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7" r:id="rId3"/>
    <p:sldId id="276" r:id="rId4"/>
    <p:sldId id="275" r:id="rId5"/>
    <p:sldId id="280" r:id="rId6"/>
    <p:sldId id="281" r:id="rId7"/>
    <p:sldId id="282" r:id="rId8"/>
    <p:sldId id="272" r:id="rId9"/>
    <p:sldId id="279" r:id="rId10"/>
    <p:sldId id="271" r:id="rId11"/>
    <p:sldId id="274" r:id="rId12"/>
    <p:sldId id="27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09/14/2017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2B58348-3821-4B75-A997-9D4E9BDDC794}" type="datetimeFigureOut">
              <a:rPr lang="en-US" smtClean="0"/>
              <a:t>09/14/2017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39ED9B-FDA9-4FCE-854B-05D6210EFD3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Ninth Circuit: </a:t>
            </a:r>
            <a:br>
              <a:rPr lang="en-US" dirty="0" smtClean="0"/>
            </a:br>
            <a:r>
              <a:rPr lang="en-US" dirty="0" smtClean="0"/>
              <a:t>The Post-Decision Process</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Paul Keller</a:t>
            </a:r>
            <a:endParaRPr lang="en-US" dirty="0"/>
          </a:p>
        </p:txBody>
      </p:sp>
    </p:spTree>
    <p:extLst>
      <p:ext uri="{BB962C8B-B14F-4D97-AF65-F5344CB8AC3E}">
        <p14:creationId xmlns:p14="http://schemas.microsoft.com/office/powerpoint/2010/main" val="4061778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Stay the Mandate </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Fed. R. App. P. 41(b) – When Issued. </a:t>
            </a:r>
          </a:p>
          <a:p>
            <a:pPr marL="82296" indent="0">
              <a:buNone/>
            </a:pPr>
            <a:endParaRPr lang="en-US" dirty="0" smtClean="0"/>
          </a:p>
          <a:p>
            <a:pPr marL="82296" indent="0">
              <a:buNone/>
            </a:pPr>
            <a:r>
              <a:rPr lang="en-US" dirty="0" smtClean="0"/>
              <a:t>The </a:t>
            </a:r>
            <a:r>
              <a:rPr lang="en-US" dirty="0"/>
              <a:t>court's mandate must issue 7 days after the time to file a petition for rehearing expires, or 7 days after entry of an order denying a timely petition for panel rehearing, petition for rehearing </a:t>
            </a:r>
            <a:r>
              <a:rPr lang="en-US" dirty="0" err="1"/>
              <a:t>en</a:t>
            </a:r>
            <a:r>
              <a:rPr lang="en-US" dirty="0"/>
              <a:t> banc, or motion for stay of mandate, whichever is later. </a:t>
            </a:r>
            <a:endParaRPr lang="en-US" dirty="0" smtClean="0"/>
          </a:p>
        </p:txBody>
      </p:sp>
    </p:spTree>
    <p:extLst>
      <p:ext uri="{BB962C8B-B14F-4D97-AF65-F5344CB8AC3E}">
        <p14:creationId xmlns:p14="http://schemas.microsoft.com/office/powerpoint/2010/main" val="1546199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Stay the Mandate	</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dirty="0" smtClean="0"/>
              <a:t>Fed. R. App. P. 41(d) – Staying the Mandate. </a:t>
            </a:r>
          </a:p>
          <a:p>
            <a:pPr marL="82296" indent="0">
              <a:buNone/>
            </a:pPr>
            <a:endParaRPr lang="en-US" dirty="0" smtClean="0"/>
          </a:p>
          <a:p>
            <a:pPr marL="82296" indent="0">
              <a:buNone/>
            </a:pPr>
            <a:r>
              <a:rPr lang="en-US" dirty="0" smtClean="0"/>
              <a:t>The </a:t>
            </a:r>
            <a:r>
              <a:rPr lang="en-US" dirty="0"/>
              <a:t>timely filing of a petition for panel rehearing, petition for rehearing </a:t>
            </a:r>
            <a:r>
              <a:rPr lang="en-US" dirty="0" err="1"/>
              <a:t>en</a:t>
            </a:r>
            <a:r>
              <a:rPr lang="en-US" dirty="0"/>
              <a:t> banc, or motion for stay of mandate, stays the mandate until disposition of the petition or </a:t>
            </a:r>
            <a:r>
              <a:rPr lang="en-US" dirty="0" smtClean="0"/>
              <a:t>motion.  </a:t>
            </a:r>
          </a:p>
          <a:p>
            <a:pPr marL="82296" indent="0">
              <a:buNone/>
            </a:pPr>
            <a:endParaRPr lang="en-US" dirty="0" smtClean="0"/>
          </a:p>
          <a:p>
            <a:pPr marL="82296" indent="0">
              <a:buNone/>
            </a:pPr>
            <a:r>
              <a:rPr lang="en-US" dirty="0" smtClean="0"/>
              <a:t>A party may move to stay the mandate pending the filing of a petition for writ of certiorari in the Supreme Court.  The motion most show that the certiorari petition would present a substantial question and that there is good cause for a stay.  </a:t>
            </a:r>
            <a:endParaRPr lang="en-US" dirty="0"/>
          </a:p>
          <a:p>
            <a:endParaRPr lang="en-US" dirty="0"/>
          </a:p>
        </p:txBody>
      </p:sp>
    </p:spTree>
    <p:extLst>
      <p:ext uri="{BB962C8B-B14F-4D97-AF65-F5344CB8AC3E}">
        <p14:creationId xmlns:p14="http://schemas.microsoft.com/office/powerpoint/2010/main" val="2487534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Petition for Writ of Certiorari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pPr marL="82296" indent="0">
              <a:buNone/>
            </a:pPr>
            <a:r>
              <a:rPr lang="en-US" dirty="0" smtClean="0"/>
              <a:t>Sup. Ct. R. 13(1) and (2) – Time for Petitioning.  </a:t>
            </a:r>
          </a:p>
          <a:p>
            <a:pPr marL="82296" indent="0">
              <a:buNone/>
            </a:pPr>
            <a:endParaRPr lang="en-US" dirty="0"/>
          </a:p>
          <a:p>
            <a:pPr marL="82296" indent="0">
              <a:buNone/>
            </a:pPr>
            <a:r>
              <a:rPr lang="en-US" dirty="0" smtClean="0"/>
              <a:t>A petition for writ of certiorari to review a judgment in any case, civil or criminal, entered by a United States court of appeals is timely when it is filed with the Clerk of this Court within 90 days after </a:t>
            </a:r>
            <a:r>
              <a:rPr lang="en-US" dirty="0" smtClean="0"/>
              <a:t>entry </a:t>
            </a:r>
            <a:r>
              <a:rPr lang="en-US" dirty="0" smtClean="0"/>
              <a:t>of the judgment.</a:t>
            </a:r>
          </a:p>
          <a:p>
            <a:pPr marL="82296" indent="0">
              <a:buNone/>
            </a:pPr>
            <a:endParaRPr lang="en-US" dirty="0"/>
          </a:p>
          <a:p>
            <a:pPr marL="82296" indent="0">
              <a:buNone/>
            </a:pPr>
            <a:r>
              <a:rPr lang="en-US" dirty="0" smtClean="0"/>
              <a:t>The time to file a petition for a writ of certiorari runs </a:t>
            </a:r>
            <a:r>
              <a:rPr lang="en-US" dirty="0" err="1" smtClean="0"/>
              <a:t>frum</a:t>
            </a:r>
            <a:r>
              <a:rPr lang="en-US" dirty="0" smtClean="0"/>
              <a:t> the date of entry of the </a:t>
            </a:r>
            <a:r>
              <a:rPr lang="en-US" smtClean="0"/>
              <a:t>judgment </a:t>
            </a:r>
            <a:r>
              <a:rPr lang="en-US" smtClean="0"/>
              <a:t>or order </a:t>
            </a:r>
            <a:r>
              <a:rPr lang="en-US" dirty="0" smtClean="0"/>
              <a:t>sought to be reviewed, and not from the issuance date of the mandate.  But if a petition for rehearing is timely filed in the lower court by any party, or if the lower court appropriately entertains an untimely petition for rehearing or </a:t>
            </a:r>
            <a:r>
              <a:rPr lang="en-US" dirty="0" err="1" smtClean="0"/>
              <a:t>sua</a:t>
            </a:r>
            <a:r>
              <a:rPr lang="en-US" dirty="0" smtClean="0"/>
              <a:t> </a:t>
            </a:r>
            <a:r>
              <a:rPr lang="en-US" dirty="0" err="1" smtClean="0"/>
              <a:t>sponte</a:t>
            </a:r>
            <a:r>
              <a:rPr lang="en-US" dirty="0" smtClean="0"/>
              <a:t> considers rehearing, the time to file a petition for a writ of certiorari runs from the date of the denial of rehearing or, if rehearing is granted, the subsequent entry of judgment.  </a:t>
            </a:r>
          </a:p>
          <a:p>
            <a:pPr marL="82296" indent="0">
              <a:buNone/>
            </a:pPr>
            <a:endParaRPr lang="en-US" dirty="0" smtClean="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10712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EN BANC BALLOTS</a:t>
            </a:r>
            <a:br>
              <a:rPr lang="en-US" dirty="0" smtClean="0"/>
            </a:br>
            <a:r>
              <a:rPr lang="en-US" dirty="0" smtClean="0"/>
              <a:t>2012 - 2016</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13561237"/>
              </p:ext>
            </p:extLst>
          </p:nvPr>
        </p:nvGraphicFramePr>
        <p:xfrm>
          <a:off x="1435100" y="1447800"/>
          <a:ext cx="7499350" cy="3317240"/>
        </p:xfrm>
        <a:graphic>
          <a:graphicData uri="http://schemas.openxmlformats.org/drawingml/2006/table">
            <a:tbl>
              <a:tblPr firstRow="1" bandRow="1">
                <a:tableStyleId>{5C22544A-7EE6-4342-B048-85BDC9FD1C3A}</a:tableStyleId>
              </a:tblPr>
              <a:tblGrid>
                <a:gridCol w="1499870"/>
                <a:gridCol w="1499870"/>
                <a:gridCol w="1499870"/>
                <a:gridCol w="1499870"/>
                <a:gridCol w="1499870"/>
              </a:tblGrid>
              <a:tr h="370840">
                <a:tc>
                  <a:txBody>
                    <a:bodyPr/>
                    <a:lstStyle/>
                    <a:p>
                      <a:r>
                        <a:rPr lang="en-US" dirty="0" smtClean="0"/>
                        <a:t>Year</a:t>
                      </a:r>
                      <a:endParaRPr lang="en-US" dirty="0"/>
                    </a:p>
                  </a:txBody>
                  <a:tcPr/>
                </a:tc>
                <a:tc>
                  <a:txBody>
                    <a:bodyPr/>
                    <a:lstStyle/>
                    <a:p>
                      <a:r>
                        <a:rPr lang="en-US" dirty="0" smtClean="0"/>
                        <a:t>Petitions for Rehearing</a:t>
                      </a:r>
                      <a:r>
                        <a:rPr lang="en-US" baseline="0" dirty="0" smtClean="0"/>
                        <a:t> </a:t>
                      </a:r>
                      <a:r>
                        <a:rPr lang="en-US" baseline="0" dirty="0" err="1" smtClean="0"/>
                        <a:t>En</a:t>
                      </a:r>
                      <a:r>
                        <a:rPr lang="en-US" baseline="0" dirty="0" smtClean="0"/>
                        <a:t> Banc Filed</a:t>
                      </a:r>
                      <a:endParaRPr lang="en-US" dirty="0"/>
                    </a:p>
                  </a:txBody>
                  <a:tcPr/>
                </a:tc>
                <a:tc>
                  <a:txBody>
                    <a:bodyPr/>
                    <a:lstStyle/>
                    <a:p>
                      <a:r>
                        <a:rPr lang="en-US" dirty="0" err="1" smtClean="0"/>
                        <a:t>En</a:t>
                      </a:r>
                      <a:r>
                        <a:rPr lang="en-US" dirty="0" smtClean="0"/>
                        <a:t> Banc Ballots Sent</a:t>
                      </a:r>
                      <a:endParaRPr lang="en-US" dirty="0"/>
                    </a:p>
                  </a:txBody>
                  <a:tcPr/>
                </a:tc>
                <a:tc>
                  <a:txBody>
                    <a:bodyPr/>
                    <a:lstStyle/>
                    <a:p>
                      <a:r>
                        <a:rPr lang="en-US" dirty="0" smtClean="0"/>
                        <a:t>Grants of Rehearing</a:t>
                      </a:r>
                      <a:r>
                        <a:rPr lang="en-US" baseline="0" dirty="0" smtClean="0"/>
                        <a:t> </a:t>
                      </a:r>
                      <a:r>
                        <a:rPr lang="en-US" baseline="0" dirty="0" err="1" smtClean="0"/>
                        <a:t>En</a:t>
                      </a:r>
                      <a:r>
                        <a:rPr lang="en-US" baseline="0" dirty="0" smtClean="0"/>
                        <a:t> Banc Following a Vote</a:t>
                      </a:r>
                      <a:endParaRPr lang="en-US" dirty="0"/>
                    </a:p>
                  </a:txBody>
                  <a:tcPr/>
                </a:tc>
                <a:tc>
                  <a:txBody>
                    <a:bodyPr/>
                    <a:lstStyle/>
                    <a:p>
                      <a:r>
                        <a:rPr lang="en-US" dirty="0" smtClean="0"/>
                        <a:t>Denials of Rehearing</a:t>
                      </a:r>
                      <a:r>
                        <a:rPr lang="en-US" baseline="0" dirty="0" smtClean="0"/>
                        <a:t> </a:t>
                      </a:r>
                      <a:r>
                        <a:rPr lang="en-US" baseline="0" dirty="0" err="1" smtClean="0"/>
                        <a:t>En</a:t>
                      </a:r>
                      <a:r>
                        <a:rPr lang="en-US" baseline="0" dirty="0" smtClean="0"/>
                        <a:t> Banc Following a Vote</a:t>
                      </a:r>
                      <a:endParaRPr lang="en-US" dirty="0"/>
                    </a:p>
                  </a:txBody>
                  <a:tcPr/>
                </a:tc>
              </a:tr>
              <a:tr h="370840">
                <a:tc>
                  <a:txBody>
                    <a:bodyPr/>
                    <a:lstStyle/>
                    <a:p>
                      <a:r>
                        <a:rPr lang="en-US" dirty="0" smtClean="0"/>
                        <a:t>2016</a:t>
                      </a:r>
                      <a:endParaRPr lang="en-US" dirty="0"/>
                    </a:p>
                  </a:txBody>
                  <a:tcPr/>
                </a:tc>
                <a:tc>
                  <a:txBody>
                    <a:bodyPr/>
                    <a:lstStyle/>
                    <a:p>
                      <a:r>
                        <a:rPr lang="en-US" dirty="0" smtClean="0"/>
                        <a:t>816</a:t>
                      </a:r>
                      <a:endParaRPr lang="en-US" dirty="0"/>
                    </a:p>
                  </a:txBody>
                  <a:tcPr/>
                </a:tc>
                <a:tc>
                  <a:txBody>
                    <a:bodyPr/>
                    <a:lstStyle/>
                    <a:p>
                      <a:r>
                        <a:rPr lang="en-US" dirty="0" smtClean="0"/>
                        <a:t>32</a:t>
                      </a:r>
                      <a:endParaRPr lang="en-US" dirty="0"/>
                    </a:p>
                  </a:txBody>
                  <a:tcPr/>
                </a:tc>
                <a:tc>
                  <a:txBody>
                    <a:bodyPr/>
                    <a:lstStyle/>
                    <a:p>
                      <a:r>
                        <a:rPr lang="en-US" dirty="0" smtClean="0"/>
                        <a:t>19</a:t>
                      </a:r>
                      <a:endParaRPr lang="en-US" dirty="0"/>
                    </a:p>
                  </a:txBody>
                  <a:tcPr/>
                </a:tc>
                <a:tc>
                  <a:txBody>
                    <a:bodyPr/>
                    <a:lstStyle/>
                    <a:p>
                      <a:r>
                        <a:rPr lang="en-US" dirty="0" smtClean="0"/>
                        <a:t>13</a:t>
                      </a:r>
                      <a:endParaRPr lang="en-US" dirty="0"/>
                    </a:p>
                  </a:txBody>
                  <a:tcPr/>
                </a:tc>
              </a:tr>
              <a:tr h="370840">
                <a:tc>
                  <a:txBody>
                    <a:bodyPr/>
                    <a:lstStyle/>
                    <a:p>
                      <a:r>
                        <a:rPr lang="en-US" dirty="0" smtClean="0"/>
                        <a:t>2015</a:t>
                      </a:r>
                      <a:endParaRPr lang="en-US" dirty="0"/>
                    </a:p>
                  </a:txBody>
                  <a:tcPr/>
                </a:tc>
                <a:tc>
                  <a:txBody>
                    <a:bodyPr/>
                    <a:lstStyle/>
                    <a:p>
                      <a:r>
                        <a:rPr lang="en-US" dirty="0" smtClean="0"/>
                        <a:t>801</a:t>
                      </a:r>
                      <a:endParaRPr lang="en-US" dirty="0"/>
                    </a:p>
                  </a:txBody>
                  <a:tcPr/>
                </a:tc>
                <a:tc>
                  <a:txBody>
                    <a:bodyPr/>
                    <a:lstStyle/>
                    <a:p>
                      <a:r>
                        <a:rPr lang="en-US" dirty="0" smtClean="0"/>
                        <a:t>32</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370840">
                <a:tc>
                  <a:txBody>
                    <a:bodyPr/>
                    <a:lstStyle/>
                    <a:p>
                      <a:r>
                        <a:rPr lang="en-US" dirty="0" smtClean="0"/>
                        <a:t>2014</a:t>
                      </a:r>
                      <a:endParaRPr lang="en-US" dirty="0"/>
                    </a:p>
                  </a:txBody>
                  <a:tcPr/>
                </a:tc>
                <a:tc>
                  <a:txBody>
                    <a:bodyPr/>
                    <a:lstStyle/>
                    <a:p>
                      <a:r>
                        <a:rPr lang="en-US" dirty="0" smtClean="0"/>
                        <a:t>778</a:t>
                      </a:r>
                      <a:endParaRPr lang="en-US" dirty="0"/>
                    </a:p>
                  </a:txBody>
                  <a:tcPr/>
                </a:tc>
                <a:tc>
                  <a:txBody>
                    <a:bodyPr/>
                    <a:lstStyle/>
                    <a:p>
                      <a:r>
                        <a:rPr lang="en-US" dirty="0" smtClean="0"/>
                        <a:t>31</a:t>
                      </a:r>
                      <a:endParaRPr lang="en-US" dirty="0"/>
                    </a:p>
                  </a:txBody>
                  <a:tcPr/>
                </a:tc>
                <a:tc>
                  <a:txBody>
                    <a:bodyPr/>
                    <a:lstStyle/>
                    <a:p>
                      <a:r>
                        <a:rPr lang="en-US" dirty="0" smtClean="0"/>
                        <a:t>18</a:t>
                      </a:r>
                      <a:endParaRPr lang="en-US" dirty="0"/>
                    </a:p>
                  </a:txBody>
                  <a:tcPr/>
                </a:tc>
                <a:tc>
                  <a:txBody>
                    <a:bodyPr/>
                    <a:lstStyle/>
                    <a:p>
                      <a:r>
                        <a:rPr lang="en-US" dirty="0" smtClean="0"/>
                        <a:t>13</a:t>
                      </a:r>
                      <a:endParaRPr lang="en-US" dirty="0"/>
                    </a:p>
                  </a:txBody>
                  <a:tcPr/>
                </a:tc>
              </a:tr>
              <a:tr h="370840">
                <a:tc>
                  <a:txBody>
                    <a:bodyPr/>
                    <a:lstStyle/>
                    <a:p>
                      <a:r>
                        <a:rPr lang="en-US" dirty="0" smtClean="0"/>
                        <a:t>2013</a:t>
                      </a:r>
                      <a:endParaRPr lang="en-US" dirty="0"/>
                    </a:p>
                  </a:txBody>
                  <a:tcPr/>
                </a:tc>
                <a:tc>
                  <a:txBody>
                    <a:bodyPr/>
                    <a:lstStyle/>
                    <a:p>
                      <a:r>
                        <a:rPr lang="en-US" dirty="0" smtClean="0"/>
                        <a:t>806</a:t>
                      </a:r>
                      <a:endParaRPr lang="en-US" dirty="0"/>
                    </a:p>
                  </a:txBody>
                  <a:tcPr/>
                </a:tc>
                <a:tc>
                  <a:txBody>
                    <a:bodyPr/>
                    <a:lstStyle/>
                    <a:p>
                      <a:r>
                        <a:rPr lang="en-US" dirty="0" smtClean="0"/>
                        <a:t>36</a:t>
                      </a:r>
                      <a:endParaRPr lang="en-US" dirty="0"/>
                    </a:p>
                  </a:txBody>
                  <a:tcPr/>
                </a:tc>
                <a:tc>
                  <a:txBody>
                    <a:bodyPr/>
                    <a:lstStyle/>
                    <a:p>
                      <a:r>
                        <a:rPr lang="en-US" dirty="0" smtClean="0"/>
                        <a:t>15</a:t>
                      </a:r>
                      <a:endParaRPr lang="en-US" dirty="0"/>
                    </a:p>
                  </a:txBody>
                  <a:tcPr/>
                </a:tc>
                <a:tc>
                  <a:txBody>
                    <a:bodyPr/>
                    <a:lstStyle/>
                    <a:p>
                      <a:r>
                        <a:rPr lang="en-US" dirty="0" smtClean="0"/>
                        <a:t>21</a:t>
                      </a:r>
                      <a:endParaRPr lang="en-US" dirty="0"/>
                    </a:p>
                  </a:txBody>
                  <a:tcPr/>
                </a:tc>
              </a:tr>
              <a:tr h="370840">
                <a:tc>
                  <a:txBody>
                    <a:bodyPr/>
                    <a:lstStyle/>
                    <a:p>
                      <a:r>
                        <a:rPr lang="en-US" dirty="0" smtClean="0"/>
                        <a:t>2012</a:t>
                      </a:r>
                      <a:endParaRPr lang="en-US" dirty="0"/>
                    </a:p>
                  </a:txBody>
                  <a:tcPr/>
                </a:tc>
                <a:tc>
                  <a:txBody>
                    <a:bodyPr/>
                    <a:lstStyle/>
                    <a:p>
                      <a:r>
                        <a:rPr lang="en-US" dirty="0" smtClean="0"/>
                        <a:t>900</a:t>
                      </a:r>
                      <a:endParaRPr lang="en-US" dirty="0"/>
                    </a:p>
                  </a:txBody>
                  <a:tcPr/>
                </a:tc>
                <a:tc>
                  <a:txBody>
                    <a:bodyPr/>
                    <a:lstStyle/>
                    <a:p>
                      <a:r>
                        <a:rPr lang="en-US" dirty="0" smtClean="0"/>
                        <a:t>32</a:t>
                      </a:r>
                      <a:endParaRPr lang="en-US" dirty="0"/>
                    </a:p>
                  </a:txBody>
                  <a:tcPr/>
                </a:tc>
                <a:tc>
                  <a:txBody>
                    <a:bodyPr/>
                    <a:lstStyle/>
                    <a:p>
                      <a:r>
                        <a:rPr lang="en-US" dirty="0" smtClean="0"/>
                        <a:t>17</a:t>
                      </a:r>
                      <a:endParaRPr lang="en-US" dirty="0"/>
                    </a:p>
                  </a:txBody>
                  <a:tcPr/>
                </a:tc>
                <a:tc>
                  <a:txBody>
                    <a:bodyPr/>
                    <a:lstStyle/>
                    <a:p>
                      <a:r>
                        <a:rPr lang="en-US" dirty="0" smtClean="0"/>
                        <a:t>15</a:t>
                      </a:r>
                      <a:endParaRPr lang="en-US" dirty="0"/>
                    </a:p>
                  </a:txBody>
                  <a:tcPr/>
                </a:tc>
              </a:tr>
            </a:tbl>
          </a:graphicData>
        </a:graphic>
      </p:graphicFrame>
    </p:spTree>
    <p:extLst>
      <p:ext uri="{BB962C8B-B14F-4D97-AF65-F5344CB8AC3E}">
        <p14:creationId xmlns:p14="http://schemas.microsoft.com/office/powerpoint/2010/main" val="337665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 for Panel Rehearing</a:t>
            </a:r>
            <a:endParaRPr lang="en-US" dirty="0"/>
          </a:p>
        </p:txBody>
      </p:sp>
      <p:sp>
        <p:nvSpPr>
          <p:cNvPr id="3" name="Content Placeholder 2"/>
          <p:cNvSpPr>
            <a:spLocks noGrp="1"/>
          </p:cNvSpPr>
          <p:nvPr>
            <p:ph idx="1"/>
          </p:nvPr>
        </p:nvSpPr>
        <p:spPr/>
        <p:txBody>
          <a:bodyPr/>
          <a:lstStyle/>
          <a:p>
            <a:pPr marL="82296" indent="0">
              <a:buNone/>
            </a:pPr>
            <a:r>
              <a:rPr lang="en-US" dirty="0" smtClean="0"/>
              <a:t>Fed. R. App. P. 40(a)(2) – Contents.</a:t>
            </a:r>
            <a:endParaRPr lang="en-US" dirty="0"/>
          </a:p>
          <a:p>
            <a:pPr marL="82296" indent="0">
              <a:buNone/>
            </a:pPr>
            <a:endParaRPr lang="en-US" dirty="0" smtClean="0"/>
          </a:p>
          <a:p>
            <a:pPr marL="82296" indent="0">
              <a:buNone/>
            </a:pPr>
            <a:r>
              <a:rPr lang="en-US" dirty="0" smtClean="0"/>
              <a:t>The </a:t>
            </a:r>
            <a:r>
              <a:rPr lang="en-US" dirty="0"/>
              <a:t>petition must state with particularity each point of law or fact that the petitioner believes the court has overlooked or misapprehended and must argue in support of the petition. </a:t>
            </a:r>
          </a:p>
        </p:txBody>
      </p:sp>
    </p:spTree>
    <p:extLst>
      <p:ext uri="{BB962C8B-B14F-4D97-AF65-F5344CB8AC3E}">
        <p14:creationId xmlns:p14="http://schemas.microsoft.com/office/powerpoint/2010/main" val="229493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Petition for Rehearing </a:t>
            </a:r>
            <a:r>
              <a:rPr lang="en-US" dirty="0" err="1" smtClean="0"/>
              <a:t>En</a:t>
            </a:r>
            <a:r>
              <a:rPr lang="en-US" dirty="0" smtClean="0"/>
              <a:t> Banc</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dirty="0" smtClean="0"/>
              <a:t>Fed. R. App. P. 35(a) – When Hearing or Rehearing </a:t>
            </a:r>
            <a:r>
              <a:rPr lang="en-US" dirty="0" err="1" smtClean="0"/>
              <a:t>En</a:t>
            </a:r>
            <a:r>
              <a:rPr lang="en-US" dirty="0" smtClean="0"/>
              <a:t> Banc May Be Ordered.  </a:t>
            </a:r>
          </a:p>
          <a:p>
            <a:pPr marL="82296" indent="0">
              <a:buNone/>
            </a:pPr>
            <a:endParaRPr lang="en-US" dirty="0"/>
          </a:p>
          <a:p>
            <a:pPr marL="82296" indent="0">
              <a:buNone/>
            </a:pPr>
            <a:r>
              <a:rPr lang="en-US" dirty="0" smtClean="0"/>
              <a:t>An </a:t>
            </a:r>
            <a:r>
              <a:rPr lang="en-US" dirty="0" err="1" smtClean="0"/>
              <a:t>en</a:t>
            </a:r>
            <a:r>
              <a:rPr lang="en-US" dirty="0" smtClean="0"/>
              <a:t> banc hearing or rehearing is not favored and ordinarily will not be ordered unless:  </a:t>
            </a:r>
          </a:p>
          <a:p>
            <a:pPr marL="82296" indent="0">
              <a:buNone/>
            </a:pPr>
            <a:r>
              <a:rPr lang="en-US" dirty="0" smtClean="0"/>
              <a:t>(1) </a:t>
            </a:r>
            <a:r>
              <a:rPr lang="en-US" dirty="0" err="1" smtClean="0"/>
              <a:t>en</a:t>
            </a:r>
            <a:r>
              <a:rPr lang="en-US" dirty="0" smtClean="0"/>
              <a:t> </a:t>
            </a:r>
            <a:r>
              <a:rPr lang="en-US" dirty="0"/>
              <a:t>banc consideration is necessary to secure or maintain uniformity of the court's decisions; or</a:t>
            </a:r>
          </a:p>
          <a:p>
            <a:pPr marL="82296" indent="0">
              <a:buNone/>
            </a:pPr>
            <a:r>
              <a:rPr lang="en-US" dirty="0" smtClean="0"/>
              <a:t>(2) the </a:t>
            </a:r>
            <a:r>
              <a:rPr lang="en-US" dirty="0"/>
              <a:t>proceeding involves a question of exceptional importance.</a:t>
            </a:r>
          </a:p>
        </p:txBody>
      </p:sp>
    </p:spTree>
    <p:extLst>
      <p:ext uri="{BB962C8B-B14F-4D97-AF65-F5344CB8AC3E}">
        <p14:creationId xmlns:p14="http://schemas.microsoft.com/office/powerpoint/2010/main" val="2197328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Petition for Panel Rehearing and Rehearing </a:t>
            </a:r>
            <a:r>
              <a:rPr lang="en-US" dirty="0" err="1" smtClean="0"/>
              <a:t>En</a:t>
            </a:r>
            <a:r>
              <a:rPr lang="en-US" dirty="0" smtClean="0"/>
              <a:t> Banc</a:t>
            </a:r>
            <a:endParaRPr lang="en-US" dirty="0"/>
          </a:p>
        </p:txBody>
      </p:sp>
      <p:sp>
        <p:nvSpPr>
          <p:cNvPr id="3" name="Content Placeholder 2"/>
          <p:cNvSpPr>
            <a:spLocks noGrp="1"/>
          </p:cNvSpPr>
          <p:nvPr>
            <p:ph idx="1"/>
          </p:nvPr>
        </p:nvSpPr>
        <p:spPr/>
        <p:txBody>
          <a:bodyPr>
            <a:normAutofit fontScale="85000" lnSpcReduction="20000"/>
          </a:bodyPr>
          <a:lstStyle/>
          <a:p>
            <a:endParaRPr lang="en-US" altLang="en-US" i="1" dirty="0">
              <a:solidFill>
                <a:srgbClr val="FFFFFF"/>
              </a:solidFill>
              <a:latin typeface="Book Antiqua" pitchFamily="18" charset="0"/>
            </a:endParaRPr>
          </a:p>
          <a:p>
            <a:pPr marL="82296" indent="0">
              <a:buNone/>
            </a:pPr>
            <a:r>
              <a:rPr lang="en-US" altLang="en-US" dirty="0" smtClean="0">
                <a:latin typeface="Book Antiqua" pitchFamily="18" charset="0"/>
              </a:rPr>
              <a:t>Fed R. App. P. 40(a)(1) – Time to File.</a:t>
            </a:r>
          </a:p>
          <a:p>
            <a:pPr marL="82296" indent="0">
              <a:buNone/>
            </a:pPr>
            <a:r>
              <a:rPr lang="en-US" altLang="en-US" dirty="0" smtClean="0">
                <a:latin typeface="Book Antiqua" pitchFamily="18" charset="0"/>
              </a:rPr>
              <a:t>A petition for panel rehearing may be filed within 14 days after entry of judgment.  But in a civil case, the petition may be filed within 45 days after entry of judgment if one of the parties is the United States, or a United States agency, officer, or employee.</a:t>
            </a:r>
          </a:p>
          <a:p>
            <a:pPr marL="82296" indent="0">
              <a:buNone/>
            </a:pPr>
            <a:endParaRPr lang="en-US" altLang="en-US" dirty="0">
              <a:latin typeface="Book Antiqua" pitchFamily="18" charset="0"/>
            </a:endParaRPr>
          </a:p>
          <a:p>
            <a:pPr marL="82296" indent="0">
              <a:buNone/>
            </a:pPr>
            <a:r>
              <a:rPr lang="en-US" altLang="en-US" dirty="0" smtClean="0">
                <a:latin typeface="Book Antiqua" pitchFamily="18" charset="0"/>
              </a:rPr>
              <a:t>Fed R. App. P. 35(c) – Time to File.  </a:t>
            </a:r>
          </a:p>
          <a:p>
            <a:pPr marL="82296" indent="0">
              <a:buNone/>
            </a:pPr>
            <a:r>
              <a:rPr lang="en-US" altLang="en-US" dirty="0" smtClean="0">
                <a:latin typeface="Book Antiqua" pitchFamily="18" charset="0"/>
              </a:rPr>
              <a:t>A petition for rehearing </a:t>
            </a:r>
            <a:r>
              <a:rPr lang="en-US" altLang="en-US" dirty="0" err="1" smtClean="0">
                <a:latin typeface="Book Antiqua" pitchFamily="18" charset="0"/>
              </a:rPr>
              <a:t>en</a:t>
            </a:r>
            <a:r>
              <a:rPr lang="en-US" altLang="en-US" dirty="0" smtClean="0">
                <a:latin typeface="Book Antiqua" pitchFamily="18" charset="0"/>
              </a:rPr>
              <a:t> banc must be fled within the time prescribed by Rule 40 for filing a petition for rehearing.    </a:t>
            </a:r>
          </a:p>
          <a:p>
            <a:pPr marL="82296" indent="0">
              <a:buNone/>
            </a:pPr>
            <a:endParaRPr lang="en-US" dirty="0">
              <a:latin typeface="Book Antiqua" pitchFamily="18" charset="0"/>
            </a:endParaRPr>
          </a:p>
          <a:p>
            <a:pPr marL="82296" indent="0">
              <a:buNone/>
            </a:pPr>
            <a:endParaRPr lang="en-US" dirty="0"/>
          </a:p>
        </p:txBody>
      </p:sp>
    </p:spTree>
    <p:extLst>
      <p:ext uri="{BB962C8B-B14F-4D97-AF65-F5344CB8AC3E}">
        <p14:creationId xmlns:p14="http://schemas.microsoft.com/office/powerpoint/2010/main" val="2012039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Reconsideration</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Ninth Cir. R. 27-10(a)(3) – Required Showing. </a:t>
            </a:r>
          </a:p>
          <a:p>
            <a:pPr marL="82296" indent="0">
              <a:buNone/>
            </a:pPr>
            <a:endParaRPr lang="en-US" dirty="0" smtClean="0"/>
          </a:p>
          <a:p>
            <a:pPr marL="82296" indent="0">
              <a:buNone/>
            </a:pPr>
            <a:r>
              <a:rPr lang="en-US" dirty="0" smtClean="0"/>
              <a:t>A </a:t>
            </a:r>
            <a:r>
              <a:rPr lang="en-US" dirty="0"/>
              <a:t>party seeking relief </a:t>
            </a:r>
            <a:r>
              <a:rPr lang="en-US" dirty="0" smtClean="0"/>
              <a:t>shall </a:t>
            </a:r>
            <a:r>
              <a:rPr lang="en-US" dirty="0"/>
              <a:t>state with particularity the points of law or fact which, in the opinion of the movant, the Court has overlooked or misunderstood. Changes in legal or factual circumstances which may entitle the movant to relief also shall be stated with particularity.</a:t>
            </a:r>
          </a:p>
        </p:txBody>
      </p:sp>
    </p:spTree>
    <p:extLst>
      <p:ext uri="{BB962C8B-B14F-4D97-AF65-F5344CB8AC3E}">
        <p14:creationId xmlns:p14="http://schemas.microsoft.com/office/powerpoint/2010/main" val="166174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Reconsideration</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Ninth Cir. R. 27-10(a)(1) and (2) – Time for Filing. </a:t>
            </a:r>
          </a:p>
          <a:p>
            <a:pPr marL="82296" indent="0">
              <a:buNone/>
            </a:pPr>
            <a:endParaRPr lang="en-US" dirty="0"/>
          </a:p>
          <a:p>
            <a:pPr marL="82296" indent="0">
              <a:buNone/>
            </a:pPr>
            <a:r>
              <a:rPr lang="en-US" dirty="0" smtClean="0"/>
              <a:t>A party seeking further consideration of an order that disposes of the entire case on the merits, terminates the case, or otherwise concludes the proceedings in this Court must comply with the time limits of Fed. R. App. P. 40(a)(1).</a:t>
            </a:r>
          </a:p>
          <a:p>
            <a:pPr marL="82296" indent="0">
              <a:buNone/>
            </a:pPr>
            <a:endParaRPr lang="en-US" dirty="0"/>
          </a:p>
          <a:p>
            <a:pPr marL="82296" indent="0">
              <a:buNone/>
            </a:pPr>
            <a:r>
              <a:rPr lang="en-US" dirty="0" smtClean="0"/>
              <a:t>A motion for clarification, modification or reconsideration of a court order that does not dispose of the entire case on the merits, terminate a case or otherwise conclude proceedings in this </a:t>
            </a:r>
            <a:br>
              <a:rPr lang="en-US" dirty="0" smtClean="0"/>
            </a:br>
            <a:r>
              <a:rPr lang="en-US" dirty="0" smtClean="0"/>
              <a:t>Court must be filed within 14 days after entry of the order.  </a:t>
            </a:r>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310839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Brief of Amicus Curiae</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Ninth Cir. R. 29-2(a) – When Permitted.</a:t>
            </a:r>
          </a:p>
          <a:p>
            <a:pPr marL="82296" indent="0">
              <a:buNone/>
            </a:pPr>
            <a:endParaRPr lang="en-US" dirty="0"/>
          </a:p>
          <a:p>
            <a:pPr marL="82296" indent="0">
              <a:buNone/>
            </a:pPr>
            <a:r>
              <a:rPr lang="en-US" dirty="0" smtClean="0"/>
              <a:t>An amicus curiae </a:t>
            </a:r>
            <a:r>
              <a:rPr lang="en-US" dirty="0" smtClean="0"/>
              <a:t>may </a:t>
            </a:r>
            <a:r>
              <a:rPr lang="en-US" dirty="0" smtClean="0"/>
              <a:t>be permitted to file a brief when the Court is considering a petition for panel or </a:t>
            </a:r>
            <a:r>
              <a:rPr lang="en-US" dirty="0" err="1" smtClean="0"/>
              <a:t>en</a:t>
            </a:r>
            <a:r>
              <a:rPr lang="en-US" dirty="0" smtClean="0"/>
              <a:t> banc rehearing or when the Court has granted rehearing. </a:t>
            </a:r>
          </a:p>
          <a:p>
            <a:endParaRPr lang="en-US" u="sng" dirty="0"/>
          </a:p>
        </p:txBody>
      </p:sp>
    </p:spTree>
    <p:extLst>
      <p:ext uri="{BB962C8B-B14F-4D97-AF65-F5344CB8AC3E}">
        <p14:creationId xmlns:p14="http://schemas.microsoft.com/office/powerpoint/2010/main" val="1077873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Brief of Amicus Curiae</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altLang="en-US" dirty="0" smtClean="0">
                <a:latin typeface="Book Antiqua" pitchFamily="18" charset="0"/>
              </a:rPr>
              <a:t>Ninth Cir. R. 29-2(e) – Time for Filing. </a:t>
            </a:r>
          </a:p>
          <a:p>
            <a:pPr marL="82296" indent="0">
              <a:buNone/>
            </a:pPr>
            <a:endParaRPr lang="en-US" altLang="en-US" dirty="0">
              <a:latin typeface="Book Antiqua" pitchFamily="18" charset="0"/>
            </a:endParaRPr>
          </a:p>
          <a:p>
            <a:pPr marL="82296" indent="0">
              <a:buNone/>
            </a:pPr>
            <a:r>
              <a:rPr lang="en-US" altLang="en-US" dirty="0" smtClean="0">
                <a:latin typeface="Book Antiqua" pitchFamily="18" charset="0"/>
              </a:rPr>
              <a:t>Brief Submitted to Support or Oppose a Petition for Rehearing.  An amicus curiae must serve its brief along with any necessary motion no later than 10 days after the petition or response of the party the amicus wishes to support is filed or due.  An amicus brief that does not support either party must be served along with any necessary motion no later than 10 days after the petition is filed.  </a:t>
            </a:r>
          </a:p>
          <a:p>
            <a:pPr marL="82296" indent="0">
              <a:buNone/>
            </a:pPr>
            <a:endParaRPr lang="en-US" altLang="en-US" dirty="0">
              <a:latin typeface="Book Antiqua" pitchFamily="18" charset="0"/>
            </a:endParaRPr>
          </a:p>
          <a:p>
            <a:pPr marL="82296" indent="0">
              <a:buNone/>
            </a:pPr>
            <a:r>
              <a:rPr lang="en-US" altLang="en-US" dirty="0" smtClean="0">
                <a:latin typeface="Book Antiqua" pitchFamily="18" charset="0"/>
              </a:rPr>
              <a:t>Brief Submitted During the Pendency of Rehearing.  An amicus brief supporting the position of the petitioning party or not supporting either party must serve its brief, along with any necessary motion, no later than 21 days after the petition for rehearing is granted.  An amicus curiae supporting the position of the responding party must serve its brief, along with any necessary motion, no later than 35 days after the petition for rehearing is granted.  </a:t>
            </a:r>
            <a:endParaRPr lang="en-US" altLang="en-US" dirty="0">
              <a:latin typeface="Book Antiqua" pitchFamily="18" charset="0"/>
            </a:endParaRPr>
          </a:p>
          <a:p>
            <a:endParaRPr lang="en-US" dirty="0"/>
          </a:p>
        </p:txBody>
      </p:sp>
    </p:spTree>
    <p:extLst>
      <p:ext uri="{BB962C8B-B14F-4D97-AF65-F5344CB8AC3E}">
        <p14:creationId xmlns:p14="http://schemas.microsoft.com/office/powerpoint/2010/main" val="1632792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476</TotalTime>
  <Words>1030</Words>
  <Application>Microsoft Office PowerPoint</Application>
  <PresentationFormat>On-screen Show (4:3)</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Book Antiqua</vt:lpstr>
      <vt:lpstr>Gill Sans MT</vt:lpstr>
      <vt:lpstr>Verdana</vt:lpstr>
      <vt:lpstr>Wingdings 2</vt:lpstr>
      <vt:lpstr>Solstice</vt:lpstr>
      <vt:lpstr>Ninth Circuit:  The Post-Decision Process</vt:lpstr>
      <vt:lpstr>EN BANC BALLOTS 2012 - 2016</vt:lpstr>
      <vt:lpstr>Petition for Panel Rehearing</vt:lpstr>
      <vt:lpstr>Petition for Rehearing En Banc</vt:lpstr>
      <vt:lpstr>Petition for Panel Rehearing and Rehearing En Banc</vt:lpstr>
      <vt:lpstr>Motion for Reconsideration</vt:lpstr>
      <vt:lpstr>Motion for Reconsideration</vt:lpstr>
      <vt:lpstr>Brief of Amicus Curiae</vt:lpstr>
      <vt:lpstr>Brief of Amicus Curiae</vt:lpstr>
      <vt:lpstr>Motion to Stay the Mandate </vt:lpstr>
      <vt:lpstr>Motion to Stay the Mandate </vt:lpstr>
      <vt:lpstr>Petition for Writ of Certiorari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Paul Keller</cp:lastModifiedBy>
  <cp:revision>40</cp:revision>
  <cp:lastPrinted>2017-09-13T16:44:56Z</cp:lastPrinted>
  <dcterms:created xsi:type="dcterms:W3CDTF">2013-09-23T01:03:01Z</dcterms:created>
  <dcterms:modified xsi:type="dcterms:W3CDTF">2017-09-14T22:08:37Z</dcterms:modified>
</cp:coreProperties>
</file>