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2" r:id="rId1"/>
  </p:sldMasterIdLst>
  <p:notesMasterIdLst>
    <p:notesMasterId r:id="rId123"/>
  </p:notesMasterIdLst>
  <p:handoutMasterIdLst>
    <p:handoutMasterId r:id="rId124"/>
  </p:handoutMasterIdLst>
  <p:sldIdLst>
    <p:sldId id="473" r:id="rId2"/>
    <p:sldId id="474" r:id="rId3"/>
    <p:sldId id="475" r:id="rId4"/>
    <p:sldId id="476" r:id="rId5"/>
    <p:sldId id="477" r:id="rId6"/>
    <p:sldId id="478" r:id="rId7"/>
    <p:sldId id="479" r:id="rId8"/>
    <p:sldId id="480" r:id="rId9"/>
    <p:sldId id="481" r:id="rId10"/>
    <p:sldId id="48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259" r:id="rId28"/>
    <p:sldId id="261" r:id="rId29"/>
    <p:sldId id="262" r:id="rId30"/>
    <p:sldId id="263" r:id="rId31"/>
    <p:sldId id="264" r:id="rId32"/>
    <p:sldId id="265" r:id="rId33"/>
    <p:sldId id="266" r:id="rId34"/>
    <p:sldId id="267" r:id="rId35"/>
    <p:sldId id="268" r:id="rId36"/>
    <p:sldId id="269" r:id="rId37"/>
    <p:sldId id="270" r:id="rId38"/>
    <p:sldId id="271" r:id="rId39"/>
    <p:sldId id="272" r:id="rId40"/>
    <p:sldId id="382" r:id="rId41"/>
    <p:sldId id="383" r:id="rId42"/>
    <p:sldId id="384" r:id="rId43"/>
    <p:sldId id="408" r:id="rId44"/>
    <p:sldId id="409" r:id="rId45"/>
    <p:sldId id="410" r:id="rId46"/>
    <p:sldId id="411" r:id="rId47"/>
    <p:sldId id="412" r:id="rId48"/>
    <p:sldId id="413" r:id="rId49"/>
    <p:sldId id="414" r:id="rId50"/>
    <p:sldId id="415" r:id="rId51"/>
    <p:sldId id="416" r:id="rId52"/>
    <p:sldId id="417" r:id="rId53"/>
    <p:sldId id="418" r:id="rId54"/>
    <p:sldId id="419" r:id="rId55"/>
    <p:sldId id="420" r:id="rId56"/>
    <p:sldId id="421" r:id="rId57"/>
    <p:sldId id="422" r:id="rId58"/>
    <p:sldId id="423" r:id="rId59"/>
    <p:sldId id="424" r:id="rId60"/>
    <p:sldId id="425" r:id="rId61"/>
    <p:sldId id="426" r:id="rId62"/>
    <p:sldId id="427" r:id="rId63"/>
    <p:sldId id="428" r:id="rId64"/>
    <p:sldId id="429" r:id="rId65"/>
    <p:sldId id="430" r:id="rId66"/>
    <p:sldId id="431" r:id="rId67"/>
    <p:sldId id="432" r:id="rId68"/>
    <p:sldId id="433" r:id="rId69"/>
    <p:sldId id="434" r:id="rId70"/>
    <p:sldId id="435" r:id="rId71"/>
    <p:sldId id="436" r:id="rId72"/>
    <p:sldId id="437" r:id="rId73"/>
    <p:sldId id="438" r:id="rId74"/>
    <p:sldId id="439" r:id="rId75"/>
    <p:sldId id="440" r:id="rId76"/>
    <p:sldId id="441" r:id="rId77"/>
    <p:sldId id="442" r:id="rId78"/>
    <p:sldId id="443" r:id="rId79"/>
    <p:sldId id="444" r:id="rId80"/>
    <p:sldId id="445" r:id="rId81"/>
    <p:sldId id="446" r:id="rId82"/>
    <p:sldId id="447" r:id="rId83"/>
    <p:sldId id="448" r:id="rId84"/>
    <p:sldId id="449" r:id="rId85"/>
    <p:sldId id="450" r:id="rId86"/>
    <p:sldId id="452" r:id="rId87"/>
    <p:sldId id="453" r:id="rId88"/>
    <p:sldId id="454" r:id="rId89"/>
    <p:sldId id="455" r:id="rId90"/>
    <p:sldId id="456" r:id="rId91"/>
    <p:sldId id="457" r:id="rId92"/>
    <p:sldId id="458" r:id="rId93"/>
    <p:sldId id="459" r:id="rId94"/>
    <p:sldId id="460" r:id="rId95"/>
    <p:sldId id="461" r:id="rId96"/>
    <p:sldId id="462" r:id="rId97"/>
    <p:sldId id="463" r:id="rId98"/>
    <p:sldId id="464" r:id="rId99"/>
    <p:sldId id="465" r:id="rId100"/>
    <p:sldId id="466" r:id="rId101"/>
    <p:sldId id="467" r:id="rId102"/>
    <p:sldId id="468" r:id="rId103"/>
    <p:sldId id="469" r:id="rId104"/>
    <p:sldId id="470" r:id="rId105"/>
    <p:sldId id="471" r:id="rId106"/>
    <p:sldId id="345" r:id="rId107"/>
    <p:sldId id="346" r:id="rId108"/>
    <p:sldId id="347" r:id="rId109"/>
    <p:sldId id="348" r:id="rId110"/>
    <p:sldId id="349" r:id="rId111"/>
    <p:sldId id="381" r:id="rId112"/>
    <p:sldId id="350" r:id="rId113"/>
    <p:sldId id="351" r:id="rId114"/>
    <p:sldId id="352" r:id="rId115"/>
    <p:sldId id="353" r:id="rId116"/>
    <p:sldId id="354" r:id="rId117"/>
    <p:sldId id="355" r:id="rId118"/>
    <p:sldId id="356" r:id="rId119"/>
    <p:sldId id="357" r:id="rId120"/>
    <p:sldId id="358" r:id="rId121"/>
    <p:sldId id="359" r:id="rId1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FE8BF8-A59F-44B0-8649-7E8811A401D1}">
          <p14:sldIdLst>
            <p14:sldId id="473"/>
            <p14:sldId id="474"/>
            <p14:sldId id="475"/>
            <p14:sldId id="476"/>
            <p14:sldId id="477"/>
            <p14:sldId id="478"/>
            <p14:sldId id="479"/>
            <p14:sldId id="480"/>
            <p14:sldId id="481"/>
            <p14:sldId id="482"/>
            <p14:sldId id="483"/>
            <p14:sldId id="484"/>
            <p14:sldId id="485"/>
            <p14:sldId id="486"/>
            <p14:sldId id="487"/>
            <p14:sldId id="488"/>
            <p14:sldId id="489"/>
            <p14:sldId id="490"/>
            <p14:sldId id="491"/>
            <p14:sldId id="492"/>
            <p14:sldId id="493"/>
            <p14:sldId id="494"/>
            <p14:sldId id="495"/>
            <p14:sldId id="496"/>
            <p14:sldId id="497"/>
            <p14:sldId id="498"/>
            <p14:sldId id="259"/>
            <p14:sldId id="261"/>
            <p14:sldId id="262"/>
            <p14:sldId id="263"/>
            <p14:sldId id="264"/>
            <p14:sldId id="265"/>
            <p14:sldId id="266"/>
            <p14:sldId id="267"/>
            <p14:sldId id="268"/>
            <p14:sldId id="269"/>
            <p14:sldId id="270"/>
            <p14:sldId id="271"/>
            <p14:sldId id="272"/>
            <p14:sldId id="382"/>
            <p14:sldId id="383"/>
            <p14:sldId id="384"/>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42"/>
            <p14:sldId id="443"/>
            <p14:sldId id="444"/>
            <p14:sldId id="445"/>
            <p14:sldId id="446"/>
            <p14:sldId id="447"/>
            <p14:sldId id="448"/>
            <p14:sldId id="449"/>
            <p14:sldId id="450"/>
            <p14:sldId id="452"/>
            <p14:sldId id="453"/>
            <p14:sldId id="454"/>
            <p14:sldId id="455"/>
            <p14:sldId id="456"/>
            <p14:sldId id="457"/>
            <p14:sldId id="458"/>
            <p14:sldId id="459"/>
            <p14:sldId id="460"/>
            <p14:sldId id="461"/>
            <p14:sldId id="462"/>
            <p14:sldId id="463"/>
            <p14:sldId id="464"/>
            <p14:sldId id="465"/>
            <p14:sldId id="466"/>
            <p14:sldId id="467"/>
            <p14:sldId id="468"/>
            <p14:sldId id="469"/>
            <p14:sldId id="470"/>
            <p14:sldId id="471"/>
            <p14:sldId id="345"/>
            <p14:sldId id="346"/>
            <p14:sldId id="347"/>
            <p14:sldId id="348"/>
            <p14:sldId id="349"/>
            <p14:sldId id="381"/>
            <p14:sldId id="350"/>
            <p14:sldId id="351"/>
            <p14:sldId id="352"/>
            <p14:sldId id="353"/>
            <p14:sldId id="354"/>
            <p14:sldId id="355"/>
            <p14:sldId id="356"/>
            <p14:sldId id="357"/>
            <p14:sldId id="358"/>
            <p14:sldId id="359"/>
          </p14:sldIdLst>
        </p14:section>
        <p14:section name="Untitled Section" id="{497389BD-A881-4D1B-8A76-0230A1778B8A}">
          <p14:sldIdLst/>
        </p14:section>
      </p14:sectionLst>
    </p:ext>
    <p:ext uri="{EFAFB233-063F-42B5-8137-9DF3F51BA10A}">
      <p15:sldGuideLst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p15="http://schemas.microsoft.com/office/powerpoint/2012/main" xmlns="" xmlns:mv="urn:schemas-microsoft-com:mac:vml" xmlns:mc="http://schemas.openxmlformats.org/markup-compatibility/2006">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25255" autoAdjust="0"/>
    <p:restoredTop sz="95621" autoAdjust="0"/>
  </p:normalViewPr>
  <p:slideViewPr>
    <p:cSldViewPr>
      <p:cViewPr>
        <p:scale>
          <a:sx n="115" d="100"/>
          <a:sy n="115" d="100"/>
        </p:scale>
        <p:origin x="-780" y="-54"/>
      </p:cViewPr>
      <p:guideLst>
        <p:guide orient="horz" pos="2160"/>
        <p:guide pos="2880"/>
      </p:guideLst>
    </p:cSldViewPr>
  </p:slideViewPr>
  <p:outlineViewPr>
    <p:cViewPr>
      <p:scale>
        <a:sx n="33" d="100"/>
        <a:sy n="33" d="100"/>
      </p:scale>
      <p:origin x="54" y="2244"/>
    </p:cViewPr>
  </p:outlineViewPr>
  <p:notesTextViewPr>
    <p:cViewPr>
      <p:scale>
        <a:sx n="1" d="1"/>
        <a:sy n="1" d="1"/>
      </p:scale>
      <p:origin x="0" y="0"/>
    </p:cViewPr>
  </p:notesTextViewPr>
  <p:sorterViewPr>
    <p:cViewPr>
      <p:scale>
        <a:sx n="100" d="100"/>
        <a:sy n="100" d="100"/>
      </p:scale>
      <p:origin x="0" y="1264"/>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rts/_rels/chart1.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0"/>
          <c:w val="1"/>
          <c:h val="0.88711593289213597"/>
        </c:manualLayout>
      </c:layout>
      <c:barChart>
        <c:barDir val="col"/>
        <c:grouping val="clustered"/>
        <c:varyColors val="0"/>
        <c:ser>
          <c:idx val="0"/>
          <c:order val="0"/>
          <c:tx>
            <c:strRef>
              <c:f>Sheet1!$A$6</c:f>
              <c:strCache>
                <c:ptCount val="1"/>
                <c:pt idx="0">
                  <c:v>Immigration Cases Received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1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Sheet1!$B$5:$E$5</c:f>
              <c:numCache>
                <c:formatCode>@</c:formatCode>
                <c:ptCount val="4"/>
                <c:pt idx="0">
                  <c:v>2012</c:v>
                </c:pt>
                <c:pt idx="1">
                  <c:v>2013</c:v>
                </c:pt>
                <c:pt idx="2">
                  <c:v>2014</c:v>
                </c:pt>
                <c:pt idx="3">
                  <c:v>2015</c:v>
                </c:pt>
              </c:numCache>
            </c:numRef>
          </c:cat>
          <c:val>
            <c:numRef>
              <c:f>Sheet1!$B$6:$E$6</c:f>
              <c:numCache>
                <c:formatCode>#,##0</c:formatCode>
                <c:ptCount val="4"/>
                <c:pt idx="0">
                  <c:v>487</c:v>
                </c:pt>
                <c:pt idx="1">
                  <c:v>879</c:v>
                </c:pt>
                <c:pt idx="2">
                  <c:v>757</c:v>
                </c:pt>
                <c:pt idx="3">
                  <c:v>205</c:v>
                </c:pt>
              </c:numCache>
            </c:numRef>
          </c:val>
        </c:ser>
        <c:dLbls>
          <c:dLblPos val="inEnd"/>
          <c:showLegendKey val="0"/>
          <c:showVal val="1"/>
          <c:showCatName val="0"/>
          <c:showSerName val="0"/>
          <c:showPercent val="0"/>
          <c:showBubbleSize val="0"/>
        </c:dLbls>
        <c:gapWidth val="65"/>
        <c:axId val="47577728"/>
        <c:axId val="90011136"/>
      </c:barChart>
      <c:catAx>
        <c:axId val="47577728"/>
        <c:scaling>
          <c:orientation val="minMax"/>
        </c:scaling>
        <c:delete val="0"/>
        <c:axPos val="b"/>
        <c:numFmt formatCode="@"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630" b="0" i="0" u="none" strike="noStrike" kern="1200" cap="all" baseline="0">
                <a:solidFill>
                  <a:schemeClr val="dk1">
                    <a:lumMod val="75000"/>
                    <a:lumOff val="25000"/>
                  </a:schemeClr>
                </a:solidFill>
                <a:latin typeface="+mn-lt"/>
                <a:ea typeface="+mn-ea"/>
                <a:cs typeface="+mn-cs"/>
              </a:defRPr>
            </a:pPr>
            <a:endParaRPr lang="en-US"/>
          </a:p>
        </c:txPr>
        <c:crossAx val="90011136"/>
        <c:crosses val="autoZero"/>
        <c:auto val="1"/>
        <c:lblAlgn val="ctr"/>
        <c:lblOffset val="100"/>
        <c:noMultiLvlLbl val="0"/>
      </c:catAx>
      <c:valAx>
        <c:axId val="900111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0" sourceLinked="1"/>
        <c:majorTickMark val="none"/>
        <c:minorTickMark val="none"/>
        <c:tickLblPos val="nextTo"/>
        <c:crossAx val="47577728"/>
        <c:crosses val="autoZero"/>
        <c:crossBetween val="between"/>
      </c:valAx>
      <c:spPr>
        <a:solidFill>
          <a:schemeClr val="bg2"/>
        </a:solidFill>
        <a:ln>
          <a:noFill/>
        </a:ln>
        <a:effectLst/>
      </c:spPr>
    </c:plotArea>
    <c:plotVisOnly val="1"/>
    <c:dispBlanksAs val="gap"/>
    <c:showDLblsOverMax val="0"/>
  </c:chart>
  <c:spPr>
    <a:solidFill>
      <a:schemeClr val="bg2">
        <a:lumMod val="40000"/>
        <a:lumOff val="60000"/>
      </a:schemeClr>
    </a:soli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30" b="0" i="0" u="none" strike="noStrike" kern="1200" spc="0" baseline="0">
                <a:solidFill>
                  <a:schemeClr val="tx1">
                    <a:lumMod val="65000"/>
                    <a:lumOff val="35000"/>
                  </a:schemeClr>
                </a:solidFill>
                <a:latin typeface="+mn-lt"/>
                <a:ea typeface="+mn-ea"/>
                <a:cs typeface="+mn-cs"/>
              </a:defRPr>
            </a:pPr>
            <a:r>
              <a:rPr lang="en-US" sz="4030" baseline="0"/>
              <a:t>Cases Received</a:t>
            </a:r>
          </a:p>
        </c:rich>
      </c:tx>
      <c:layout/>
      <c:overlay val="0"/>
      <c:spPr>
        <a:noFill/>
        <a:ln>
          <a:noFill/>
        </a:ln>
        <a:effectLst/>
      </c:spPr>
    </c:title>
    <c:autoTitleDeleted val="0"/>
    <c:plotArea>
      <c:layout/>
      <c:areaChart>
        <c:grouping val="stacked"/>
        <c:varyColors val="0"/>
        <c:ser>
          <c:idx val="0"/>
          <c:order val="0"/>
          <c:tx>
            <c:strRef>
              <c:f>Sheet1!$A$20</c:f>
              <c:strCache>
                <c:ptCount val="1"/>
                <c:pt idx="0">
                  <c:v>Panel Referrals</c:v>
                </c:pt>
              </c:strCache>
            </c:strRef>
          </c:tx>
          <c:spPr>
            <a:solidFill>
              <a:schemeClr val="accent1"/>
            </a:solidFill>
            <a:ln>
              <a:noFill/>
            </a:ln>
            <a:effectLst/>
          </c:spPr>
          <c:cat>
            <c:numRef>
              <c:f>Sheet1!$B$19:$E$19</c:f>
              <c:numCache>
                <c:formatCode>General</c:formatCode>
                <c:ptCount val="4"/>
                <c:pt idx="0">
                  <c:v>2012</c:v>
                </c:pt>
                <c:pt idx="1">
                  <c:v>2013</c:v>
                </c:pt>
                <c:pt idx="2">
                  <c:v>2014</c:v>
                </c:pt>
                <c:pt idx="3">
                  <c:v>2015</c:v>
                </c:pt>
              </c:numCache>
            </c:numRef>
          </c:cat>
          <c:val>
            <c:numRef>
              <c:f>Sheet1!$B$20:$E$20</c:f>
              <c:numCache>
                <c:formatCode>General</c:formatCode>
                <c:ptCount val="4"/>
                <c:pt idx="0">
                  <c:v>106</c:v>
                </c:pt>
                <c:pt idx="1">
                  <c:v>158</c:v>
                </c:pt>
                <c:pt idx="2">
                  <c:v>115</c:v>
                </c:pt>
                <c:pt idx="3">
                  <c:v>54</c:v>
                </c:pt>
              </c:numCache>
            </c:numRef>
          </c:val>
        </c:ser>
        <c:ser>
          <c:idx val="1"/>
          <c:order val="1"/>
          <c:tx>
            <c:strRef>
              <c:f>Sheet1!$A$21</c:f>
              <c:strCache>
                <c:ptCount val="1"/>
                <c:pt idx="0">
                  <c:v>Other Court Referrals</c:v>
                </c:pt>
              </c:strCache>
            </c:strRef>
          </c:tx>
          <c:spPr>
            <a:solidFill>
              <a:schemeClr val="accent2"/>
            </a:solidFill>
            <a:ln>
              <a:noFill/>
            </a:ln>
            <a:effectLst/>
          </c:spPr>
          <c:cat>
            <c:numRef>
              <c:f>Sheet1!$B$19:$E$19</c:f>
              <c:numCache>
                <c:formatCode>General</c:formatCode>
                <c:ptCount val="4"/>
                <c:pt idx="0">
                  <c:v>2012</c:v>
                </c:pt>
                <c:pt idx="1">
                  <c:v>2013</c:v>
                </c:pt>
                <c:pt idx="2">
                  <c:v>2014</c:v>
                </c:pt>
                <c:pt idx="3">
                  <c:v>2015</c:v>
                </c:pt>
              </c:numCache>
            </c:numRef>
          </c:cat>
          <c:val>
            <c:numRef>
              <c:f>Sheet1!$B$21:$E$21</c:f>
              <c:numCache>
                <c:formatCode>General</c:formatCode>
                <c:ptCount val="4"/>
                <c:pt idx="0">
                  <c:v>83</c:v>
                </c:pt>
                <c:pt idx="1">
                  <c:v>327</c:v>
                </c:pt>
                <c:pt idx="2">
                  <c:v>206</c:v>
                </c:pt>
                <c:pt idx="3">
                  <c:v>83</c:v>
                </c:pt>
              </c:numCache>
            </c:numRef>
          </c:val>
        </c:ser>
        <c:ser>
          <c:idx val="2"/>
          <c:order val="2"/>
          <c:tx>
            <c:strRef>
              <c:f>Sheet1!$A$22</c:f>
              <c:strCache>
                <c:ptCount val="1"/>
                <c:pt idx="0">
                  <c:v>Opposed Remands</c:v>
                </c:pt>
              </c:strCache>
            </c:strRef>
          </c:tx>
          <c:spPr>
            <a:solidFill>
              <a:schemeClr val="accent3"/>
            </a:solidFill>
            <a:ln>
              <a:noFill/>
            </a:ln>
            <a:effectLst/>
          </c:spPr>
          <c:cat>
            <c:numRef>
              <c:f>Sheet1!$B$19:$E$19</c:f>
              <c:numCache>
                <c:formatCode>General</c:formatCode>
                <c:ptCount val="4"/>
                <c:pt idx="0">
                  <c:v>2012</c:v>
                </c:pt>
                <c:pt idx="1">
                  <c:v>2013</c:v>
                </c:pt>
                <c:pt idx="2">
                  <c:v>2014</c:v>
                </c:pt>
                <c:pt idx="3">
                  <c:v>2015</c:v>
                </c:pt>
              </c:numCache>
            </c:numRef>
          </c:cat>
          <c:val>
            <c:numRef>
              <c:f>Sheet1!$B$22:$E$22</c:f>
              <c:numCache>
                <c:formatCode>General</c:formatCode>
                <c:ptCount val="4"/>
                <c:pt idx="2">
                  <c:v>10</c:v>
                </c:pt>
                <c:pt idx="3">
                  <c:v>31</c:v>
                </c:pt>
              </c:numCache>
            </c:numRef>
          </c:val>
        </c:ser>
        <c:ser>
          <c:idx val="3"/>
          <c:order val="3"/>
          <c:tx>
            <c:strRef>
              <c:f>Sheet1!$A$23</c:f>
              <c:strCache>
                <c:ptCount val="1"/>
                <c:pt idx="0">
                  <c:v>Attorney Requests</c:v>
                </c:pt>
              </c:strCache>
            </c:strRef>
          </c:tx>
          <c:spPr>
            <a:solidFill>
              <a:schemeClr val="accent4"/>
            </a:solidFill>
            <a:ln>
              <a:noFill/>
            </a:ln>
            <a:effectLst/>
          </c:spPr>
          <c:cat>
            <c:numRef>
              <c:f>Sheet1!$B$19:$E$19</c:f>
              <c:numCache>
                <c:formatCode>General</c:formatCode>
                <c:ptCount val="4"/>
                <c:pt idx="0">
                  <c:v>2012</c:v>
                </c:pt>
                <c:pt idx="1">
                  <c:v>2013</c:v>
                </c:pt>
                <c:pt idx="2">
                  <c:v>2014</c:v>
                </c:pt>
                <c:pt idx="3">
                  <c:v>2015</c:v>
                </c:pt>
              </c:numCache>
            </c:numRef>
          </c:cat>
          <c:val>
            <c:numRef>
              <c:f>Sheet1!$B$23:$E$23</c:f>
              <c:numCache>
                <c:formatCode>General</c:formatCode>
                <c:ptCount val="4"/>
                <c:pt idx="0">
                  <c:v>297</c:v>
                </c:pt>
                <c:pt idx="1">
                  <c:v>394</c:v>
                </c:pt>
                <c:pt idx="2">
                  <c:v>420</c:v>
                </c:pt>
                <c:pt idx="3">
                  <c:v>244</c:v>
                </c:pt>
              </c:numCache>
            </c:numRef>
          </c:val>
        </c:ser>
        <c:dLbls>
          <c:showLegendKey val="0"/>
          <c:showVal val="0"/>
          <c:showCatName val="0"/>
          <c:showSerName val="0"/>
          <c:showPercent val="0"/>
          <c:showBubbleSize val="0"/>
        </c:dLbls>
        <c:axId val="90063232"/>
        <c:axId val="90064768"/>
      </c:areaChart>
      <c:catAx>
        <c:axId val="90063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40" b="0" i="0" u="none" strike="noStrike" kern="1200" baseline="0">
                <a:solidFill>
                  <a:schemeClr val="tx1">
                    <a:lumMod val="65000"/>
                    <a:lumOff val="35000"/>
                  </a:schemeClr>
                </a:solidFill>
                <a:latin typeface="+mn-lt"/>
                <a:ea typeface="+mn-ea"/>
                <a:cs typeface="+mn-cs"/>
              </a:defRPr>
            </a:pPr>
            <a:endParaRPr lang="en-US"/>
          </a:p>
        </c:txPr>
        <c:crossAx val="90064768"/>
        <c:crosses val="autoZero"/>
        <c:auto val="1"/>
        <c:lblAlgn val="ctr"/>
        <c:lblOffset val="100"/>
        <c:noMultiLvlLbl val="0"/>
      </c:catAx>
      <c:valAx>
        <c:axId val="90064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06323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13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200" b="0" i="0" u="none" strike="noStrike" kern="1200" spc="0" baseline="0">
                <a:solidFill>
                  <a:schemeClr val="tx1">
                    <a:lumMod val="65000"/>
                    <a:lumOff val="35000"/>
                  </a:schemeClr>
                </a:solidFill>
                <a:latin typeface="+mn-lt"/>
                <a:ea typeface="+mn-ea"/>
                <a:cs typeface="+mn-cs"/>
              </a:defRPr>
            </a:pPr>
            <a:r>
              <a:rPr lang="en-US" sz="4200" baseline="0"/>
              <a:t>Attorney Requests 2015</a:t>
            </a:r>
          </a:p>
        </c:rich>
      </c:tx>
      <c:layout/>
      <c:overlay val="0"/>
      <c:spPr>
        <a:noFill/>
        <a:ln>
          <a:noFill/>
        </a:ln>
        <a:effectLst/>
      </c:spPr>
    </c:title>
    <c:autoTitleDeleted val="0"/>
    <c:plotArea>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1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Sheet1!$A$37:$A$39</c:f>
              <c:strCache>
                <c:ptCount val="3"/>
                <c:pt idx="0">
                  <c:v>Made</c:v>
                </c:pt>
                <c:pt idx="1">
                  <c:v>Deferred</c:v>
                </c:pt>
                <c:pt idx="2">
                  <c:v>Came Back</c:v>
                </c:pt>
              </c:strCache>
            </c:strRef>
          </c:cat>
          <c:val>
            <c:numRef>
              <c:f>Sheet1!$B$37:$B$39</c:f>
              <c:numCache>
                <c:formatCode>General</c:formatCode>
                <c:ptCount val="3"/>
                <c:pt idx="0">
                  <c:v>244</c:v>
                </c:pt>
                <c:pt idx="1">
                  <c:v>211</c:v>
                </c:pt>
                <c:pt idx="2">
                  <c:v>5</c:v>
                </c:pt>
              </c:numCache>
            </c:numRef>
          </c:val>
        </c:ser>
        <c:dLbls>
          <c:showLegendKey val="0"/>
          <c:showVal val="0"/>
          <c:showCatName val="0"/>
          <c:showSerName val="0"/>
          <c:showPercent val="0"/>
          <c:showBubbleSize val="0"/>
        </c:dLbls>
        <c:gapWidth val="219"/>
        <c:overlap val="-27"/>
        <c:axId val="90102400"/>
        <c:axId val="90108288"/>
        <c:extLst>
          <c:ext xmlns:c15="http://schemas.microsoft.com/office/drawing/2012/chart" uri="{02D57815-91ED-43cb-92C2-25804820EDAC}">
            <c15:filteredBarSeries>
              <c15:ser>
                <c:idx val="1"/>
                <c:order val="1"/>
                <c:spPr>
                  <a:solidFill>
                    <a:schemeClr val="accent2"/>
                  </a:solidFill>
                  <a:ln>
                    <a:noFill/>
                  </a:ln>
                  <a:effectLst/>
                </c:spPr>
                <c:invertIfNegative val="0"/>
                <c:cat>
                  <c:strRef>
                    <c:extLst>
                      <c:ext uri="{02D57815-91ED-43cb-92C2-25804820EDAC}">
                        <c15:formulaRef>
                          <c15:sqref>Sheet1!$A$37:$A$39</c15:sqref>
                        </c15:formulaRef>
                      </c:ext>
                    </c:extLst>
                    <c:strCache>
                      <c:ptCount val="3"/>
                      <c:pt idx="0">
                        <c:v>Made</c:v>
                      </c:pt>
                      <c:pt idx="1">
                        <c:v>Deferred</c:v>
                      </c:pt>
                      <c:pt idx="2">
                        <c:v>Came Back</c:v>
                      </c:pt>
                    </c:strCache>
                  </c:strRef>
                </c:cat>
                <c:val>
                  <c:numRef>
                    <c:extLst>
                      <c:ext uri="{02D57815-91ED-43cb-92C2-25804820EDAC}">
                        <c15:formulaRef>
                          <c15:sqref>Sheet1!$C$37:$C$39</c15:sqref>
                        </c15:formulaRef>
                      </c:ext>
                    </c:extLst>
                    <c:numCache>
                      <c:formatCode>General</c:formatCode>
                      <c:ptCount val="3"/>
                    </c:numCache>
                  </c:numRef>
                </c:val>
              </c15:ser>
            </c15:filteredBarSeries>
            <c15:filteredBarSeries>
              <c15:ser>
                <c:idx val="2"/>
                <c:order val="2"/>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Sheet1!$D$37:$D$39</c15:sqref>
                        </c15:formulaRef>
                      </c:ext>
                    </c:extLst>
                    <c:numCache>
                      <c:formatCode>General</c:formatCode>
                      <c:ptCount val="3"/>
                    </c:numCache>
                  </c:numRef>
                </c:val>
              </c15:ser>
            </c15:filteredBarSeries>
            <c15:filteredBarSeries>
              <c15:ser>
                <c:idx val="3"/>
                <c:order val="3"/>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Sheet1!$E$37:$E$39</c15:sqref>
                        </c15:formulaRef>
                      </c:ext>
                    </c:extLst>
                    <c:numCache>
                      <c:formatCode>General</c:formatCode>
                      <c:ptCount val="3"/>
                    </c:numCache>
                  </c:numRef>
                </c:val>
              </c15:ser>
            </c15:filteredBarSeries>
          </c:ext>
        </c:extLst>
      </c:barChart>
      <c:catAx>
        <c:axId val="901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40" b="0" i="0" u="none" strike="noStrike" kern="1200" baseline="0">
                <a:solidFill>
                  <a:schemeClr val="tx1">
                    <a:lumMod val="65000"/>
                    <a:lumOff val="35000"/>
                  </a:schemeClr>
                </a:solidFill>
                <a:latin typeface="+mn-lt"/>
                <a:ea typeface="+mn-ea"/>
                <a:cs typeface="+mn-cs"/>
              </a:defRPr>
            </a:pPr>
            <a:endParaRPr lang="en-US"/>
          </a:p>
        </c:txPr>
        <c:crossAx val="90108288"/>
        <c:crosses val="autoZero"/>
        <c:auto val="1"/>
        <c:lblAlgn val="ctr"/>
        <c:lblOffset val="100"/>
        <c:noMultiLvlLbl val="0"/>
      </c:catAx>
      <c:valAx>
        <c:axId val="90108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102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Sheet1!$A$14</c:f>
              <c:strCache>
                <c:ptCount val="1"/>
                <c:pt idx="0">
                  <c:v>Umopposed Remands</c:v>
                </c:pt>
              </c:strCache>
            </c:strRef>
          </c:tx>
          <c:spPr>
            <a:solidFill>
              <a:schemeClr val="accent3"/>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39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Sheet1!$B$13:$E$13</c:f>
              <c:numCache>
                <c:formatCode>General</c:formatCode>
                <c:ptCount val="4"/>
                <c:pt idx="0">
                  <c:v>2012</c:v>
                </c:pt>
                <c:pt idx="1">
                  <c:v>2013</c:v>
                </c:pt>
                <c:pt idx="2">
                  <c:v>2014</c:v>
                </c:pt>
                <c:pt idx="3">
                  <c:v>2015</c:v>
                </c:pt>
              </c:numCache>
            </c:numRef>
          </c:cat>
          <c:val>
            <c:numRef>
              <c:f>Sheet1!$B$14:$E$14</c:f>
              <c:numCache>
                <c:formatCode>General</c:formatCode>
                <c:ptCount val="4"/>
                <c:pt idx="0">
                  <c:v>121</c:v>
                </c:pt>
                <c:pt idx="1">
                  <c:v>200</c:v>
                </c:pt>
                <c:pt idx="2">
                  <c:v>183</c:v>
                </c:pt>
                <c:pt idx="3">
                  <c:v>454</c:v>
                </c:pt>
              </c:numCache>
            </c:numRef>
          </c:val>
        </c:ser>
        <c:dLbls>
          <c:showLegendKey val="0"/>
          <c:showVal val="0"/>
          <c:showCatName val="0"/>
          <c:showSerName val="0"/>
          <c:showPercent val="0"/>
          <c:showBubbleSize val="0"/>
        </c:dLbls>
        <c:gapWidth val="100"/>
        <c:overlap val="-24"/>
        <c:axId val="92103424"/>
        <c:axId val="92104960"/>
      </c:barChart>
      <c:catAx>
        <c:axId val="921034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410" b="0" i="0" u="none" strike="noStrike" kern="1200" baseline="0">
                <a:solidFill>
                  <a:schemeClr val="lt1">
                    <a:lumMod val="85000"/>
                  </a:schemeClr>
                </a:solidFill>
                <a:latin typeface="+mn-lt"/>
                <a:ea typeface="+mn-ea"/>
                <a:cs typeface="+mn-cs"/>
              </a:defRPr>
            </a:pPr>
            <a:endParaRPr lang="en-US"/>
          </a:p>
        </c:txPr>
        <c:crossAx val="92104960"/>
        <c:crosses val="autoZero"/>
        <c:auto val="1"/>
        <c:lblAlgn val="ctr"/>
        <c:lblOffset val="100"/>
        <c:noMultiLvlLbl val="0"/>
      </c:catAx>
      <c:valAx>
        <c:axId val="9210496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2103424"/>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10BCD4-D513-4610-9F63-CE0C4E2A430F}" type="datetimeFigureOut">
              <a:rPr lang="en-US" smtClean="0"/>
              <a:pPr/>
              <a:t>9/23/2016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A8812C-2622-42DB-8486-090F3871AAF2}" type="slidenum">
              <a:rPr lang="en-US" smtClean="0"/>
              <a:pPr/>
              <a:t>‹#›</a:t>
            </a:fld>
            <a:endParaRPr lang="en-US"/>
          </a:p>
        </p:txBody>
      </p:sp>
    </p:spTree>
    <p:extLst>
      <p:ext uri="{BB962C8B-B14F-4D97-AF65-F5344CB8AC3E}">
        <p14:creationId xmlns:p14="http://schemas.microsoft.com/office/powerpoint/2010/main" val="1682661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14650-E59C-4832-92EB-86F93C427E86}" type="datetimeFigureOut">
              <a:rPr lang="en-US" smtClean="0"/>
              <a:pPr/>
              <a:t>9/23/2016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EC3D0-8863-4438-A82B-2173E8062472}" type="slidenum">
              <a:rPr lang="en-US" smtClean="0"/>
              <a:pPr/>
              <a:t>‹#›</a:t>
            </a:fld>
            <a:endParaRPr lang="en-US"/>
          </a:p>
        </p:txBody>
      </p:sp>
    </p:spTree>
    <p:extLst>
      <p:ext uri="{BB962C8B-B14F-4D97-AF65-F5344CB8AC3E}">
        <p14:creationId xmlns:p14="http://schemas.microsoft.com/office/powerpoint/2010/main" val="8829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3</a:t>
            </a:fld>
            <a:endParaRPr lang="en-US"/>
          </a:p>
        </p:txBody>
      </p:sp>
    </p:spTree>
    <p:extLst>
      <p:ext uri="{BB962C8B-B14F-4D97-AF65-F5344CB8AC3E}">
        <p14:creationId xmlns:p14="http://schemas.microsoft.com/office/powerpoint/2010/main" val="1480371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13</a:t>
            </a:fld>
            <a:endParaRPr lang="en-US"/>
          </a:p>
        </p:txBody>
      </p:sp>
    </p:spTree>
    <p:extLst>
      <p:ext uri="{BB962C8B-B14F-4D97-AF65-F5344CB8AC3E}">
        <p14:creationId xmlns:p14="http://schemas.microsoft.com/office/powerpoint/2010/main" val="1910146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14</a:t>
            </a:fld>
            <a:endParaRPr lang="en-US"/>
          </a:p>
        </p:txBody>
      </p:sp>
    </p:spTree>
    <p:extLst>
      <p:ext uri="{BB962C8B-B14F-4D97-AF65-F5344CB8AC3E}">
        <p14:creationId xmlns:p14="http://schemas.microsoft.com/office/powerpoint/2010/main" val="2388417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73B8B-BBC3-B546-B4D0-97A9EC912EBA}" type="slidenum">
              <a:rPr lang="en-US" smtClean="0"/>
              <a:t>33</a:t>
            </a:fld>
            <a:endParaRPr lang="en-US" dirty="0"/>
          </a:p>
        </p:txBody>
      </p:sp>
    </p:spTree>
    <p:extLst>
      <p:ext uri="{BB962C8B-B14F-4D97-AF65-F5344CB8AC3E}">
        <p14:creationId xmlns:p14="http://schemas.microsoft.com/office/powerpoint/2010/main" val="3914812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C46CF3A-3547-43CA-A865-3C5AADA60FB0}"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205424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2105299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828313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19892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700511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984671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Mathis v. United States,</a:t>
            </a:r>
            <a:r>
              <a:rPr lang="en-US" sz="1200" dirty="0" smtClean="0"/>
              <a:t> -- S. Ct. --, 2016 WL 3434400 (June 23, 2016)</a:t>
            </a:r>
          </a:p>
        </p:txBody>
      </p:sp>
      <p:sp>
        <p:nvSpPr>
          <p:cNvPr id="4" name="Slide Number Placeholder 3"/>
          <p:cNvSpPr>
            <a:spLocks noGrp="1"/>
          </p:cNvSpPr>
          <p:nvPr>
            <p:ph type="sldNum" sz="quarter" idx="10"/>
          </p:nvPr>
        </p:nvSpPr>
        <p:spPr/>
        <p:txBody>
          <a:bodyPr/>
          <a:lstStyle/>
          <a:p>
            <a:fld id="{8C46CF3A-3547-43CA-A865-3C5AADA60FB0}" type="slidenum">
              <a:rPr lang="en-US" smtClean="0"/>
              <a:t>52</a:t>
            </a:fld>
            <a:endParaRPr lang="en-US"/>
          </a:p>
        </p:txBody>
      </p:sp>
    </p:spTree>
    <p:extLst>
      <p:ext uri="{BB962C8B-B14F-4D97-AF65-F5344CB8AC3E}">
        <p14:creationId xmlns:p14="http://schemas.microsoft.com/office/powerpoint/2010/main" val="3482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Until you file the PFR and motion for a stay, ICE can physically remove your client</a:t>
            </a:r>
          </a:p>
          <a:p>
            <a:pPr marL="171450" indent="-171450">
              <a:buFont typeface="Arial" pitchFamily="34" charset="0"/>
              <a:buChar char="•"/>
            </a:pPr>
            <a:r>
              <a:rPr lang="en-US" dirty="0"/>
              <a:t>Prepare PFR and Stay in advance and call BIA daily, especially for Mexican nationals</a:t>
            </a:r>
          </a:p>
          <a:p>
            <a:pPr marL="171450" indent="-171450">
              <a:buFont typeface="Arial" pitchFamily="34" charset="0"/>
              <a:buChar char="•"/>
            </a:pPr>
            <a:r>
              <a:rPr lang="en-US" dirty="0"/>
              <a:t>Do not wait 30 days for Mexican nationals</a:t>
            </a:r>
          </a:p>
          <a:p>
            <a:pPr marL="171450" indent="-171450">
              <a:buFont typeface="Arial" pitchFamily="34" charset="0"/>
              <a:buChar char="•"/>
            </a:pPr>
            <a:r>
              <a:rPr lang="en-US" dirty="0"/>
              <a:t>Once docketed, contact ICE so it does not remove your client</a:t>
            </a:r>
          </a:p>
          <a:p>
            <a:pPr marL="171450" indent="-171450">
              <a:buFont typeface="Arial" pitchFamily="34" charset="0"/>
              <a:buChar char="•"/>
            </a:pPr>
            <a:r>
              <a:rPr lang="en-US" dirty="0"/>
              <a:t>Can be 2 pager, not detailed arguments	</a:t>
            </a:r>
          </a:p>
        </p:txBody>
      </p:sp>
      <p:sp>
        <p:nvSpPr>
          <p:cNvPr id="4" name="Slide Number Placeholder 3"/>
          <p:cNvSpPr>
            <a:spLocks noGrp="1"/>
          </p:cNvSpPr>
          <p:nvPr>
            <p:ph type="sldNum" sz="quarter" idx="10"/>
          </p:nvPr>
        </p:nvSpPr>
        <p:spPr/>
        <p:txBody>
          <a:bodyPr/>
          <a:lstStyle/>
          <a:p>
            <a:fld id="{7EDEC3D0-8863-4438-A82B-2173E8062472}" type="slidenum">
              <a:rPr lang="en-US" smtClean="0"/>
              <a:pPr/>
              <a:t>4</a:t>
            </a:fld>
            <a:endParaRPr lang="en-US"/>
          </a:p>
        </p:txBody>
      </p:sp>
    </p:spTree>
    <p:extLst>
      <p:ext uri="{BB962C8B-B14F-4D97-AF65-F5344CB8AC3E}">
        <p14:creationId xmlns:p14="http://schemas.microsoft.com/office/powerpoint/2010/main" val="3657725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860412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1944517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1098524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983601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Argument:  </a:t>
            </a:r>
            <a:r>
              <a:rPr lang="en-US" sz="1200" kern="1200" dirty="0" smtClean="0">
                <a:solidFill>
                  <a:schemeClr val="tx1"/>
                </a:solidFill>
                <a:effectLst/>
                <a:latin typeface="+mn-lt"/>
                <a:ea typeface="+mn-ea"/>
                <a:cs typeface="+mn-cs"/>
              </a:rPr>
              <a:t>Regardless of who bears the burden of proof</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the record of conviction is ambiguous, the prior conviction did not “</a:t>
            </a:r>
            <a:r>
              <a:rPr lang="en-US" sz="1200" i="1" kern="1200" dirty="0" smtClean="0">
                <a:solidFill>
                  <a:schemeClr val="tx1"/>
                </a:solidFill>
                <a:effectLst/>
                <a:latin typeface="+mn-lt"/>
                <a:ea typeface="+mn-ea"/>
                <a:cs typeface="+mn-cs"/>
              </a:rPr>
              <a:t>necessarily </a:t>
            </a:r>
            <a:r>
              <a:rPr lang="en-US" sz="1200" kern="1200" dirty="0" smtClean="0">
                <a:solidFill>
                  <a:schemeClr val="tx1"/>
                </a:solidFill>
                <a:effectLst/>
                <a:latin typeface="+mn-lt"/>
                <a:ea typeface="+mn-ea"/>
                <a:cs typeface="+mn-cs"/>
              </a:rPr>
              <a:t>involve facts that correspond” to a disqualifying offense and the noncitizen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B0CF4AF-36F7-462F-9D05-39636745D1A1}" type="slidenum">
              <a:rPr lang="en-US" smtClean="0"/>
              <a:t>79</a:t>
            </a:fld>
            <a:endParaRPr lang="en-US"/>
          </a:p>
        </p:txBody>
      </p:sp>
    </p:spTree>
    <p:extLst>
      <p:ext uri="{BB962C8B-B14F-4D97-AF65-F5344CB8AC3E}">
        <p14:creationId xmlns:p14="http://schemas.microsoft.com/office/powerpoint/2010/main" val="259572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5</a:t>
            </a:fld>
            <a:endParaRPr lang="en-US"/>
          </a:p>
        </p:txBody>
      </p:sp>
    </p:spTree>
    <p:extLst>
      <p:ext uri="{BB962C8B-B14F-4D97-AF65-F5344CB8AC3E}">
        <p14:creationId xmlns:p14="http://schemas.microsoft.com/office/powerpoint/2010/main" val="852375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6</a:t>
            </a:fld>
            <a:endParaRPr lang="en-US"/>
          </a:p>
        </p:txBody>
      </p:sp>
    </p:spTree>
    <p:extLst>
      <p:ext uri="{BB962C8B-B14F-4D97-AF65-F5344CB8AC3E}">
        <p14:creationId xmlns:p14="http://schemas.microsoft.com/office/powerpoint/2010/main" val="221603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Non-oppositions </a:t>
            </a:r>
          </a:p>
          <a:p>
            <a:r>
              <a:rPr lang="en-US" dirty="0" smtClean="0"/>
              <a:t>Oppositions</a:t>
            </a:r>
          </a:p>
          <a:p>
            <a:r>
              <a:rPr lang="en-US" dirty="0"/>
              <a:t>Jurisdiction remains even if the person is </a:t>
            </a:r>
            <a:r>
              <a:rPr lang="en-US" dirty="0" smtClean="0"/>
              <a:t>deported</a:t>
            </a:r>
          </a:p>
          <a:p>
            <a:r>
              <a:rPr lang="en-US" dirty="0"/>
              <a:t>Briefing schedule is issued if no other merits motions pending </a:t>
            </a:r>
          </a:p>
          <a:p>
            <a:endParaRPr lang="en-US" dirty="0"/>
          </a:p>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7</a:t>
            </a:fld>
            <a:endParaRPr lang="en-US"/>
          </a:p>
        </p:txBody>
      </p:sp>
    </p:spTree>
    <p:extLst>
      <p:ext uri="{BB962C8B-B14F-4D97-AF65-F5344CB8AC3E}">
        <p14:creationId xmlns:p14="http://schemas.microsoft.com/office/powerpoint/2010/main" val="3279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Supplement with exhibits because the 	record is not yet filed </a:t>
            </a:r>
          </a:p>
          <a:p>
            <a:pPr marL="628650" lvl="1" indent="-171450">
              <a:buFont typeface="Arial" pitchFamily="34" charset="0"/>
              <a:buChar char="•"/>
            </a:pPr>
            <a:r>
              <a:rPr lang="en-US" dirty="0"/>
              <a:t>Redact private info - FRAP 25(a)(5)</a:t>
            </a:r>
          </a:p>
          <a:p>
            <a:pPr marL="171450" indent="-171450">
              <a:buFont typeface="Arial" pitchFamily="34" charset="0"/>
              <a:buChar char="•"/>
            </a:pPr>
            <a:r>
              <a:rPr lang="en-US" dirty="0"/>
              <a:t>Contact OIL to see if it can file the record early to avoid recreating the record through exhibits</a:t>
            </a:r>
          </a:p>
          <a:p>
            <a:pPr marL="171450" indent="-171450">
              <a:buFont typeface="Arial" pitchFamily="34" charset="0"/>
              <a:buChar char="•"/>
            </a:pPr>
            <a:r>
              <a:rPr lang="en-US" dirty="0"/>
              <a:t>Raise ICE policy on return—contact  National Immigration Project</a:t>
            </a:r>
          </a:p>
        </p:txBody>
      </p:sp>
      <p:sp>
        <p:nvSpPr>
          <p:cNvPr id="4" name="Slide Number Placeholder 3"/>
          <p:cNvSpPr>
            <a:spLocks noGrp="1"/>
          </p:cNvSpPr>
          <p:nvPr>
            <p:ph type="sldNum" sz="quarter" idx="10"/>
          </p:nvPr>
        </p:nvSpPr>
        <p:spPr/>
        <p:txBody>
          <a:bodyPr/>
          <a:lstStyle/>
          <a:p>
            <a:fld id="{7EDEC3D0-8863-4438-A82B-2173E8062472}" type="slidenum">
              <a:rPr lang="en-US" smtClean="0"/>
              <a:pPr/>
              <a:t>8</a:t>
            </a:fld>
            <a:endParaRPr lang="en-US"/>
          </a:p>
        </p:txBody>
      </p:sp>
    </p:spTree>
    <p:extLst>
      <p:ext uri="{BB962C8B-B14F-4D97-AF65-F5344CB8AC3E}">
        <p14:creationId xmlns:p14="http://schemas.microsoft.com/office/powerpoint/2010/main" val="368283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Motion to Use Pseudonym, Redact Record or Seal Record </a:t>
            </a:r>
          </a:p>
          <a:p>
            <a:pPr lvl="1"/>
            <a:r>
              <a:rPr lang="en-US" i="1" dirty="0"/>
              <a:t>Doe v. Holder</a:t>
            </a:r>
            <a:r>
              <a:rPr lang="en-US" dirty="0"/>
              <a:t>, 736 F.3d 871, 872 n.1 (9</a:t>
            </a:r>
            <a:r>
              <a:rPr lang="en-US" sz="2900" baseline="30000" dirty="0"/>
              <a:t>th</a:t>
            </a:r>
            <a:r>
              <a:rPr lang="en-US" dirty="0"/>
              <a:t> Cir. 2013)</a:t>
            </a:r>
          </a:p>
          <a:p>
            <a:r>
              <a:rPr lang="en-US" dirty="0"/>
              <a:t>Motion to Hold Briefing in Abeyance / Motion to Stay Proceedings </a:t>
            </a:r>
          </a:p>
          <a:p>
            <a:r>
              <a:rPr lang="en-US" dirty="0"/>
              <a:t>Motion for Brief Extension </a:t>
            </a:r>
          </a:p>
          <a:p>
            <a:r>
              <a:rPr lang="en-US" dirty="0"/>
              <a:t>Motion for Appointment of Pro Bono Counsel</a:t>
            </a:r>
          </a:p>
          <a:p>
            <a:r>
              <a:rPr lang="en-US" dirty="0"/>
              <a:t>Motion to Transfer (usually on claims for US citizenship)</a:t>
            </a:r>
          </a:p>
          <a:p>
            <a:r>
              <a:rPr lang="en-US" dirty="0"/>
              <a:t>Motion to Reconsider </a:t>
            </a:r>
          </a:p>
          <a:p>
            <a:r>
              <a:rPr lang="en-US" dirty="0"/>
              <a:t>Motion to Recall Mandate</a:t>
            </a:r>
          </a:p>
          <a:p>
            <a:r>
              <a:rPr lang="en-US" dirty="0"/>
              <a:t>Motion to Stay the Mandate</a:t>
            </a:r>
          </a:p>
          <a:p>
            <a:pPr lvl="1"/>
            <a:r>
              <a:rPr lang="en-US" i="1" dirty="0"/>
              <a:t>Aguilar–Escobar v. INS,</a:t>
            </a:r>
            <a:r>
              <a:rPr lang="en-US" dirty="0"/>
              <a:t> 136 F.3d 1240, 1241 (9th Cir.1998)</a:t>
            </a:r>
          </a:p>
          <a:p>
            <a:pPr lvl="1"/>
            <a:r>
              <a:rPr lang="en-US" i="1" dirty="0"/>
              <a:t>Alvarez–Ruiz v. INS,</a:t>
            </a:r>
            <a:r>
              <a:rPr lang="en-US" dirty="0"/>
              <a:t> 749 F.2d 1314, 1316 (9th Cir.1984) </a:t>
            </a:r>
          </a:p>
          <a:p>
            <a:pPr lvl="1"/>
            <a:r>
              <a:rPr lang="en-US" i="1" dirty="0" err="1"/>
              <a:t>Khourassany</a:t>
            </a:r>
            <a:r>
              <a:rPr lang="en-US" i="1" dirty="0"/>
              <a:t> v. INS,</a:t>
            </a:r>
            <a:r>
              <a:rPr lang="en-US" dirty="0"/>
              <a:t> 208 F.3d 1096, 1101 (9th Cir.2000)</a:t>
            </a:r>
          </a:p>
          <a:p>
            <a:pPr lvl="1"/>
            <a:r>
              <a:rPr lang="en-US" i="1" dirty="0" err="1"/>
              <a:t>Roque</a:t>
            </a:r>
            <a:r>
              <a:rPr lang="en-US" i="1" dirty="0"/>
              <a:t>–Carranza v. INS,</a:t>
            </a:r>
            <a:r>
              <a:rPr lang="en-US" dirty="0"/>
              <a:t> 778 F.2d 1373, 1374 (9th Cir.1985)</a:t>
            </a:r>
          </a:p>
          <a:p>
            <a:pPr marL="402336" lvl="1" indent="0">
              <a:buNone/>
            </a:pP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9</a:t>
            </a:fld>
            <a:endParaRPr lang="en-US"/>
          </a:p>
        </p:txBody>
      </p:sp>
    </p:spTree>
    <p:extLst>
      <p:ext uri="{BB962C8B-B14F-4D97-AF65-F5344CB8AC3E}">
        <p14:creationId xmlns:p14="http://schemas.microsoft.com/office/powerpoint/2010/main" val="3940414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11</a:t>
            </a:fld>
            <a:endParaRPr lang="en-US"/>
          </a:p>
        </p:txBody>
      </p:sp>
    </p:spTree>
    <p:extLst>
      <p:ext uri="{BB962C8B-B14F-4D97-AF65-F5344CB8AC3E}">
        <p14:creationId xmlns:p14="http://schemas.microsoft.com/office/powerpoint/2010/main" val="97694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12</a:t>
            </a:fld>
            <a:endParaRPr lang="en-US"/>
          </a:p>
        </p:txBody>
      </p:sp>
    </p:spTree>
    <p:extLst>
      <p:ext uri="{BB962C8B-B14F-4D97-AF65-F5344CB8AC3E}">
        <p14:creationId xmlns:p14="http://schemas.microsoft.com/office/powerpoint/2010/main" val="410328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B58348-3821-4B75-A997-9D4E9BDDC794}" type="datetimeFigureOut">
              <a:rPr lang="en-US" smtClean="0"/>
              <a:pPr/>
              <a:t>9/23/2016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ED9B-FDA9-4FCE-854B-05D6210EFD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839ED9B-FDA9-4FCE-854B-05D6210EFD3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839ED9B-FDA9-4FCE-854B-05D6210EFD3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B58348-3821-4B75-A997-9D4E9BDDC794}" type="datetimeFigureOut">
              <a:rPr lang="en-US" smtClean="0"/>
              <a:pPr/>
              <a:t>9/23/2016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B58348-3821-4B75-A997-9D4E9BDDC794}" type="datetimeFigureOut">
              <a:rPr lang="en-US" smtClean="0"/>
              <a:pPr/>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ED9B-FDA9-4FCE-854B-05D6210EFD3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B58348-3821-4B75-A997-9D4E9BDDC794}" type="datetimeFigureOut">
              <a:rPr lang="en-US" smtClean="0"/>
              <a:pPr/>
              <a:t>9/23/2016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839ED9B-FDA9-4FCE-854B-05D6210EFD3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58348-3821-4B75-A997-9D4E9BDDC794}" type="datetimeFigureOut">
              <a:rPr lang="en-US" smtClean="0"/>
              <a:pPr/>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839ED9B-FDA9-4FCE-854B-05D6210EFD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2B58348-3821-4B75-A997-9D4E9BDDC794}" type="datetimeFigureOut">
              <a:rPr lang="en-US" smtClean="0"/>
              <a:pPr/>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839ED9B-FDA9-4FCE-854B-05D6210EFD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2B58348-3821-4B75-A997-9D4E9BDDC794}" type="datetimeFigureOut">
              <a:rPr lang="en-US" smtClean="0"/>
              <a:pPr/>
              <a:t>9/23/2016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839ED9B-FDA9-4FCE-854B-05D6210EFD3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B58348-3821-4B75-A997-9D4E9BDDC794}" type="datetimeFigureOut">
              <a:rPr lang="en-US" smtClean="0"/>
              <a:pPr/>
              <a:t>9/23/2016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B58348-3821-4B75-A997-9D4E9BDDC794}" type="datetimeFigureOut">
              <a:rPr lang="en-US" smtClean="0"/>
              <a:pPr/>
              <a:t>9/23/2016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839ED9B-FDA9-4FCE-854B-05D6210EFD3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cdn.ca9.uscourts.gov/datastore/uploads/immigration/immig_west/F.pdf"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www.ice.gov/ero/faq-return-certain-lawfully-removed-aliens"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hyperlink" Target="mailto:EROPublicAdvocate@ice.dhs.gov" TargetMode="External"/><Relationship Id="rId2" Type="http://schemas.openxmlformats.org/officeDocument/2006/relationships/hyperlink" Target="mailto:eroprosecutorialdiscretioninquiries@ice.dh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hyperlink" Target="http://www.ilrc.org/crimes"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267200"/>
            <a:ext cx="7406640" cy="1752600"/>
          </a:xfrm>
        </p:spPr>
        <p:txBody>
          <a:bodyPr>
            <a:noAutofit/>
          </a:bodyPr>
          <a:lstStyle/>
          <a:p>
            <a:pPr lvl="1"/>
            <a:r>
              <a:rPr lang="en-US" sz="2000" dirty="0" smtClean="0"/>
              <a:t>Phoenix, Arizona</a:t>
            </a:r>
            <a:endParaRPr lang="en-US" sz="2000" dirty="0"/>
          </a:p>
          <a:p>
            <a:pPr lvl="1"/>
            <a:r>
              <a:rPr lang="en-US" sz="2000" dirty="0" smtClean="0"/>
              <a:t>SANDRA DAY O’CONNOR COURTHOUSE </a:t>
            </a:r>
            <a:endParaRPr lang="en-US" sz="2000" dirty="0"/>
          </a:p>
          <a:p>
            <a:pPr lvl="1"/>
            <a:r>
              <a:rPr lang="en-US" sz="2000" dirty="0" smtClean="0"/>
              <a:t>October 5</a:t>
            </a:r>
            <a:r>
              <a:rPr lang="en-US" sz="2000" dirty="0"/>
              <a:t>, 2016</a:t>
            </a:r>
          </a:p>
          <a:p>
            <a:pPr lvl="1"/>
            <a:endParaRPr lang="en-US" sz="2000" dirty="0" smtClean="0"/>
          </a:p>
        </p:txBody>
      </p:sp>
      <p:sp>
        <p:nvSpPr>
          <p:cNvPr id="2" name="Title 1"/>
          <p:cNvSpPr>
            <a:spLocks noGrp="1"/>
          </p:cNvSpPr>
          <p:nvPr>
            <p:ph type="ctrTitle"/>
          </p:nvPr>
        </p:nvSpPr>
        <p:spPr>
          <a:xfrm>
            <a:off x="381000" y="381000"/>
            <a:ext cx="8610600" cy="1676400"/>
          </a:xfrm>
        </p:spPr>
        <p:txBody>
          <a:bodyPr>
            <a:noAutofit/>
          </a:bodyPr>
          <a:lstStyle/>
          <a:p>
            <a:r>
              <a:rPr lang="en-US" sz="4400" dirty="0"/>
              <a:t>	Ninth Circuit </a:t>
            </a:r>
            <a:r>
              <a:rPr lang="en-US" sz="4400" dirty="0" smtClean="0"/>
              <a:t>Immigration </a:t>
            </a:r>
            <a:r>
              <a:rPr lang="en-US" sz="4400" dirty="0"/>
              <a:t>Law </a:t>
            </a:r>
            <a:r>
              <a:rPr lang="en-US" sz="4400" dirty="0" smtClean="0"/>
              <a:t>Training</a:t>
            </a:r>
            <a:endParaRPr lang="en-US" sz="4400" dirty="0"/>
          </a:p>
        </p:txBody>
      </p:sp>
    </p:spTree>
    <p:extLst>
      <p:ext uri="{BB962C8B-B14F-4D97-AF65-F5344CB8AC3E}">
        <p14:creationId xmlns:p14="http://schemas.microsoft.com/office/powerpoint/2010/main" val="410339763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Motion to Hold Briefing in Abeyance</a:t>
            </a:r>
          </a:p>
          <a:p>
            <a:r>
              <a:rPr lang="en-US" dirty="0"/>
              <a:t>Motion for Brief Extension </a:t>
            </a:r>
          </a:p>
          <a:p>
            <a:r>
              <a:rPr lang="en-US" dirty="0"/>
              <a:t>Motion for Appointment of Pro Bono Counsel</a:t>
            </a:r>
          </a:p>
          <a:p>
            <a:r>
              <a:rPr lang="en-US" dirty="0"/>
              <a:t>Motion to Transfer (usually on claims for US citizenship)</a:t>
            </a:r>
          </a:p>
          <a:p>
            <a:r>
              <a:rPr lang="en-US" dirty="0"/>
              <a:t>Motion to Reconsider </a:t>
            </a:r>
          </a:p>
          <a:p>
            <a:r>
              <a:rPr lang="en-US" dirty="0"/>
              <a:t>Motion to Recall Mandate</a:t>
            </a:r>
          </a:p>
          <a:p>
            <a:r>
              <a:rPr lang="en-US" dirty="0"/>
              <a:t>Motion to Stay the Mandate</a:t>
            </a:r>
          </a:p>
          <a:p>
            <a:pPr lvl="1"/>
            <a:r>
              <a:rPr lang="en-US" i="1" dirty="0"/>
              <a:t>Aguilar–Escobar v. INS,</a:t>
            </a:r>
            <a:r>
              <a:rPr lang="en-US" dirty="0"/>
              <a:t> 136 F.3d 1240, 1241 (9th Cir.1998)</a:t>
            </a:r>
          </a:p>
          <a:p>
            <a:pPr lvl="1"/>
            <a:r>
              <a:rPr lang="en-US" i="1" dirty="0"/>
              <a:t>Alvarez–Ruiz v. INS,</a:t>
            </a:r>
            <a:r>
              <a:rPr lang="en-US" dirty="0"/>
              <a:t> 749 F.2d 1314, 1316 (9th Cir.1984) </a:t>
            </a:r>
          </a:p>
          <a:p>
            <a:pPr lvl="1"/>
            <a:r>
              <a:rPr lang="en-US" i="1" dirty="0" err="1"/>
              <a:t>Khourassany</a:t>
            </a:r>
            <a:r>
              <a:rPr lang="en-US" i="1" dirty="0"/>
              <a:t> v. INS,</a:t>
            </a:r>
            <a:r>
              <a:rPr lang="en-US" dirty="0"/>
              <a:t> 208 F.3d 1096, 1101 (9th Cir.2000)</a:t>
            </a:r>
          </a:p>
          <a:p>
            <a:pPr lvl="1"/>
            <a:r>
              <a:rPr lang="en-US" i="1" dirty="0" err="1"/>
              <a:t>Roque</a:t>
            </a:r>
            <a:r>
              <a:rPr lang="en-US" i="1" dirty="0"/>
              <a:t>–Carranza v. INS,</a:t>
            </a:r>
            <a:r>
              <a:rPr lang="en-US" dirty="0"/>
              <a:t> 778 F.2d 1373, 1374 (9th Cir.1985)</a:t>
            </a:r>
          </a:p>
          <a:p>
            <a:endParaRPr lang="en-US" dirty="0"/>
          </a:p>
        </p:txBody>
      </p:sp>
    </p:spTree>
    <p:extLst>
      <p:ext uri="{BB962C8B-B14F-4D97-AF65-F5344CB8AC3E}">
        <p14:creationId xmlns:p14="http://schemas.microsoft.com/office/powerpoint/2010/main" val="58043432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tx1"/>
                </a:solidFill>
              </a:rPr>
              <a:t>Retroactivity</a:t>
            </a:r>
            <a:endParaRPr lang="es-MX" sz="4000"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sz="3600" dirty="0" smtClean="0"/>
              <a:t>Identify the correct immigration statute, regulation, and agency decisions that will govern your case.</a:t>
            </a:r>
          </a:p>
          <a:p>
            <a:r>
              <a:rPr lang="en-US" sz="3600" dirty="0" smtClean="0"/>
              <a:t>Identify changes in agency or judicial decisions which may affect your case.</a:t>
            </a:r>
          </a:p>
          <a:p>
            <a:r>
              <a:rPr lang="en-US" sz="3600" dirty="0" smtClean="0"/>
              <a:t>If US citizenship claim, laws in effect at the time of birth or when the last condition precedent was </a:t>
            </a:r>
            <a:r>
              <a:rPr lang="en-US" sz="3600" dirty="0" err="1" smtClean="0"/>
              <a:t>fullfilled</a:t>
            </a:r>
            <a:r>
              <a:rPr lang="en-US" sz="3600" dirty="0" smtClean="0"/>
              <a:t>. </a:t>
            </a:r>
          </a:p>
        </p:txBody>
      </p:sp>
    </p:spTree>
    <p:extLst>
      <p:ext uri="{BB962C8B-B14F-4D97-AF65-F5344CB8AC3E}">
        <p14:creationId xmlns:p14="http://schemas.microsoft.com/office/powerpoint/2010/main" val="309816840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(1)</a:t>
            </a:r>
            <a:endParaRPr lang="en-US" dirty="0"/>
          </a:p>
        </p:txBody>
      </p:sp>
      <p:sp>
        <p:nvSpPr>
          <p:cNvPr id="3" name="Content Placeholder 2"/>
          <p:cNvSpPr>
            <a:spLocks noGrp="1"/>
          </p:cNvSpPr>
          <p:nvPr>
            <p:ph sz="quarter" idx="1"/>
          </p:nvPr>
        </p:nvSpPr>
        <p:spPr/>
        <p:txBody>
          <a:bodyPr/>
          <a:lstStyle/>
          <a:p>
            <a:r>
              <a:rPr lang="en-US" dirty="0" smtClean="0"/>
              <a:t>Review the file as soon as the case is set for oral argument</a:t>
            </a:r>
          </a:p>
          <a:p>
            <a:endParaRPr lang="en-US" dirty="0" smtClean="0"/>
          </a:p>
          <a:p>
            <a:pPr lvl="1"/>
            <a:r>
              <a:rPr lang="en-US" dirty="0" smtClean="0">
                <a:solidFill>
                  <a:schemeClr val="tx1"/>
                </a:solidFill>
              </a:rPr>
              <a:t>Have pertinent decisions been issued since briefing was completed (or did you miss an important case in your brief)?  If so, do a 28(j) letter.</a:t>
            </a:r>
          </a:p>
          <a:p>
            <a:pPr lvl="1"/>
            <a:endParaRPr lang="en-US" dirty="0" smtClean="0">
              <a:solidFill>
                <a:schemeClr val="tx1"/>
              </a:solidFill>
            </a:endParaRPr>
          </a:p>
          <a:p>
            <a:pPr lvl="1"/>
            <a:r>
              <a:rPr lang="en-US" dirty="0" smtClean="0">
                <a:solidFill>
                  <a:schemeClr val="tx1"/>
                </a:solidFill>
              </a:rPr>
              <a:t>Have your client’s personal circumstances changed (eligibility for new relief? Is mediation an option?)?</a:t>
            </a:r>
          </a:p>
          <a:p>
            <a:pPr lvl="1"/>
            <a:endParaRPr lang="en-US" dirty="0" smtClean="0"/>
          </a:p>
          <a:p>
            <a:pPr lvl="1"/>
            <a:endParaRPr lang="en-US" dirty="0"/>
          </a:p>
        </p:txBody>
      </p:sp>
    </p:spTree>
    <p:extLst>
      <p:ext uri="{BB962C8B-B14F-4D97-AF65-F5344CB8AC3E}">
        <p14:creationId xmlns:p14="http://schemas.microsoft.com/office/powerpoint/2010/main" val="35121325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(2)</a:t>
            </a:r>
            <a:endParaRPr lang="en-US" dirty="0"/>
          </a:p>
        </p:txBody>
      </p:sp>
      <p:sp>
        <p:nvSpPr>
          <p:cNvPr id="3" name="Content Placeholder 2"/>
          <p:cNvSpPr>
            <a:spLocks noGrp="1"/>
          </p:cNvSpPr>
          <p:nvPr>
            <p:ph sz="quarter" idx="1"/>
          </p:nvPr>
        </p:nvSpPr>
        <p:spPr/>
        <p:txBody>
          <a:bodyPr/>
          <a:lstStyle/>
          <a:p>
            <a:r>
              <a:rPr lang="en-US" dirty="0" smtClean="0"/>
              <a:t>Be familiar with the administrative record</a:t>
            </a:r>
          </a:p>
          <a:p>
            <a:endParaRPr lang="en-US" dirty="0" smtClean="0"/>
          </a:p>
          <a:p>
            <a:pPr lvl="1"/>
            <a:r>
              <a:rPr lang="en-US" dirty="0" smtClean="0"/>
              <a:t>Have notes with page numbers for important documents</a:t>
            </a:r>
          </a:p>
          <a:p>
            <a:pPr lvl="1"/>
            <a:r>
              <a:rPr lang="en-US" dirty="0" smtClean="0"/>
              <a:t>Have the administrative record at the podium with tabs</a:t>
            </a:r>
          </a:p>
          <a:p>
            <a:pPr lvl="1"/>
            <a:endParaRPr lang="en-US" dirty="0" smtClean="0"/>
          </a:p>
          <a:p>
            <a:r>
              <a:rPr lang="en-US" dirty="0" smtClean="0"/>
              <a:t>Do a moot argument</a:t>
            </a:r>
          </a:p>
          <a:p>
            <a:endParaRPr lang="en-US" dirty="0" smtClean="0"/>
          </a:p>
          <a:p>
            <a:endParaRPr lang="en-US" dirty="0"/>
          </a:p>
          <a:p>
            <a:pPr marL="274320" lvl="1" indent="0">
              <a:buNone/>
            </a:pPr>
            <a:endParaRPr lang="en-US" dirty="0"/>
          </a:p>
        </p:txBody>
      </p:sp>
    </p:spTree>
    <p:extLst>
      <p:ext uri="{BB962C8B-B14F-4D97-AF65-F5344CB8AC3E}">
        <p14:creationId xmlns:p14="http://schemas.microsoft.com/office/powerpoint/2010/main" val="33324389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(3)</a:t>
            </a:r>
            <a:endParaRPr lang="en-US" dirty="0"/>
          </a:p>
        </p:txBody>
      </p:sp>
      <p:sp>
        <p:nvSpPr>
          <p:cNvPr id="3" name="Content Placeholder 2"/>
          <p:cNvSpPr>
            <a:spLocks noGrp="1"/>
          </p:cNvSpPr>
          <p:nvPr>
            <p:ph sz="quarter" idx="1"/>
          </p:nvPr>
        </p:nvSpPr>
        <p:spPr/>
        <p:txBody>
          <a:bodyPr/>
          <a:lstStyle/>
          <a:p>
            <a:r>
              <a:rPr lang="en-US" dirty="0" smtClean="0"/>
              <a:t>Begin with a quick summary of the important issue(s) and your position</a:t>
            </a:r>
          </a:p>
          <a:p>
            <a:r>
              <a:rPr lang="en-US" dirty="0" smtClean="0"/>
              <a:t>Don’t recite the facts of the case</a:t>
            </a:r>
          </a:p>
          <a:p>
            <a:r>
              <a:rPr lang="en-US" dirty="0" smtClean="0"/>
              <a:t>Know the weaknesses of your case and be prepared to address them</a:t>
            </a:r>
          </a:p>
          <a:p>
            <a:r>
              <a:rPr lang="en-US" dirty="0" smtClean="0"/>
              <a:t>If a judge asks a question, answer it!</a:t>
            </a:r>
          </a:p>
          <a:p>
            <a:r>
              <a:rPr lang="en-US" dirty="0" smtClean="0"/>
              <a:t>Have enough to say if you’re not asked questions</a:t>
            </a:r>
          </a:p>
          <a:p>
            <a:r>
              <a:rPr lang="en-US" dirty="0" smtClean="0"/>
              <a:t>Save time for rebuttal</a:t>
            </a:r>
          </a:p>
          <a:p>
            <a:endParaRPr lang="en-US" dirty="0" smtClean="0"/>
          </a:p>
          <a:p>
            <a:endParaRPr lang="en-US" dirty="0"/>
          </a:p>
        </p:txBody>
      </p:sp>
    </p:spTree>
    <p:extLst>
      <p:ext uri="{BB962C8B-B14F-4D97-AF65-F5344CB8AC3E}">
        <p14:creationId xmlns:p14="http://schemas.microsoft.com/office/powerpoint/2010/main" val="42279782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(4)</a:t>
            </a:r>
            <a:endParaRPr lang="en-US" dirty="0"/>
          </a:p>
        </p:txBody>
      </p:sp>
      <p:sp>
        <p:nvSpPr>
          <p:cNvPr id="3" name="Content Placeholder 2"/>
          <p:cNvSpPr>
            <a:spLocks noGrp="1"/>
          </p:cNvSpPr>
          <p:nvPr>
            <p:ph sz="quarter" idx="1"/>
          </p:nvPr>
        </p:nvSpPr>
        <p:spPr/>
        <p:txBody>
          <a:bodyPr/>
          <a:lstStyle/>
          <a:p>
            <a:r>
              <a:rPr lang="en-US" dirty="0" smtClean="0"/>
              <a:t>Use rebuttal wisely</a:t>
            </a:r>
          </a:p>
          <a:p>
            <a:pPr lvl="1"/>
            <a:r>
              <a:rPr lang="en-US" dirty="0" smtClean="0"/>
              <a:t>Address the key issues raised by opposing counsel</a:t>
            </a:r>
          </a:p>
          <a:p>
            <a:pPr lvl="1"/>
            <a:r>
              <a:rPr lang="en-US" dirty="0" smtClean="0"/>
              <a:t>Address questions from the panel that you didn’t adequately address before</a:t>
            </a:r>
          </a:p>
          <a:p>
            <a:pPr lvl="1"/>
            <a:r>
              <a:rPr lang="en-US" dirty="0" smtClean="0"/>
              <a:t>Time will be short, so focus on the most important points</a:t>
            </a:r>
          </a:p>
        </p:txBody>
      </p:sp>
    </p:spTree>
    <p:extLst>
      <p:ext uri="{BB962C8B-B14F-4D97-AF65-F5344CB8AC3E}">
        <p14:creationId xmlns:p14="http://schemas.microsoft.com/office/powerpoint/2010/main" val="13047786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Case Digest</a:t>
            </a:r>
            <a:endParaRPr lang="en-US" b="1" dirty="0">
              <a:solidFill>
                <a:schemeClr val="tx1"/>
              </a:solidFill>
            </a:endParaRPr>
          </a:p>
        </p:txBody>
      </p:sp>
      <p:sp>
        <p:nvSpPr>
          <p:cNvPr id="3" name="Content Placeholder 2"/>
          <p:cNvSpPr>
            <a:spLocks noGrp="1"/>
          </p:cNvSpPr>
          <p:nvPr>
            <p:ph sz="quarter" idx="1"/>
          </p:nvPr>
        </p:nvSpPr>
        <p:spPr>
          <a:xfrm>
            <a:off x="304800" y="1524000"/>
            <a:ext cx="8503920" cy="4572000"/>
          </a:xfrm>
        </p:spPr>
        <p:txBody>
          <a:bodyPr>
            <a:normAutofit lnSpcReduction="10000"/>
          </a:bodyPr>
          <a:lstStyle/>
          <a:p>
            <a:r>
              <a:rPr lang="en-US" i="1" dirty="0" err="1" smtClean="0"/>
              <a:t>Vartelas</a:t>
            </a:r>
            <a:r>
              <a:rPr lang="en-US" i="1" dirty="0" smtClean="0"/>
              <a:t> v. Holder</a:t>
            </a:r>
            <a:r>
              <a:rPr lang="en-US" dirty="0" smtClean="0"/>
              <a:t>, 132 </a:t>
            </a:r>
            <a:r>
              <a:rPr lang="en-US" dirty="0" err="1" smtClean="0"/>
              <a:t>S.Ct</a:t>
            </a:r>
            <a:r>
              <a:rPr lang="en-US" dirty="0" smtClean="0"/>
              <a:t>. 1479 (2012)</a:t>
            </a:r>
          </a:p>
          <a:p>
            <a:r>
              <a:rPr lang="en-US" i="1" dirty="0" smtClean="0"/>
              <a:t>INS v. St. Cyr</a:t>
            </a:r>
            <a:r>
              <a:rPr lang="en-US" dirty="0" smtClean="0"/>
              <a:t>, 533 U.S. 289 (2001)</a:t>
            </a:r>
          </a:p>
          <a:p>
            <a:r>
              <a:rPr lang="en-US" i="1" dirty="0" smtClean="0"/>
              <a:t>Miguel </a:t>
            </a:r>
            <a:r>
              <a:rPr lang="en-US" i="1" dirty="0" err="1" smtClean="0"/>
              <a:t>Miguel</a:t>
            </a:r>
            <a:r>
              <a:rPr lang="en-US" i="1" dirty="0" smtClean="0"/>
              <a:t> v. Gonzales</a:t>
            </a:r>
            <a:r>
              <a:rPr lang="en-US" dirty="0" smtClean="0"/>
              <a:t>, 500 F.3d 941 (9th Cir. 2007)</a:t>
            </a:r>
          </a:p>
          <a:p>
            <a:r>
              <a:rPr lang="en-US" i="1" dirty="0" err="1" smtClean="0"/>
              <a:t>Toia</a:t>
            </a:r>
            <a:r>
              <a:rPr lang="en-US" i="1" dirty="0" smtClean="0"/>
              <a:t> v. Fasano</a:t>
            </a:r>
            <a:r>
              <a:rPr lang="en-US" dirty="0" smtClean="0"/>
              <a:t>, 334 F.3d 917 (9th Cir. 2003)</a:t>
            </a:r>
          </a:p>
          <a:p>
            <a:r>
              <a:rPr lang="en-US" i="1" dirty="0" smtClean="0"/>
              <a:t>Nunez-Reyes v. Holder</a:t>
            </a:r>
            <a:r>
              <a:rPr lang="en-US" dirty="0" smtClean="0"/>
              <a:t>, 646 F.3d 684 (9th Cir. 2011)(</a:t>
            </a:r>
            <a:r>
              <a:rPr lang="en-US" dirty="0" err="1" smtClean="0"/>
              <a:t>en</a:t>
            </a:r>
            <a:r>
              <a:rPr lang="en-US" dirty="0" smtClean="0"/>
              <a:t> banc)</a:t>
            </a:r>
          </a:p>
          <a:p>
            <a:r>
              <a:rPr lang="en-US" i="1" dirty="0" smtClean="0"/>
              <a:t>Montgomery Ward v. FTC</a:t>
            </a:r>
            <a:r>
              <a:rPr lang="en-US" dirty="0" smtClean="0"/>
              <a:t>, 691 F.2d 1322 (9th Cir. 1982)</a:t>
            </a:r>
          </a:p>
          <a:p>
            <a:r>
              <a:rPr lang="en-US" i="1" dirty="0"/>
              <a:t>Matter of </a:t>
            </a:r>
            <a:r>
              <a:rPr lang="en-US" i="1" dirty="0" err="1"/>
              <a:t>Abdelghany</a:t>
            </a:r>
            <a:r>
              <a:rPr lang="en-US" dirty="0"/>
              <a:t>, 26 I&amp;N Dec. 254 (BIA 2014)</a:t>
            </a:r>
          </a:p>
          <a:p>
            <a:endParaRPr lang="en-US" dirty="0"/>
          </a:p>
        </p:txBody>
      </p:sp>
    </p:spTree>
    <p:extLst>
      <p:ext uri="{BB962C8B-B14F-4D97-AF65-F5344CB8AC3E}">
        <p14:creationId xmlns:p14="http://schemas.microsoft.com/office/powerpoint/2010/main" val="24562961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John Blakeley</a:t>
            </a:r>
          </a:p>
          <a:p>
            <a:r>
              <a:rPr lang="en-US" dirty="0" smtClean="0"/>
              <a:t>Stacy Tolchin</a:t>
            </a:r>
          </a:p>
          <a:p>
            <a:r>
              <a:rPr lang="en-US" dirty="0" smtClean="0"/>
              <a:t>Jonathan </a:t>
            </a:r>
            <a:r>
              <a:rPr lang="en-US" dirty="0" err="1" smtClean="0"/>
              <a:t>Westen</a:t>
            </a:r>
            <a:endParaRPr lang="en-US" dirty="0"/>
          </a:p>
        </p:txBody>
      </p:sp>
      <p:sp>
        <p:nvSpPr>
          <p:cNvPr id="2" name="Title 1"/>
          <p:cNvSpPr>
            <a:spLocks noGrp="1"/>
          </p:cNvSpPr>
          <p:nvPr>
            <p:ph type="ctrTitle"/>
          </p:nvPr>
        </p:nvSpPr>
        <p:spPr/>
        <p:txBody>
          <a:bodyPr>
            <a:normAutofit/>
          </a:bodyPr>
          <a:lstStyle/>
          <a:p>
            <a:r>
              <a:rPr lang="en-US" dirty="0" smtClean="0"/>
              <a:t>Ninth Circuit: </a:t>
            </a:r>
            <a:br>
              <a:rPr lang="en-US" dirty="0" smtClean="0"/>
            </a:br>
            <a:r>
              <a:rPr lang="en-US" dirty="0" smtClean="0"/>
              <a:t>After the Decision</a:t>
            </a:r>
            <a:endParaRPr lang="en-US" dirty="0"/>
          </a:p>
        </p:txBody>
      </p:sp>
    </p:spTree>
    <p:extLst>
      <p:ext uri="{BB962C8B-B14F-4D97-AF65-F5344CB8AC3E}">
        <p14:creationId xmlns:p14="http://schemas.microsoft.com/office/powerpoint/2010/main" val="1173998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judgment: timeline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Petition for rehearing : 45 days after circuit decision</a:t>
            </a:r>
          </a:p>
          <a:p>
            <a:pPr lvl="2"/>
            <a:r>
              <a:rPr lang="en-US" dirty="0" smtClean="0"/>
              <a:t>Same timeline for dispositive motions</a:t>
            </a:r>
          </a:p>
          <a:p>
            <a:pPr marL="82296" indent="0">
              <a:buNone/>
            </a:pPr>
            <a:endParaRPr lang="en-US" dirty="0" smtClean="0"/>
          </a:p>
          <a:p>
            <a:r>
              <a:rPr lang="en-US" dirty="0" smtClean="0"/>
              <a:t>Mandate issues 7 days after expiration of time for rehearing or denial of petition for rehearing (52 days from circuit decision)</a:t>
            </a:r>
          </a:p>
          <a:p>
            <a:endParaRPr lang="en-US" dirty="0" smtClean="0"/>
          </a:p>
          <a:p>
            <a:r>
              <a:rPr lang="en-US" dirty="0" smtClean="0"/>
              <a:t>Certiorari: 90 days after circuit decision</a:t>
            </a:r>
          </a:p>
          <a:p>
            <a:pPr marL="82296" indent="0">
              <a:buNone/>
            </a:pPr>
            <a:endParaRPr lang="en-US" dirty="0" smtClean="0"/>
          </a:p>
          <a:p>
            <a:r>
              <a:rPr lang="en-US" dirty="0" smtClean="0"/>
              <a:t>Attorneys’ fees: 120 days after circuit decision  </a:t>
            </a:r>
          </a:p>
          <a:p>
            <a:endParaRPr lang="en-US" dirty="0"/>
          </a:p>
        </p:txBody>
      </p:sp>
    </p:spTree>
    <p:extLst>
      <p:ext uri="{BB962C8B-B14F-4D97-AF65-F5344CB8AC3E}">
        <p14:creationId xmlns:p14="http://schemas.microsoft.com/office/powerpoint/2010/main" val="3059060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40 (panel rehearing)</a:t>
            </a:r>
          </a:p>
          <a:p>
            <a:pPr marL="82296" indent="0">
              <a:buNone/>
            </a:pPr>
            <a:endParaRPr lang="en-US" dirty="0" smtClean="0"/>
          </a:p>
          <a:p>
            <a:pPr marL="82296" indent="0">
              <a:buNone/>
            </a:pPr>
            <a:r>
              <a:rPr lang="en-US" dirty="0" smtClean="0"/>
              <a:t>FRAP 40(a)(2)</a:t>
            </a:r>
            <a:endParaRPr lang="en-US" dirty="0"/>
          </a:p>
          <a:p>
            <a:pPr marL="82296" indent="0">
              <a:buNone/>
            </a:pPr>
            <a:r>
              <a:rPr lang="en-US" dirty="0"/>
              <a:t>The petition must state with particularity each point of law or fact that the petitioner believes the court has overlooked or misapprehended and must argue in support of the petition. Oral argument is not permitted.</a:t>
            </a:r>
          </a:p>
        </p:txBody>
      </p:sp>
    </p:spTree>
    <p:extLst>
      <p:ext uri="{BB962C8B-B14F-4D97-AF65-F5344CB8AC3E}">
        <p14:creationId xmlns:p14="http://schemas.microsoft.com/office/powerpoint/2010/main" val="42303948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 </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35 (</a:t>
            </a:r>
            <a:r>
              <a:rPr lang="en-US" dirty="0" err="1" smtClean="0"/>
              <a:t>en</a:t>
            </a:r>
            <a:r>
              <a:rPr lang="en-US" dirty="0" smtClean="0"/>
              <a:t> banc)</a:t>
            </a:r>
          </a:p>
          <a:p>
            <a:r>
              <a:rPr lang="en-US" dirty="0" err="1" smtClean="0"/>
              <a:t>en</a:t>
            </a:r>
            <a:r>
              <a:rPr lang="en-US" dirty="0" smtClean="0"/>
              <a:t> </a:t>
            </a:r>
            <a:r>
              <a:rPr lang="en-US" dirty="0"/>
              <a:t>banc consideration is necessary to secure or maintain uniformity of the court's decisions; or</a:t>
            </a:r>
          </a:p>
          <a:p>
            <a:r>
              <a:rPr lang="en-US" dirty="0" smtClean="0"/>
              <a:t>the </a:t>
            </a:r>
            <a:r>
              <a:rPr lang="en-US" dirty="0"/>
              <a:t>proceeding involves a question of exceptional importance.</a:t>
            </a:r>
          </a:p>
        </p:txBody>
      </p:sp>
    </p:spTree>
    <p:extLst>
      <p:ext uri="{BB962C8B-B14F-4D97-AF65-F5344CB8AC3E}">
        <p14:creationId xmlns:p14="http://schemas.microsoft.com/office/powerpoint/2010/main" val="1590764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Government Motions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Motions for Summary Disposition</a:t>
            </a:r>
          </a:p>
          <a:p>
            <a:r>
              <a:rPr lang="en-US" sz="2400" dirty="0" smtClean="0">
                <a:latin typeface="American Typewriter" charset="0"/>
                <a:ea typeface="American Typewriter" charset="0"/>
                <a:cs typeface="American Typewriter" charset="0"/>
              </a:rPr>
              <a:t>Motions to Dismiss (usually for lack of jurisdiction)</a:t>
            </a:r>
          </a:p>
          <a:p>
            <a:r>
              <a:rPr lang="en-US" sz="2400" dirty="0" smtClean="0">
                <a:latin typeface="American Typewriter" charset="0"/>
                <a:ea typeface="American Typewriter" charset="0"/>
                <a:cs typeface="American Typewriter" charset="0"/>
              </a:rPr>
              <a:t>Petitioner’s failure to respond may be construed as non-opposition</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3071929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Reconsider</a:t>
            </a:r>
            <a:endParaRPr lang="en-US" dirty="0"/>
          </a:p>
        </p:txBody>
      </p:sp>
      <p:sp>
        <p:nvSpPr>
          <p:cNvPr id="3" name="Content Placeholder 2"/>
          <p:cNvSpPr>
            <a:spLocks noGrp="1"/>
          </p:cNvSpPr>
          <p:nvPr>
            <p:ph sz="quarter" idx="1"/>
          </p:nvPr>
        </p:nvSpPr>
        <p:spPr/>
        <p:txBody>
          <a:bodyPr>
            <a:normAutofit/>
          </a:bodyPr>
          <a:lstStyle/>
          <a:p>
            <a:r>
              <a:rPr lang="en-US" dirty="0" smtClean="0"/>
              <a:t>Circuit Rule 27-10(a)(1)</a:t>
            </a:r>
            <a:endParaRPr lang="en-US" dirty="0"/>
          </a:p>
          <a:p>
            <a:pPr marL="82296" indent="0">
              <a:buNone/>
            </a:pPr>
            <a:r>
              <a:rPr lang="en-US" dirty="0"/>
              <a:t>Filing for </a:t>
            </a:r>
            <a:r>
              <a:rPr lang="en-US" dirty="0" smtClean="0"/>
              <a:t>Reconsideration: Orders </a:t>
            </a:r>
            <a:r>
              <a:rPr lang="en-US" dirty="0"/>
              <a:t>that terminate the </a:t>
            </a:r>
            <a:r>
              <a:rPr lang="en-US" dirty="0" smtClean="0"/>
              <a:t>case</a:t>
            </a:r>
          </a:p>
          <a:p>
            <a:pPr marL="82296" indent="0">
              <a:buNone/>
            </a:pPr>
            <a:r>
              <a:rPr lang="en-US" dirty="0" smtClean="0"/>
              <a:t>(45 day deadline, same deadline for petitions for rehearing)</a:t>
            </a:r>
          </a:p>
          <a:p>
            <a:pPr marL="82296" indent="0">
              <a:buNone/>
            </a:pPr>
            <a:endParaRPr lang="en-US" dirty="0"/>
          </a:p>
          <a:p>
            <a:r>
              <a:rPr lang="en-US" dirty="0"/>
              <a:t>Circuit Rule 27-10(a</a:t>
            </a:r>
            <a:r>
              <a:rPr lang="en-US" dirty="0" smtClean="0"/>
              <a:t>)(2)</a:t>
            </a:r>
            <a:endParaRPr lang="en-US" dirty="0"/>
          </a:p>
          <a:p>
            <a:pPr marL="82296" indent="0">
              <a:buNone/>
            </a:pPr>
            <a:r>
              <a:rPr lang="en-US" dirty="0"/>
              <a:t>Filing for Reconsideration: </a:t>
            </a:r>
            <a:r>
              <a:rPr lang="en-US" dirty="0" smtClean="0"/>
              <a:t>All other orders </a:t>
            </a:r>
            <a:endParaRPr lang="en-US" dirty="0"/>
          </a:p>
          <a:p>
            <a:pPr marL="82296" indent="0">
              <a:buNone/>
            </a:pPr>
            <a:r>
              <a:rPr lang="en-US" dirty="0" smtClean="0"/>
              <a:t>(14 day deadline)</a:t>
            </a:r>
            <a:endParaRPr lang="en-US" dirty="0"/>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283061166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to Reconsider</a:t>
            </a:r>
          </a:p>
        </p:txBody>
      </p:sp>
      <p:sp>
        <p:nvSpPr>
          <p:cNvPr id="3" name="Content Placeholder 2"/>
          <p:cNvSpPr>
            <a:spLocks noGrp="1"/>
          </p:cNvSpPr>
          <p:nvPr>
            <p:ph sz="quarter" idx="1"/>
          </p:nvPr>
        </p:nvSpPr>
        <p:spPr/>
        <p:txBody>
          <a:bodyPr/>
          <a:lstStyle/>
          <a:p>
            <a:pPr marL="82296" indent="0">
              <a:buNone/>
            </a:pPr>
            <a:r>
              <a:rPr lang="en-US" dirty="0"/>
              <a:t>Circuit Rule 27-10(a)(3)</a:t>
            </a:r>
          </a:p>
          <a:p>
            <a:pPr marL="82296" indent="0">
              <a:buNone/>
            </a:pPr>
            <a:endParaRPr lang="en-US" dirty="0"/>
          </a:p>
          <a:p>
            <a:r>
              <a:rPr lang="en-US" dirty="0"/>
              <a:t>Required showing:  A party seeking relief under this rule shall state with particularity the points of law or fact which, in the opinion of the movant, the Court has overlooked or misunderstood. Changes in legal or factual circumstances which may entitle the movant to relief also shall be stated with particularity.</a:t>
            </a:r>
          </a:p>
          <a:p>
            <a:endParaRPr lang="en-US" dirty="0"/>
          </a:p>
        </p:txBody>
      </p:sp>
    </p:spTree>
    <p:extLst>
      <p:ext uri="{BB962C8B-B14F-4D97-AF65-F5344CB8AC3E}">
        <p14:creationId xmlns:p14="http://schemas.microsoft.com/office/powerpoint/2010/main" val="8302015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normAutofit/>
          </a:bodyPr>
          <a:lstStyle/>
          <a:p>
            <a:pPr marL="82296" indent="0">
              <a:buNone/>
            </a:pPr>
            <a:endParaRPr lang="en-US" dirty="0" smtClean="0"/>
          </a:p>
          <a:p>
            <a:pPr marL="82296" indent="0">
              <a:buNone/>
            </a:pPr>
            <a:r>
              <a:rPr lang="en-US" dirty="0" smtClean="0"/>
              <a:t>FRAP 41(b) </a:t>
            </a:r>
          </a:p>
          <a:p>
            <a:pPr marL="82296" indent="0">
              <a:buNone/>
            </a:pPr>
            <a:r>
              <a:rPr lang="en-US" dirty="0" smtClean="0"/>
              <a:t>When </a:t>
            </a:r>
            <a:r>
              <a:rPr lang="en-US" dirty="0"/>
              <a:t>Issued. The court's mandate must issue 7 days after the time to file a petition for rehearing expires, or 7 days after entry of an order denying a timely petition for panel rehearing, petition for rehearing </a:t>
            </a:r>
            <a:r>
              <a:rPr lang="en-US" dirty="0" err="1"/>
              <a:t>en</a:t>
            </a:r>
            <a:r>
              <a:rPr lang="en-US" dirty="0"/>
              <a:t> banc, or motion for stay of mandate, whichever is later. The court may shorten or extend the time.</a:t>
            </a:r>
          </a:p>
          <a:p>
            <a:pPr marL="82296" indent="0">
              <a:buNone/>
            </a:pPr>
            <a:endParaRPr lang="en-US" dirty="0" smtClean="0"/>
          </a:p>
        </p:txBody>
      </p:sp>
    </p:spTree>
    <p:extLst>
      <p:ext uri="{BB962C8B-B14F-4D97-AF65-F5344CB8AC3E}">
        <p14:creationId xmlns:p14="http://schemas.microsoft.com/office/powerpoint/2010/main" val="19837883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lstStyle/>
          <a:p>
            <a:pPr marL="82296" indent="0">
              <a:buNone/>
            </a:pPr>
            <a:r>
              <a:rPr lang="en-US" dirty="0"/>
              <a:t>FRAP 41(d)(1): </a:t>
            </a:r>
          </a:p>
          <a:p>
            <a:pPr marL="82296" indent="0">
              <a:buNone/>
            </a:pPr>
            <a:r>
              <a:rPr lang="en-US" dirty="0"/>
              <a:t>(1) On Petition for Rehearing or Motion. The timely filing of a petition for panel rehearing, petition for rehearing </a:t>
            </a:r>
            <a:r>
              <a:rPr lang="en-US" dirty="0" err="1"/>
              <a:t>en</a:t>
            </a:r>
            <a:r>
              <a:rPr lang="en-US" dirty="0"/>
              <a:t> banc, or motion for stay of mandate, stays the mandate until disposition of the petition or motion, unless the court orders otherwise.</a:t>
            </a:r>
          </a:p>
          <a:p>
            <a:endParaRPr lang="en-US" dirty="0"/>
          </a:p>
        </p:txBody>
      </p:sp>
    </p:spTree>
    <p:extLst>
      <p:ext uri="{BB962C8B-B14F-4D97-AF65-F5344CB8AC3E}">
        <p14:creationId xmlns:p14="http://schemas.microsoft.com/office/powerpoint/2010/main" val="17741203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a:bodyPr>
          <a:lstStyle/>
          <a:p>
            <a:r>
              <a:rPr lang="en-US" u="sng" dirty="0" smtClean="0"/>
              <a:t>Bell v. Thompson</a:t>
            </a:r>
            <a:r>
              <a:rPr lang="en-US" dirty="0" smtClean="0"/>
              <a:t>, </a:t>
            </a:r>
            <a:r>
              <a:rPr lang="en-US" dirty="0"/>
              <a:t>545 U.S. 794, 806 (2005) </a:t>
            </a:r>
            <a:r>
              <a:rPr lang="en-US" dirty="0" smtClean="0"/>
              <a:t>(courts have equitable authority to stay mandate even when no pending petition for certiorari)</a:t>
            </a:r>
          </a:p>
          <a:p>
            <a:r>
              <a:rPr lang="en-US" u="sng" dirty="0"/>
              <a:t>Adamson v. Lewis</a:t>
            </a:r>
            <a:r>
              <a:rPr lang="en-US" dirty="0"/>
              <a:t>, 955 </a:t>
            </a:r>
            <a:r>
              <a:rPr lang="en-US" dirty="0" err="1"/>
              <a:t>F.2d</a:t>
            </a:r>
            <a:r>
              <a:rPr lang="en-US" dirty="0"/>
              <a:t> 614, 620-21 (9th Cir. 1992), </a:t>
            </a:r>
            <a:r>
              <a:rPr lang="en-US" dirty="0" smtClean="0"/>
              <a:t>(stay </a:t>
            </a:r>
            <a:r>
              <a:rPr lang="en-US" dirty="0"/>
              <a:t>of the mandate under </a:t>
            </a:r>
            <a:r>
              <a:rPr lang="en-US" dirty="0" err="1"/>
              <a:t>Fed.R.App.P</a:t>
            </a:r>
            <a:r>
              <a:rPr lang="en-US" dirty="0"/>
              <a:t>. 41(b), “would have to be justified upon the same grounds as would justify a recall of mandate</a:t>
            </a:r>
            <a:r>
              <a:rPr lang="en-US" dirty="0" smtClean="0"/>
              <a:t>.”) </a:t>
            </a:r>
            <a:endParaRPr lang="en-US" dirty="0"/>
          </a:p>
          <a:p>
            <a:endParaRPr lang="en-US" u="sng" dirty="0"/>
          </a:p>
        </p:txBody>
      </p:sp>
    </p:spTree>
    <p:extLst>
      <p:ext uri="{BB962C8B-B14F-4D97-AF65-F5344CB8AC3E}">
        <p14:creationId xmlns:p14="http://schemas.microsoft.com/office/powerpoint/2010/main" val="17991817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u="sng" dirty="0"/>
              <a:t>Myers v. Holder</a:t>
            </a:r>
            <a:r>
              <a:rPr lang="en-US" dirty="0"/>
              <a:t>, 661 </a:t>
            </a:r>
            <a:r>
              <a:rPr lang="en-US" dirty="0" err="1"/>
              <a:t>F.3d</a:t>
            </a:r>
            <a:r>
              <a:rPr lang="en-US" dirty="0"/>
              <a:t> 1178, (Mem)-1179 (9th Cir. 2011)</a:t>
            </a:r>
          </a:p>
          <a:p>
            <a:r>
              <a:rPr lang="en-US" u="sng" dirty="0" smtClean="0"/>
              <a:t>Aguilar–Escobar </a:t>
            </a:r>
            <a:r>
              <a:rPr lang="en-US" u="sng" dirty="0"/>
              <a:t>v. INS</a:t>
            </a:r>
            <a:r>
              <a:rPr lang="en-US" dirty="0"/>
              <a:t>, 136 </a:t>
            </a:r>
            <a:r>
              <a:rPr lang="en-US" dirty="0" err="1"/>
              <a:t>F.3d</a:t>
            </a:r>
            <a:r>
              <a:rPr lang="en-US" dirty="0"/>
              <a:t> 1240, 1241 (9th </a:t>
            </a:r>
            <a:r>
              <a:rPr lang="en-US" dirty="0" err="1" smtClean="0"/>
              <a:t>Cir.1998</a:t>
            </a:r>
            <a:r>
              <a:rPr lang="en-US" dirty="0" smtClean="0"/>
              <a:t>)</a:t>
            </a:r>
          </a:p>
          <a:p>
            <a:r>
              <a:rPr lang="en-US" u="sng" dirty="0" smtClean="0"/>
              <a:t>Alvarez–Ruiz </a:t>
            </a:r>
            <a:r>
              <a:rPr lang="en-US" u="sng" dirty="0"/>
              <a:t>v. INS</a:t>
            </a:r>
            <a:r>
              <a:rPr lang="en-US" dirty="0"/>
              <a:t>, 749 </a:t>
            </a:r>
            <a:r>
              <a:rPr lang="en-US" dirty="0" err="1"/>
              <a:t>F.2d</a:t>
            </a:r>
            <a:r>
              <a:rPr lang="en-US" dirty="0"/>
              <a:t> 1314, 1316 (9th </a:t>
            </a:r>
            <a:r>
              <a:rPr lang="en-US" dirty="0" err="1" smtClean="0"/>
              <a:t>Cir.1984</a:t>
            </a:r>
            <a:r>
              <a:rPr lang="en-US" dirty="0" smtClean="0"/>
              <a:t>)</a:t>
            </a:r>
          </a:p>
          <a:p>
            <a:r>
              <a:rPr lang="en-US" u="sng" dirty="0" err="1" smtClean="0"/>
              <a:t>Khourassany</a:t>
            </a:r>
            <a:r>
              <a:rPr lang="en-US" u="sng" dirty="0" smtClean="0"/>
              <a:t> </a:t>
            </a:r>
            <a:r>
              <a:rPr lang="en-US" u="sng" dirty="0"/>
              <a:t>v. INS, </a:t>
            </a:r>
            <a:r>
              <a:rPr lang="en-US" dirty="0"/>
              <a:t>208 </a:t>
            </a:r>
            <a:r>
              <a:rPr lang="en-US" dirty="0" err="1"/>
              <a:t>F.3d</a:t>
            </a:r>
            <a:r>
              <a:rPr lang="en-US" dirty="0"/>
              <a:t> 1096, 1101 (9th </a:t>
            </a:r>
            <a:r>
              <a:rPr lang="en-US" dirty="0" err="1" smtClean="0"/>
              <a:t>Cir.2000</a:t>
            </a:r>
            <a:r>
              <a:rPr lang="en-US" dirty="0" smtClean="0"/>
              <a:t>)</a:t>
            </a:r>
          </a:p>
          <a:p>
            <a:r>
              <a:rPr lang="en-US" u="sng" dirty="0" smtClean="0"/>
              <a:t>Roque–Carranza </a:t>
            </a:r>
            <a:r>
              <a:rPr lang="en-US" u="sng" dirty="0"/>
              <a:t>v. INS, </a:t>
            </a:r>
            <a:r>
              <a:rPr lang="en-US" dirty="0"/>
              <a:t>778 </a:t>
            </a:r>
            <a:r>
              <a:rPr lang="en-US" dirty="0" err="1"/>
              <a:t>F.2d</a:t>
            </a:r>
            <a:r>
              <a:rPr lang="en-US" dirty="0"/>
              <a:t> 1373, 1374 (9th </a:t>
            </a:r>
            <a:r>
              <a:rPr lang="en-US" dirty="0" err="1"/>
              <a:t>Cir.1985</a:t>
            </a:r>
            <a:r>
              <a:rPr lang="en-US" dirty="0" smtClean="0"/>
              <a:t>)</a:t>
            </a:r>
            <a:endParaRPr lang="en-US" dirty="0"/>
          </a:p>
        </p:txBody>
      </p:sp>
    </p:spTree>
    <p:extLst>
      <p:ext uri="{BB962C8B-B14F-4D97-AF65-F5344CB8AC3E}">
        <p14:creationId xmlns:p14="http://schemas.microsoft.com/office/powerpoint/2010/main" val="19164546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Attorneys’ Fees</a:t>
            </a:r>
            <a:endParaRPr lang="en-US" dirty="0"/>
          </a:p>
        </p:txBody>
      </p:sp>
      <p:sp>
        <p:nvSpPr>
          <p:cNvPr id="3" name="Content Placeholder 2"/>
          <p:cNvSpPr>
            <a:spLocks noGrp="1"/>
          </p:cNvSpPr>
          <p:nvPr>
            <p:ph sz="quarter" idx="1"/>
          </p:nvPr>
        </p:nvSpPr>
        <p:spPr/>
        <p:txBody>
          <a:bodyPr/>
          <a:lstStyle/>
          <a:p>
            <a:pPr marL="82296" indent="0">
              <a:buNone/>
            </a:pPr>
            <a:r>
              <a:rPr lang="en-US" dirty="0" smtClean="0"/>
              <a:t>Equal Access to Justice Act. </a:t>
            </a:r>
            <a:r>
              <a:rPr lang="en-US" dirty="0"/>
              <a:t>28 </a:t>
            </a:r>
            <a:r>
              <a:rPr lang="en-US" dirty="0" err="1"/>
              <a:t>U.S.C</a:t>
            </a:r>
            <a:r>
              <a:rPr lang="en-US" dirty="0"/>
              <a:t>. § 2412(d</a:t>
            </a:r>
            <a:r>
              <a:rPr lang="en-US" dirty="0" smtClean="0"/>
              <a:t>)</a:t>
            </a:r>
          </a:p>
          <a:p>
            <a:r>
              <a:rPr lang="en-US" dirty="0" smtClean="0"/>
              <a:t>File within 30 days of FINAL decision, or 120 days of decision</a:t>
            </a:r>
          </a:p>
          <a:p>
            <a:pPr lvl="1"/>
            <a:r>
              <a:rPr lang="en-US" dirty="0" smtClean="0"/>
              <a:t>90 days for government to file for certiorari</a:t>
            </a:r>
          </a:p>
          <a:p>
            <a:pPr lvl="1"/>
            <a:r>
              <a:rPr lang="en-US" dirty="0" smtClean="0"/>
              <a:t>Includes motions </a:t>
            </a:r>
            <a:r>
              <a:rPr lang="en-US" dirty="0"/>
              <a:t>to remand. </a:t>
            </a:r>
            <a:br>
              <a:rPr lang="en-US" dirty="0"/>
            </a:br>
            <a:r>
              <a:rPr lang="en-US" u="sng" dirty="0"/>
              <a:t>Li v. </a:t>
            </a:r>
            <a:r>
              <a:rPr lang="en-US" u="sng" dirty="0" err="1"/>
              <a:t>Keisler</a:t>
            </a:r>
            <a:r>
              <a:rPr lang="en-US" dirty="0"/>
              <a:t>, 505 F.3d 913, 915 (9th Cir. 2007)</a:t>
            </a:r>
          </a:p>
          <a:p>
            <a:pPr lvl="1"/>
            <a:endParaRPr lang="en-US" dirty="0"/>
          </a:p>
        </p:txBody>
      </p:sp>
    </p:spTree>
    <p:extLst>
      <p:ext uri="{BB962C8B-B14F-4D97-AF65-F5344CB8AC3E}">
        <p14:creationId xmlns:p14="http://schemas.microsoft.com/office/powerpoint/2010/main" val="80715184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Attorneys’ Fees</a:t>
            </a:r>
          </a:p>
        </p:txBody>
      </p:sp>
      <p:sp>
        <p:nvSpPr>
          <p:cNvPr id="3" name="Content Placeholder 2"/>
          <p:cNvSpPr>
            <a:spLocks noGrp="1"/>
          </p:cNvSpPr>
          <p:nvPr>
            <p:ph sz="quarter" idx="1"/>
          </p:nvPr>
        </p:nvSpPr>
        <p:spPr/>
        <p:txBody>
          <a:bodyPr/>
          <a:lstStyle/>
          <a:p>
            <a:r>
              <a:rPr lang="en-US" dirty="0" smtClean="0"/>
              <a:t>Prevailing Party</a:t>
            </a:r>
          </a:p>
          <a:p>
            <a:pPr lvl="1"/>
            <a:r>
              <a:rPr lang="en-US" dirty="0" smtClean="0"/>
              <a:t>Remand </a:t>
            </a:r>
          </a:p>
          <a:p>
            <a:pPr lvl="1"/>
            <a:r>
              <a:rPr lang="en-US" dirty="0" smtClean="0"/>
              <a:t>Dismissal</a:t>
            </a:r>
          </a:p>
          <a:p>
            <a:pPr lvl="1"/>
            <a:r>
              <a:rPr lang="en-US" dirty="0" smtClean="0"/>
              <a:t>Fee agreements</a:t>
            </a:r>
          </a:p>
          <a:p>
            <a:r>
              <a:rPr lang="en-US" dirty="0" smtClean="0"/>
              <a:t>Government’s Position was not substantially justified before the agency or in litigation</a:t>
            </a:r>
          </a:p>
          <a:p>
            <a:r>
              <a:rPr lang="en-US" dirty="0" smtClean="0"/>
              <a:t>Special circumstances do not make an award unjust</a:t>
            </a:r>
            <a:endParaRPr lang="en-US" dirty="0"/>
          </a:p>
        </p:txBody>
      </p:sp>
    </p:spTree>
    <p:extLst>
      <p:ext uri="{BB962C8B-B14F-4D97-AF65-F5344CB8AC3E}">
        <p14:creationId xmlns:p14="http://schemas.microsoft.com/office/powerpoint/2010/main" val="268108797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Attorneys’ Fees	</a:t>
            </a:r>
            <a:endParaRPr lang="en-US" dirty="0"/>
          </a:p>
        </p:txBody>
      </p:sp>
      <p:sp>
        <p:nvSpPr>
          <p:cNvPr id="3" name="Content Placeholder 2"/>
          <p:cNvSpPr>
            <a:spLocks noGrp="1"/>
          </p:cNvSpPr>
          <p:nvPr>
            <p:ph sz="quarter" idx="1"/>
          </p:nvPr>
        </p:nvSpPr>
        <p:spPr/>
        <p:txBody>
          <a:bodyPr/>
          <a:lstStyle/>
          <a:p>
            <a:r>
              <a:rPr lang="en-US" dirty="0" smtClean="0"/>
              <a:t>Statutory rate, $125/</a:t>
            </a:r>
            <a:r>
              <a:rPr lang="en-US" dirty="0" err="1" smtClean="0"/>
              <a:t>hr</a:t>
            </a:r>
            <a:r>
              <a:rPr lang="en-US" dirty="0" smtClean="0"/>
              <a:t> adjusted for inflation</a:t>
            </a:r>
          </a:p>
          <a:p>
            <a:pPr lvl="1"/>
            <a:r>
              <a:rPr lang="en-US" u="sng" dirty="0">
                <a:hlinkClick r:id="rId2"/>
              </a:rPr>
              <a:t>http://cdn.ca9.uscourts.gov/datastore/uploads/immigration/immig_west/F.pdf</a:t>
            </a:r>
            <a:r>
              <a:rPr lang="en-US" dirty="0"/>
              <a:t> </a:t>
            </a:r>
            <a:br>
              <a:rPr lang="en-US" dirty="0"/>
            </a:br>
            <a:endParaRPr lang="en-US" dirty="0" smtClean="0"/>
          </a:p>
          <a:p>
            <a:r>
              <a:rPr lang="en-US" dirty="0" smtClean="0"/>
              <a:t>Paralegals and Law Clerks</a:t>
            </a:r>
          </a:p>
          <a:p>
            <a:r>
              <a:rPr lang="en-US" dirty="0" smtClean="0"/>
              <a:t>Enhanced rates: </a:t>
            </a:r>
            <a:r>
              <a:rPr lang="en-US" u="sng" dirty="0" err="1" smtClean="0"/>
              <a:t>Nadarajah</a:t>
            </a:r>
            <a:r>
              <a:rPr lang="en-US" u="sng" dirty="0" smtClean="0"/>
              <a:t> </a:t>
            </a:r>
            <a:r>
              <a:rPr lang="en-US" u="sng" dirty="0"/>
              <a:t>v. Holder</a:t>
            </a:r>
            <a:r>
              <a:rPr lang="en-US" dirty="0"/>
              <a:t>, 569 F.3d 906, 912 (9th Cir. 2009</a:t>
            </a:r>
            <a:r>
              <a:rPr lang="en-US" dirty="0" smtClean="0"/>
              <a:t>)</a:t>
            </a:r>
          </a:p>
          <a:p>
            <a:pPr lvl="1"/>
            <a:r>
              <a:rPr lang="en-US" dirty="0" smtClean="0"/>
              <a:t>Specialized skills</a:t>
            </a:r>
          </a:p>
          <a:p>
            <a:pPr lvl="1"/>
            <a:r>
              <a:rPr lang="en-US" dirty="0" smtClean="0"/>
              <a:t>Necessary for the litigation</a:t>
            </a:r>
          </a:p>
          <a:p>
            <a:pPr lvl="1"/>
            <a:r>
              <a:rPr lang="en-US" dirty="0" smtClean="0"/>
              <a:t>Not available at the statutory rate</a:t>
            </a:r>
            <a:endParaRPr lang="en-US" dirty="0"/>
          </a:p>
          <a:p>
            <a:pPr lvl="1"/>
            <a:endParaRPr lang="en-US" dirty="0"/>
          </a:p>
        </p:txBody>
      </p:sp>
    </p:spTree>
    <p:extLst>
      <p:ext uri="{BB962C8B-B14F-4D97-AF65-F5344CB8AC3E}">
        <p14:creationId xmlns:p14="http://schemas.microsoft.com/office/powerpoint/2010/main" val="217391114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a:bodyPr>
          <a:lstStyle/>
          <a:p>
            <a:pPr>
              <a:buFontTx/>
              <a:buChar char="•"/>
            </a:pPr>
            <a:r>
              <a:rPr lang="en-US" altLang="en-US" dirty="0">
                <a:latin typeface="Book Antiqua" pitchFamily="18" charset="0"/>
              </a:rPr>
              <a:t> The Solicitor General assured the Supreme Court in </a:t>
            </a:r>
            <a:r>
              <a:rPr lang="en-US" altLang="en-US" dirty="0" err="1">
                <a:latin typeface="Book Antiqua" pitchFamily="18" charset="0"/>
              </a:rPr>
              <a:t>Nken</a:t>
            </a:r>
            <a:r>
              <a:rPr lang="en-US" altLang="en-US" dirty="0">
                <a:latin typeface="Book Antiqua" pitchFamily="18" charset="0"/>
              </a:rPr>
              <a:t> v. Holder, 129 S. Ct. 1749 (April 22, 2009) that immigrant petitioners “who prevail can be afforded effective relief by facilitation of their return along with restoration of the immigration status they had upon removal.”</a:t>
            </a:r>
          </a:p>
          <a:p>
            <a:pPr>
              <a:buFontTx/>
              <a:buChar char="•"/>
            </a:pPr>
            <a:endParaRPr lang="en-US" altLang="en-US" dirty="0">
              <a:latin typeface="Book Antiqua" pitchFamily="18" charset="0"/>
            </a:endParaRPr>
          </a:p>
          <a:p>
            <a:pPr>
              <a:buFontTx/>
              <a:buChar char="•"/>
            </a:pPr>
            <a:r>
              <a:rPr lang="en-US" altLang="en-US" dirty="0">
                <a:latin typeface="Book Antiqua" pitchFamily="18" charset="0"/>
              </a:rPr>
              <a:t>  But not until February 24, 2012 did DHS issue a “policy” regarding returns. ICE Policy Directive 11061.1. </a:t>
            </a:r>
          </a:p>
          <a:p>
            <a:endParaRPr lang="en-US" dirty="0"/>
          </a:p>
        </p:txBody>
      </p:sp>
    </p:spTree>
    <p:extLst>
      <p:ext uri="{BB962C8B-B14F-4D97-AF65-F5344CB8AC3E}">
        <p14:creationId xmlns:p14="http://schemas.microsoft.com/office/powerpoint/2010/main" val="110849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Jurisdiction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1905000"/>
            <a:ext cx="6591985" cy="4006222"/>
          </a:xfrm>
        </p:spPr>
        <p:txBody>
          <a:bodyPr>
            <a:noAutofit/>
          </a:bodyPr>
          <a:lstStyle/>
          <a:p>
            <a:r>
              <a:rPr lang="en-US" sz="2400" dirty="0" smtClean="0">
                <a:latin typeface="American Typewriter" charset="0"/>
                <a:ea typeface="American Typewriter" charset="0"/>
                <a:cs typeface="American Typewriter" charset="0"/>
              </a:rPr>
              <a:t>Jurisdictional issues in immigration cases can be complex.</a:t>
            </a:r>
          </a:p>
          <a:p>
            <a:r>
              <a:rPr lang="en-US" sz="2400" dirty="0" smtClean="0">
                <a:latin typeface="American Typewriter" charset="0"/>
                <a:ea typeface="American Typewriter" charset="0"/>
                <a:cs typeface="American Typewriter" charset="0"/>
              </a:rPr>
              <a:t>Importance of establishing jurisdiction</a:t>
            </a:r>
          </a:p>
          <a:p>
            <a:r>
              <a:rPr lang="en-US" sz="2400" dirty="0" smtClean="0">
                <a:latin typeface="American Typewriter" charset="0"/>
                <a:ea typeface="American Typewriter" charset="0"/>
                <a:cs typeface="American Typewriter" charset="0"/>
              </a:rPr>
              <a:t>Orders to Show Cause </a:t>
            </a:r>
          </a:p>
          <a:p>
            <a:r>
              <a:rPr lang="en-US" sz="2400" dirty="0" smtClean="0">
                <a:latin typeface="American Typewriter" charset="0"/>
                <a:ea typeface="American Typewriter" charset="0"/>
                <a:cs typeface="American Typewriter" charset="0"/>
              </a:rPr>
              <a:t>Zipper clause </a:t>
            </a:r>
          </a:p>
          <a:p>
            <a:r>
              <a:rPr lang="en-US" sz="2400" dirty="0" smtClean="0">
                <a:latin typeface="American Typewriter" charset="0"/>
                <a:ea typeface="American Typewriter" charset="0"/>
                <a:cs typeface="American Typewriter" charset="0"/>
              </a:rPr>
              <a:t>Habeas jurisdiction </a:t>
            </a:r>
          </a:p>
          <a:p>
            <a:endParaRPr lang="en-US" sz="2400" dirty="0" smtClean="0">
              <a:latin typeface="American Typewriter" charset="0"/>
              <a:ea typeface="American Typewriter" charset="0"/>
              <a:cs typeface="American Typewriter" charset="0"/>
            </a:endParaRPr>
          </a:p>
          <a:p>
            <a:pPr marL="82296" indent="0">
              <a:buNone/>
            </a:pPr>
            <a:r>
              <a:rPr lang="en-US" sz="2400" dirty="0" smtClean="0">
                <a:latin typeface="American Typewriter" charset="0"/>
                <a:ea typeface="American Typewriter" charset="0"/>
                <a:cs typeface="American Typewriter" charset="0"/>
              </a:rPr>
              <a:t>Departure </a:t>
            </a:r>
            <a:r>
              <a:rPr lang="en-US" sz="2400" dirty="0">
                <a:latin typeface="American Typewriter" charset="0"/>
                <a:ea typeface="American Typewriter" charset="0"/>
                <a:cs typeface="American Typewriter" charset="0"/>
              </a:rPr>
              <a:t>from the United States does </a:t>
            </a:r>
            <a:r>
              <a:rPr lang="en-US" sz="2400" u="sng" dirty="0">
                <a:latin typeface="American Typewriter" charset="0"/>
                <a:ea typeface="American Typewriter" charset="0"/>
                <a:cs typeface="American Typewriter" charset="0"/>
              </a:rPr>
              <a:t>not</a:t>
            </a:r>
            <a:r>
              <a:rPr lang="en-US" sz="2400" dirty="0">
                <a:latin typeface="American Typewriter" charset="0"/>
                <a:ea typeface="American Typewriter" charset="0"/>
                <a:cs typeface="American Typewriter" charset="0"/>
              </a:rPr>
              <a:t> terminate jurisdiction.  8 U.S.C. § 1252(a).</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16470118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Return directive:</a:t>
            </a:r>
          </a:p>
          <a:p>
            <a:r>
              <a:rPr lang="en-US" dirty="0">
                <a:hlinkClick r:id="rId2"/>
              </a:rPr>
              <a:t>https://</a:t>
            </a:r>
            <a:r>
              <a:rPr lang="en-US" dirty="0" smtClean="0">
                <a:hlinkClick r:id="rId2"/>
              </a:rPr>
              <a:t>www.ice.gov/ero/faq-return-certain-lawfully-removed-aliens</a:t>
            </a:r>
            <a:endParaRPr lang="en-US" dirty="0" smtClean="0"/>
          </a:p>
          <a:p>
            <a:pPr fontAlgn="base"/>
            <a:r>
              <a:rPr lang="en-US" dirty="0" smtClean="0"/>
              <a:t>“</a:t>
            </a:r>
            <a:r>
              <a:rPr lang="en-US" b="1" dirty="0"/>
              <a:t>What happens if I win my case and the court grants my petition for review after I have been removed?</a:t>
            </a:r>
          </a:p>
          <a:p>
            <a:pPr fontAlgn="base"/>
            <a:r>
              <a:rPr lang="en-US" dirty="0"/>
              <a:t>Absent extraordinary circumstances, ICE will facilitate your return to the United States if your case is remanded for further proceedings before the Board of Immigration Appeals or the Immigration Court and your presence is necessary for continued adjudication of your case. This may be because the court specifically ordered your presence, or because the nature of the court's decision requires you to return for further testimony. ICE may explore other options in lieu of facilitating your return, such as arranging for video teleconferencing or telephonic testimony, if appropriate</a:t>
            </a:r>
            <a:r>
              <a:rPr lang="en-US" dirty="0" smtClean="0"/>
              <a:t>.</a:t>
            </a:r>
          </a:p>
          <a:p>
            <a:pPr marL="82296" indent="0" fontAlgn="base">
              <a:buNone/>
            </a:pPr>
            <a:endParaRPr lang="en-US" dirty="0"/>
          </a:p>
          <a:p>
            <a:pPr fontAlgn="base"/>
            <a:r>
              <a:rPr lang="en-US" dirty="0"/>
              <a:t>If, after your case is remanded, the Board or Immigration Court enters a final and unreviewable decision that permits you to be physically present in the United States, ICE will facilitate your return and you will be able to obtain the status that the Board or Immigration Court has granted you</a:t>
            </a:r>
            <a:r>
              <a:rPr lang="en-US" dirty="0" smtClean="0"/>
              <a:t>.”</a:t>
            </a:r>
            <a:endParaRPr lang="en-US" dirty="0"/>
          </a:p>
        </p:txBody>
      </p:sp>
    </p:spTree>
    <p:extLst>
      <p:ext uri="{BB962C8B-B14F-4D97-AF65-F5344CB8AC3E}">
        <p14:creationId xmlns:p14="http://schemas.microsoft.com/office/powerpoint/2010/main" val="216522316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hlinkClick r:id="rId2"/>
              </a:rPr>
              <a:t>eroprosecutorialdiscretioninquiries@ice.dhs.gov</a:t>
            </a:r>
            <a:endParaRPr lang="en-US" dirty="0" smtClean="0"/>
          </a:p>
          <a:p>
            <a:endParaRPr lang="en-US" dirty="0"/>
          </a:p>
          <a:p>
            <a:r>
              <a:rPr lang="en-US" u="sng" dirty="0" smtClean="0">
                <a:hlinkClick r:id="rId3"/>
              </a:rPr>
              <a:t>EROPublicAdvocate@ice.dhs.gov</a:t>
            </a:r>
            <a:endParaRPr lang="en-US" u="sng" dirty="0" smtClean="0"/>
          </a:p>
          <a:p>
            <a:endParaRPr lang="en-US" u="sng" dirty="0"/>
          </a:p>
          <a:p>
            <a:r>
              <a:rPr lang="en-US" u="sng" smtClean="0"/>
              <a:t>Eligibility </a:t>
            </a:r>
            <a:r>
              <a:rPr lang="en-US" u="sng" dirty="0" smtClean="0"/>
              <a:t>for bond? </a:t>
            </a:r>
            <a:endParaRPr lang="en-US" u="sng" dirty="0" smtClean="0"/>
          </a:p>
          <a:p>
            <a:pPr marL="0" indent="0">
              <a:buNone/>
            </a:pPr>
            <a:endParaRPr lang="en-US" dirty="0"/>
          </a:p>
        </p:txBody>
      </p:sp>
      <p:sp>
        <p:nvSpPr>
          <p:cNvPr id="4" name="Title 1"/>
          <p:cNvSpPr>
            <a:spLocks noGrp="1"/>
          </p:cNvSpPr>
          <p:nvPr>
            <p:ph type="title"/>
          </p:nvPr>
        </p:nvSpPr>
        <p:spPr/>
        <p:txBody>
          <a:bodyPr>
            <a:normAutofit/>
          </a:bodyPr>
          <a:lstStyle/>
          <a:p>
            <a:r>
              <a:rPr lang="en-US" dirty="0" smtClean="0"/>
              <a:t>Returning Your Client After Removal</a:t>
            </a:r>
            <a:endParaRPr lang="en-US" dirty="0"/>
          </a:p>
        </p:txBody>
      </p:sp>
    </p:spTree>
    <p:extLst>
      <p:ext uri="{BB962C8B-B14F-4D97-AF65-F5344CB8AC3E}">
        <p14:creationId xmlns:p14="http://schemas.microsoft.com/office/powerpoint/2010/main" val="3702474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Administrative exhaustion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The Ninth Circuit may </a:t>
            </a:r>
            <a:r>
              <a:rPr lang="en-US" sz="2400" dirty="0">
                <a:latin typeface="American Typewriter" charset="0"/>
                <a:ea typeface="American Typewriter" charset="0"/>
                <a:cs typeface="American Typewriter" charset="0"/>
              </a:rPr>
              <a:t>review a final order of removal only if “the alien has exhausted all administrative remedies available to the alien as of right.” </a:t>
            </a:r>
            <a:r>
              <a:rPr lang="en-US" sz="2400" dirty="0" smtClean="0">
                <a:latin typeface="American Typewriter" charset="0"/>
                <a:ea typeface="American Typewriter" charset="0"/>
                <a:cs typeface="American Typewriter" charset="0"/>
              </a:rPr>
              <a:t>8 U.S.C. </a:t>
            </a:r>
            <a:r>
              <a:rPr lang="en-US" sz="2400" dirty="0">
                <a:latin typeface="American Typewriter" charset="0"/>
                <a:ea typeface="American Typewriter" charset="0"/>
                <a:cs typeface="American Typewriter" charset="0"/>
              </a:rPr>
              <a:t>§ </a:t>
            </a:r>
            <a:r>
              <a:rPr lang="en-US" sz="2400" dirty="0" smtClean="0">
                <a:latin typeface="American Typewriter" charset="0"/>
                <a:ea typeface="American Typewriter" charset="0"/>
                <a:cs typeface="American Typewriter" charset="0"/>
              </a:rPr>
              <a:t>1252(d)(1).</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661835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Exceptions to exhaustion	</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Constitutional issues</a:t>
            </a:r>
          </a:p>
          <a:p>
            <a:r>
              <a:rPr lang="en-US" sz="2400" dirty="0" smtClean="0">
                <a:latin typeface="American Typewriter" charset="0"/>
                <a:ea typeface="American Typewriter" charset="0"/>
                <a:cs typeface="American Typewriter" charset="0"/>
              </a:rPr>
              <a:t>Retroactivity issues</a:t>
            </a:r>
          </a:p>
          <a:p>
            <a:r>
              <a:rPr lang="en-US" sz="2400" dirty="0" smtClean="0">
                <a:latin typeface="American Typewriter" charset="0"/>
                <a:ea typeface="American Typewriter" charset="0"/>
                <a:cs typeface="American Typewriter" charset="0"/>
              </a:rPr>
              <a:t>US nationality or citizenship claims</a:t>
            </a:r>
          </a:p>
          <a:p>
            <a:r>
              <a:rPr lang="en-US" sz="2400" dirty="0" smtClean="0">
                <a:latin typeface="American Typewriter" charset="0"/>
                <a:ea typeface="American Typewriter" charset="0"/>
                <a:cs typeface="American Typewriter" charset="0"/>
              </a:rPr>
              <a:t>BIA decided the issue</a:t>
            </a:r>
          </a:p>
          <a:p>
            <a:r>
              <a:rPr lang="en-US" sz="2400" dirty="0" smtClean="0">
                <a:latin typeface="American Typewriter" charset="0"/>
                <a:ea typeface="American Typewriter" charset="0"/>
                <a:cs typeface="American Typewriter" charset="0"/>
              </a:rPr>
              <a:t>Ultra vires statutory and regulatory issues</a:t>
            </a:r>
          </a:p>
          <a:p>
            <a:r>
              <a:rPr lang="en-US" sz="2400" dirty="0" smtClean="0">
                <a:latin typeface="American Typewriter" charset="0"/>
                <a:ea typeface="American Typewriter" charset="0"/>
                <a:cs typeface="American Typewriter" charset="0"/>
              </a:rPr>
              <a:t>Futility</a:t>
            </a:r>
          </a:p>
          <a:p>
            <a:r>
              <a:rPr lang="en-US" sz="2400" dirty="0" smtClean="0">
                <a:latin typeface="American Typewriter" charset="0"/>
                <a:ea typeface="American Typewriter" charset="0"/>
                <a:cs typeface="American Typewriter" charset="0"/>
              </a:rPr>
              <a:t>Issues occurred after BIA briefing</a:t>
            </a:r>
          </a:p>
        </p:txBody>
      </p:sp>
    </p:spTree>
    <p:extLst>
      <p:ext uri="{BB962C8B-B14F-4D97-AF65-F5344CB8AC3E}">
        <p14:creationId xmlns:p14="http://schemas.microsoft.com/office/powerpoint/2010/main" val="4242421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agency order jurisdictional prerequisite</a:t>
            </a:r>
            <a:endParaRPr lang="en-US" dirty="0"/>
          </a:p>
        </p:txBody>
      </p:sp>
      <p:sp>
        <p:nvSpPr>
          <p:cNvPr id="3" name="Content Placeholder 2"/>
          <p:cNvSpPr>
            <a:spLocks noGrp="1"/>
          </p:cNvSpPr>
          <p:nvPr>
            <p:ph idx="1"/>
          </p:nvPr>
        </p:nvSpPr>
        <p:spPr/>
        <p:txBody>
          <a:bodyPr>
            <a:normAutofit/>
          </a:bodyPr>
          <a:lstStyle/>
          <a:p>
            <a:r>
              <a:rPr lang="en-US" i="1" dirty="0" err="1"/>
              <a:t>Abdisalan</a:t>
            </a:r>
            <a:r>
              <a:rPr lang="en-US" i="1" dirty="0"/>
              <a:t> v. Holder</a:t>
            </a:r>
            <a:r>
              <a:rPr lang="en-US" dirty="0"/>
              <a:t>, 774 F.3d 517 </a:t>
            </a:r>
            <a:r>
              <a:rPr lang="en-US" dirty="0" smtClean="0"/>
              <a:t>(9th Cir. 2014) (when the </a:t>
            </a:r>
            <a:r>
              <a:rPr lang="en-US" dirty="0"/>
              <a:t>Board of Immigration Appeals issues a decision </a:t>
            </a:r>
            <a:r>
              <a:rPr lang="en-US" dirty="0" smtClean="0"/>
              <a:t>that denies </a:t>
            </a:r>
            <a:r>
              <a:rPr lang="en-US" dirty="0"/>
              <a:t>some claims, but remands any other claims for </a:t>
            </a:r>
            <a:r>
              <a:rPr lang="en-US" dirty="0" smtClean="0"/>
              <a:t>relief to </a:t>
            </a:r>
            <a:r>
              <a:rPr lang="en-US" dirty="0"/>
              <a:t>an Immigration Judge for further proceedings, the </a:t>
            </a:r>
            <a:r>
              <a:rPr lang="en-US" dirty="0" smtClean="0"/>
              <a:t>Board decision </a:t>
            </a:r>
            <a:r>
              <a:rPr lang="en-US" dirty="0"/>
              <a:t>is not a final order of removal with regard to any </a:t>
            </a:r>
            <a:r>
              <a:rPr lang="en-US" dirty="0" smtClean="0"/>
              <a:t>of the </a:t>
            </a:r>
            <a:r>
              <a:rPr lang="en-US" dirty="0"/>
              <a:t>claims, and it does not trigger the thirty-day window </a:t>
            </a:r>
            <a:r>
              <a:rPr lang="en-US" dirty="0" smtClean="0"/>
              <a:t>in which </a:t>
            </a:r>
            <a:r>
              <a:rPr lang="en-US" dirty="0"/>
              <a:t>to file a petition for review.</a:t>
            </a:r>
          </a:p>
        </p:txBody>
      </p:sp>
    </p:spTree>
    <p:extLst>
      <p:ext uri="{BB962C8B-B14F-4D97-AF65-F5344CB8AC3E}">
        <p14:creationId xmlns:p14="http://schemas.microsoft.com/office/powerpoint/2010/main" val="407083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for judicial review of certain applications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endParaRPr lang="en-US" altLang="en-US" sz="2400" dirty="0" smtClean="0">
              <a:latin typeface="Times New Roman" pitchFamily="16" charset="0"/>
            </a:endParaRPr>
          </a:p>
          <a:p>
            <a:pPr marL="365760" lvl="1" indent="-283464">
              <a:spcBef>
                <a:spcPts val="600"/>
              </a:spcBef>
              <a:buSzPct val="80000"/>
              <a:buFont typeface="Wingdings 2"/>
              <a:buChar char=""/>
            </a:pPr>
            <a:endParaRPr lang="en-US" altLang="en-US" sz="2400" dirty="0">
              <a:latin typeface="Times New Roman" pitchFamily="16" charset="0"/>
            </a:endParaRPr>
          </a:p>
          <a:p>
            <a:pPr marL="365760" lvl="1" indent="-283464">
              <a:spcBef>
                <a:spcPts val="600"/>
              </a:spcBef>
              <a:buSzPct val="80000"/>
              <a:buFont typeface="Wingdings 2"/>
              <a:buChar char=""/>
            </a:pPr>
            <a:r>
              <a:rPr lang="en-US" altLang="en-US" sz="2400" dirty="0" smtClean="0"/>
              <a:t>Bar </a:t>
            </a:r>
            <a:r>
              <a:rPr lang="en-US" altLang="en-US" sz="2400" dirty="0"/>
              <a:t>to judicial review of enumerated applications for discretionary relief at </a:t>
            </a:r>
            <a:r>
              <a:rPr lang="en-US" altLang="en-US" sz="2400" dirty="0" smtClean="0"/>
              <a:t>8 </a:t>
            </a:r>
            <a:r>
              <a:rPr lang="en-US" altLang="en-US" sz="2400" dirty="0"/>
              <a:t>U.S.C. § 1252(a)(2)(B)(</a:t>
            </a:r>
            <a:r>
              <a:rPr lang="en-US" altLang="en-US" sz="2400" dirty="0" err="1"/>
              <a:t>i</a:t>
            </a:r>
            <a:r>
              <a:rPr lang="en-US" altLang="en-US" sz="2400" dirty="0"/>
              <a:t>), which provides that, notwithstanding other provisions of the law, courts have no jurisdiction to review "any judgment regarding the granting of relief under" several provisions of the Act, including cancellation of removal, adjustment of status, voluntary departure, and 212(h) and 212(</a:t>
            </a:r>
            <a:r>
              <a:rPr lang="en-US" altLang="en-US" sz="2400" dirty="0" err="1"/>
              <a:t>i</a:t>
            </a:r>
            <a:r>
              <a:rPr lang="en-US" altLang="en-US" sz="2400" dirty="0"/>
              <a:t>) </a:t>
            </a:r>
            <a:r>
              <a:rPr lang="en-US" altLang="en-US" sz="2400" dirty="0" smtClean="0"/>
              <a:t>waivers.</a:t>
            </a:r>
            <a:endParaRPr lang="en-US" altLang="en-US" sz="2400" dirty="0"/>
          </a:p>
          <a:p>
            <a:endParaRPr lang="en-US" dirty="0"/>
          </a:p>
        </p:txBody>
      </p:sp>
    </p:spTree>
    <p:extLst>
      <p:ext uri="{BB962C8B-B14F-4D97-AF65-F5344CB8AC3E}">
        <p14:creationId xmlns:p14="http://schemas.microsoft.com/office/powerpoint/2010/main" val="62501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of certain discretionary decisions</a:t>
            </a:r>
            <a:endParaRPr lang="en-US" dirty="0"/>
          </a:p>
        </p:txBody>
      </p:sp>
      <p:sp>
        <p:nvSpPr>
          <p:cNvPr id="3" name="Content Placeholder 2"/>
          <p:cNvSpPr>
            <a:spLocks noGrp="1"/>
          </p:cNvSpPr>
          <p:nvPr>
            <p:ph idx="1"/>
          </p:nvPr>
        </p:nvSpPr>
        <p:spPr/>
        <p:txBody>
          <a:bodyPr>
            <a:normAutofit/>
          </a:bodyPr>
          <a:lstStyle/>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400" dirty="0"/>
              <a:t>Bar to judicial review at  </a:t>
            </a:r>
            <a:r>
              <a:rPr lang="en-US" altLang="en-US" sz="2400" dirty="0" smtClean="0"/>
              <a:t>8 </a:t>
            </a:r>
            <a:r>
              <a:rPr lang="en-US" altLang="en-US" sz="2400" dirty="0"/>
              <a:t>U.S.C. § 1252(a)(2)(B)(ii)  of “any other decision or action of the Attorney General . . . the authority for which is specified under this title to be in the discretion of the Attorney General,”</a:t>
            </a:r>
            <a:r>
              <a:rPr lang="en-US" altLang="en-US" sz="2400" b="1" i="1" u="sng" dirty="0"/>
              <a:t> except for asylum.</a:t>
            </a:r>
          </a:p>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400" dirty="0"/>
              <a:t>In </a:t>
            </a:r>
            <a:r>
              <a:rPr lang="en-US" altLang="en-US" sz="2400" i="1" dirty="0" err="1"/>
              <a:t>Kucana</a:t>
            </a:r>
            <a:r>
              <a:rPr lang="en-US" altLang="en-US" sz="2400" i="1" dirty="0"/>
              <a:t> v. Holder</a:t>
            </a:r>
            <a:r>
              <a:rPr lang="en-US" altLang="en-US" sz="2400" dirty="0"/>
              <a:t>, 130 </a:t>
            </a:r>
            <a:r>
              <a:rPr lang="en-US" altLang="en-US" sz="2400" dirty="0" err="1"/>
              <a:t>S.Ct</a:t>
            </a:r>
            <a:r>
              <a:rPr lang="en-US" altLang="en-US" sz="2400" dirty="0"/>
              <a:t>. 827, 837 </a:t>
            </a:r>
            <a:r>
              <a:rPr lang="en-US" altLang="en-US" sz="2400" dirty="0" smtClean="0"/>
              <a:t>(2010</a:t>
            </a:r>
            <a:r>
              <a:rPr lang="en-US" altLang="en-US" sz="2400" dirty="0"/>
              <a:t>) the Supreme Court held that the phrase “specified under this subchapter” means that “Congress barred court review of discretionary decisions only when Congress itself set out the Attorney General’s discretionary authority in the statute.” </a:t>
            </a:r>
          </a:p>
          <a:p>
            <a:endParaRPr lang="en-US" dirty="0"/>
          </a:p>
        </p:txBody>
      </p:sp>
    </p:spTree>
    <p:extLst>
      <p:ext uri="{BB962C8B-B14F-4D97-AF65-F5344CB8AC3E}">
        <p14:creationId xmlns:p14="http://schemas.microsoft.com/office/powerpoint/2010/main" val="428357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Jurisdiction to review denials of motions to reopen</a:t>
            </a:r>
            <a:endParaRPr lang="en-US" dirty="0"/>
          </a:p>
        </p:txBody>
      </p:sp>
      <p:sp>
        <p:nvSpPr>
          <p:cNvPr id="3" name="Content Placeholder 2"/>
          <p:cNvSpPr>
            <a:spLocks noGrp="1"/>
          </p:cNvSpPr>
          <p:nvPr>
            <p:ph idx="1"/>
          </p:nvPr>
        </p:nvSpPr>
        <p:spPr/>
        <p:txBody>
          <a:bodyPr>
            <a:normAutofit/>
          </a:bodyPr>
          <a:lstStyle/>
          <a:p>
            <a:r>
              <a:rPr lang="en-US" i="1" dirty="0"/>
              <a:t>Reyes Mata v. Lynch</a:t>
            </a:r>
            <a:r>
              <a:rPr lang="en-US" dirty="0"/>
              <a:t>, </a:t>
            </a:r>
            <a:r>
              <a:rPr lang="en-US" dirty="0" smtClean="0"/>
              <a:t>135 </a:t>
            </a:r>
            <a:r>
              <a:rPr lang="en-US" dirty="0"/>
              <a:t>S. Ct. 2150 (2015)</a:t>
            </a:r>
          </a:p>
          <a:p>
            <a:r>
              <a:rPr lang="en-US" dirty="0" smtClean="0"/>
              <a:t>The </a:t>
            </a:r>
            <a:r>
              <a:rPr lang="en-US" dirty="0"/>
              <a:t>Supreme Court </a:t>
            </a:r>
            <a:r>
              <a:rPr lang="en-US" dirty="0" smtClean="0"/>
              <a:t>held that federal </a:t>
            </a:r>
            <a:r>
              <a:rPr lang="en-US" dirty="0"/>
              <a:t>courts have jurisdiction to </a:t>
            </a:r>
            <a:r>
              <a:rPr lang="en-US" dirty="0" smtClean="0"/>
              <a:t>review BIA </a:t>
            </a:r>
            <a:r>
              <a:rPr lang="en-US" dirty="0"/>
              <a:t>denials of requests to equitably toll the deadline for filing motions to reopen removal orders. The decision strongly reaffirmed the importance of federal court review of motions to reopen.</a:t>
            </a:r>
          </a:p>
          <a:p>
            <a:endParaRPr lang="en-US" dirty="0"/>
          </a:p>
        </p:txBody>
      </p:sp>
    </p:spTree>
    <p:extLst>
      <p:ext uri="{BB962C8B-B14F-4D97-AF65-F5344CB8AC3E}">
        <p14:creationId xmlns:p14="http://schemas.microsoft.com/office/powerpoint/2010/main" val="3499040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Denials of timely motions to reopen reviewable</a:t>
            </a:r>
            <a:endParaRPr lang="en-US" dirty="0"/>
          </a:p>
        </p:txBody>
      </p:sp>
      <p:sp>
        <p:nvSpPr>
          <p:cNvPr id="3" name="Content Placeholder 2"/>
          <p:cNvSpPr>
            <a:spLocks noGrp="1"/>
          </p:cNvSpPr>
          <p:nvPr>
            <p:ph idx="1"/>
          </p:nvPr>
        </p:nvSpPr>
        <p:spPr/>
        <p:txBody>
          <a:bodyPr>
            <a:normAutofit/>
          </a:bodyPr>
          <a:lstStyle/>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endParaRPr lang="en-US" altLang="en-US" dirty="0" smtClean="0"/>
          </a:p>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dirty="0" smtClean="0"/>
              <a:t>The </a:t>
            </a:r>
            <a:r>
              <a:rPr lang="en-US" altLang="en-US" dirty="0"/>
              <a:t>Supreme Court has also affirmed the jurisdiction of the federal courts to review agency discretionary denials of motions to reopen. </a:t>
            </a:r>
            <a:r>
              <a:rPr lang="en-US" altLang="en-US" i="1" dirty="0" err="1"/>
              <a:t>Kucana</a:t>
            </a:r>
            <a:r>
              <a:rPr lang="en-US" altLang="en-US" i="1" dirty="0"/>
              <a:t> v. Holder</a:t>
            </a:r>
            <a:r>
              <a:rPr lang="en-US" altLang="en-US" dirty="0"/>
              <a:t>, 130 S. Ct. 827 (2010).</a:t>
            </a:r>
          </a:p>
          <a:p>
            <a:endParaRPr lang="en-US" dirty="0"/>
          </a:p>
        </p:txBody>
      </p:sp>
    </p:spTree>
    <p:extLst>
      <p:ext uri="{BB962C8B-B14F-4D97-AF65-F5344CB8AC3E}">
        <p14:creationId xmlns:p14="http://schemas.microsoft.com/office/powerpoint/2010/main" val="366762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ubtitle 2"/>
          <p:cNvSpPr>
            <a:spLocks noGrp="1"/>
          </p:cNvSpPr>
          <p:nvPr/>
        </p:nvSpPr>
        <p:spPr>
          <a:xfrm>
            <a:off x="868680" y="4762500"/>
            <a:ext cx="7406640" cy="1752600"/>
          </a:xfrm>
          <a:prstGeom prst="rect">
            <a:avLst/>
          </a:prstGeom>
        </p:spPr>
        <p:txBody>
          <a:bodyPr vert="horz">
            <a:no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lvl="1"/>
            <a:r>
              <a:rPr lang="en-US" sz="2000" i="0" dirty="0" smtClean="0">
                <a:solidFill>
                  <a:schemeClr val="tx1"/>
                </a:solidFill>
                <a:latin typeface="American Typewriter"/>
                <a:ea typeface="Batang" charset="0"/>
                <a:cs typeface="Batang" charset="0"/>
              </a:rPr>
              <a:t>Allison Taylor, U.S. Court of Appeals for the Ninth Circuit</a:t>
            </a:r>
          </a:p>
          <a:p>
            <a:pPr lvl="1"/>
            <a:r>
              <a:rPr lang="en-US" sz="2000" i="0" dirty="0" smtClean="0">
                <a:solidFill>
                  <a:schemeClr val="tx1"/>
                </a:solidFill>
                <a:latin typeface="American Typewriter"/>
                <a:ea typeface="Batang" charset="0"/>
                <a:cs typeface="Batang" charset="0"/>
              </a:rPr>
              <a:t>John Blakeley, Office of Immigration Litigation</a:t>
            </a:r>
          </a:p>
          <a:p>
            <a:pPr lvl="1"/>
            <a:r>
              <a:rPr lang="en-US" sz="2000" i="0" dirty="0" smtClean="0">
                <a:solidFill>
                  <a:schemeClr val="tx1"/>
                </a:solidFill>
                <a:latin typeface="American Typewriter"/>
                <a:ea typeface="Batang" charset="0"/>
                <a:cs typeface="Batang" charset="0"/>
              </a:rPr>
              <a:t>Holly Cooper, UC Davis Schoo</a:t>
            </a:r>
            <a:r>
              <a:rPr lang="en-US" sz="2000" dirty="0" smtClean="0">
                <a:solidFill>
                  <a:schemeClr val="tx1"/>
                </a:solidFill>
                <a:latin typeface="American Typewriter"/>
                <a:ea typeface="Batang" charset="0"/>
                <a:cs typeface="Batang" charset="0"/>
              </a:rPr>
              <a:t>l of Law</a:t>
            </a:r>
            <a:endParaRPr lang="en-US" sz="2000" i="0" dirty="0">
              <a:solidFill>
                <a:schemeClr val="tx1"/>
              </a:solidFill>
              <a:latin typeface="American Typewriter"/>
              <a:ea typeface="Batang" charset="0"/>
              <a:cs typeface="Batang" charset="0"/>
            </a:endParaRPr>
          </a:p>
        </p:txBody>
      </p:sp>
      <p:sp>
        <p:nvSpPr>
          <p:cNvPr id="5" name="Title 1"/>
          <p:cNvSpPr>
            <a:spLocks noGrp="1"/>
          </p:cNvSpPr>
          <p:nvPr/>
        </p:nvSpPr>
        <p:spPr>
          <a:xfrm>
            <a:off x="381000" y="1295400"/>
            <a:ext cx="8001000" cy="2667000"/>
          </a:xfrm>
          <a:prstGeom prst="rect">
            <a:avLst/>
          </a:prstGeom>
        </p:spPr>
        <p:txBody>
          <a:bodyPr vert="horz" anchor="b">
            <a:no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en-US" sz="5450" b="1" i="0" dirty="0" smtClean="0">
                <a:solidFill>
                  <a:schemeClr val="tx2"/>
                </a:solidFill>
                <a:latin typeface="Bodoni 72 Smallcaps Book" charset="0"/>
                <a:ea typeface="Bodoni 72 Smallcaps Book" charset="0"/>
                <a:cs typeface="Bodoni 72 Smallcaps Book" charset="0"/>
              </a:rPr>
              <a:t>	</a:t>
            </a:r>
            <a:r>
              <a:rPr lang="en-US" sz="4400" b="1" i="0" dirty="0" smtClean="0">
                <a:solidFill>
                  <a:schemeClr val="tx2"/>
                </a:solidFill>
                <a:latin typeface="Bodoni 72 Smallcaps Book" charset="0"/>
                <a:ea typeface="Bodoni 72 Smallcaps Book" charset="0"/>
                <a:cs typeface="Bodoni 72 Smallcaps Book" charset="0"/>
              </a:rPr>
              <a:t>Ninth Circuit Motion Practice</a:t>
            </a:r>
            <a:br>
              <a:rPr lang="en-US" sz="4400" b="1" i="0" dirty="0" smtClean="0">
                <a:solidFill>
                  <a:schemeClr val="tx2"/>
                </a:solidFill>
                <a:latin typeface="Bodoni 72 Smallcaps Book" charset="0"/>
                <a:ea typeface="Bodoni 72 Smallcaps Book" charset="0"/>
                <a:cs typeface="Bodoni 72 Smallcaps Book" charset="0"/>
              </a:rPr>
            </a:br>
            <a:r>
              <a:rPr lang="en-US" sz="4400" b="1" i="0" dirty="0" smtClean="0">
                <a:solidFill>
                  <a:schemeClr val="tx2"/>
                </a:solidFill>
                <a:latin typeface="Bodoni 72 Smallcaps Book" charset="0"/>
                <a:ea typeface="Bodoni 72 Smallcaps Book" charset="0"/>
                <a:cs typeface="Bodoni 72 Smallcaps Book" charset="0"/>
              </a:rPr>
              <a:t>And Jurisdictional Issues</a:t>
            </a:r>
            <a:endParaRPr lang="en-US" sz="4400" b="1" i="0" dirty="0">
              <a:solidFill>
                <a:schemeClr val="tx2"/>
              </a:solidFill>
              <a:latin typeface="Bodoni 72 Smallcaps Book" charset="0"/>
              <a:ea typeface="Bodoni 72 Smallcaps Book" charset="0"/>
              <a:cs typeface="Bodoni 72 Smallcaps Book" charset="0"/>
            </a:endParaRPr>
          </a:p>
        </p:txBody>
      </p:sp>
    </p:spTree>
    <p:extLst>
      <p:ext uri="{BB962C8B-B14F-4D97-AF65-F5344CB8AC3E}">
        <p14:creationId xmlns:p14="http://schemas.microsoft.com/office/powerpoint/2010/main" val="89195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decisions</a:t>
            </a:r>
            <a:endParaRPr lang="en-US" dirty="0"/>
          </a:p>
        </p:txBody>
      </p:sp>
      <p:sp>
        <p:nvSpPr>
          <p:cNvPr id="3" name="Content Placeholder 2"/>
          <p:cNvSpPr>
            <a:spLocks noGrp="1"/>
          </p:cNvSpPr>
          <p:nvPr>
            <p:ph idx="1"/>
          </p:nvPr>
        </p:nvSpPr>
        <p:spPr/>
        <p:txBody>
          <a:bodyPr>
            <a:normAutofit/>
          </a:bodyPr>
          <a:lstStyle/>
          <a:p>
            <a:endParaRPr lang="en-US" altLang="en-US" dirty="0" smtClean="0">
              <a:latin typeface="Times New Roman" pitchFamily="16" charset="0"/>
            </a:endParaRPr>
          </a:p>
          <a:p>
            <a:r>
              <a:rPr lang="en-US" altLang="en-US" dirty="0" smtClean="0"/>
              <a:t>The Ninth </a:t>
            </a:r>
            <a:r>
              <a:rPr lang="en-US" altLang="en-US" dirty="0"/>
              <a:t>Circuit lacks jurisdiction to review </a:t>
            </a:r>
            <a:r>
              <a:rPr lang="en-US" altLang="en-US" dirty="0" smtClean="0"/>
              <a:t>agency </a:t>
            </a:r>
            <a:r>
              <a:rPr lang="en-US" altLang="en-US" dirty="0"/>
              <a:t>discretionary determinations lacking governing legal standards under the rule of </a:t>
            </a:r>
            <a:r>
              <a:rPr lang="en-US" altLang="en-US" i="1" dirty="0"/>
              <a:t>Heckler v. Chaney</a:t>
            </a:r>
            <a:r>
              <a:rPr lang="en-US" altLang="en-US" dirty="0"/>
              <a:t>, 470 U.S. </a:t>
            </a:r>
            <a:r>
              <a:rPr lang="en-US" altLang="en-US" dirty="0" smtClean="0"/>
              <a:t>821</a:t>
            </a:r>
            <a:r>
              <a:rPr lang="en-US" altLang="en-US" dirty="0"/>
              <a:t> </a:t>
            </a:r>
            <a:r>
              <a:rPr lang="en-US" altLang="en-US" dirty="0" smtClean="0"/>
              <a:t>(1985).</a:t>
            </a:r>
            <a:endParaRPr lang="en-US" dirty="0"/>
          </a:p>
        </p:txBody>
      </p:sp>
    </p:spTree>
    <p:extLst>
      <p:ext uri="{BB962C8B-B14F-4D97-AF65-F5344CB8AC3E}">
        <p14:creationId xmlns:p14="http://schemas.microsoft.com/office/powerpoint/2010/main" val="3269499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for immigrants with certain criminal convictions	</a:t>
            </a:r>
            <a:endParaRPr lang="en-US" dirty="0"/>
          </a:p>
        </p:txBody>
      </p:sp>
      <p:sp>
        <p:nvSpPr>
          <p:cNvPr id="3" name="Content Placeholder 2"/>
          <p:cNvSpPr>
            <a:spLocks noGrp="1"/>
          </p:cNvSpPr>
          <p:nvPr>
            <p:ph idx="1"/>
          </p:nvPr>
        </p:nvSpPr>
        <p:spPr/>
        <p:txBody>
          <a:bodyPr/>
          <a:lstStyle/>
          <a:p>
            <a:r>
              <a:rPr lang="en-US" dirty="0" smtClean="0"/>
              <a:t>Congress </a:t>
            </a:r>
            <a:r>
              <a:rPr lang="en-US" dirty="0"/>
              <a:t>has restricted judicial review where </a:t>
            </a:r>
            <a:r>
              <a:rPr lang="en-US" dirty="0" smtClean="0"/>
              <a:t>a noncitizen </a:t>
            </a:r>
            <a:r>
              <a:rPr lang="en-US" dirty="0"/>
              <a:t>is removable based on a conviction for certain crimes. </a:t>
            </a:r>
            <a:r>
              <a:rPr lang="en-US" dirty="0" smtClean="0"/>
              <a:t>8 U.S.C. section </a:t>
            </a:r>
            <a:r>
              <a:rPr lang="en-US" dirty="0"/>
              <a:t>§ </a:t>
            </a:r>
            <a:r>
              <a:rPr lang="en-US" dirty="0" smtClean="0"/>
              <a:t>1252(a)(2)(c) </a:t>
            </a:r>
          </a:p>
          <a:p>
            <a:r>
              <a:rPr lang="en-US" dirty="0" smtClean="0"/>
              <a:t>But court can review whether noncitizen is properly categorized within the statutory bar (</a:t>
            </a:r>
            <a:r>
              <a:rPr lang="en-US" dirty="0" err="1" smtClean="0"/>
              <a:t>ie</a:t>
            </a:r>
            <a:r>
              <a:rPr lang="en-US" dirty="0" smtClean="0"/>
              <a:t>. whether the conviction is an aggravated felony).</a:t>
            </a:r>
            <a:endParaRPr lang="en-US" dirty="0"/>
          </a:p>
        </p:txBody>
      </p:sp>
    </p:spTree>
    <p:extLst>
      <p:ext uri="{BB962C8B-B14F-4D97-AF65-F5344CB8AC3E}">
        <p14:creationId xmlns:p14="http://schemas.microsoft.com/office/powerpoint/2010/main" val="1727330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exception for legal and constitutional questions</a:t>
            </a:r>
            <a:endParaRPr lang="en-US" dirty="0"/>
          </a:p>
        </p:txBody>
      </p:sp>
      <p:sp>
        <p:nvSpPr>
          <p:cNvPr id="3" name="Content Placeholder 2"/>
          <p:cNvSpPr>
            <a:spLocks noGrp="1"/>
          </p:cNvSpPr>
          <p:nvPr>
            <p:ph idx="1"/>
          </p:nvPr>
        </p:nvSpPr>
        <p:spPr/>
        <p:txBody>
          <a:bodyPr>
            <a:normAutofit/>
          </a:bodyPr>
          <a:lstStyle/>
          <a:p>
            <a:endParaRPr lang="en-US" altLang="en-US" dirty="0" smtClean="0">
              <a:latin typeface="+mj-lt"/>
            </a:endParaRPr>
          </a:p>
          <a:p>
            <a:r>
              <a:rPr lang="en-US" altLang="en-US" dirty="0" smtClean="0">
                <a:latin typeface="+mj-lt"/>
              </a:rPr>
              <a:t>Judicial </a:t>
            </a:r>
            <a:r>
              <a:rPr lang="en-US" altLang="en-US" dirty="0">
                <a:latin typeface="+mj-lt"/>
              </a:rPr>
              <a:t>review of legal and constitutional, as opposed to factual, </a:t>
            </a:r>
            <a:r>
              <a:rPr lang="en-US" altLang="en-US" dirty="0" smtClean="0">
                <a:latin typeface="+mj-lt"/>
              </a:rPr>
              <a:t>determinations </a:t>
            </a:r>
            <a:r>
              <a:rPr lang="en-US" altLang="en-US" dirty="0">
                <a:latin typeface="+mj-lt"/>
              </a:rPr>
              <a:t>is permitted under </a:t>
            </a:r>
            <a:r>
              <a:rPr lang="en-US" altLang="en-US" dirty="0" smtClean="0">
                <a:latin typeface="+mj-lt"/>
              </a:rPr>
              <a:t>8 </a:t>
            </a:r>
            <a:r>
              <a:rPr lang="en-US" altLang="en-US" dirty="0">
                <a:latin typeface="+mj-lt"/>
              </a:rPr>
              <a:t>U.S.C. § </a:t>
            </a:r>
            <a:r>
              <a:rPr lang="en-US" altLang="en-US" dirty="0" smtClean="0">
                <a:latin typeface="+mj-lt"/>
              </a:rPr>
              <a:t>1252(a</a:t>
            </a:r>
            <a:r>
              <a:rPr lang="en-US" altLang="en-US" dirty="0">
                <a:latin typeface="+mj-lt"/>
              </a:rPr>
              <a:t>)(2)(D</a:t>
            </a:r>
            <a:r>
              <a:rPr lang="en-US" altLang="en-US" dirty="0" smtClean="0">
                <a:latin typeface="+mj-lt"/>
              </a:rPr>
              <a:t>).</a:t>
            </a:r>
          </a:p>
          <a:p>
            <a:endParaRPr lang="en-US" altLang="en-US" dirty="0" smtClean="0">
              <a:latin typeface="+mj-lt"/>
            </a:endParaRPr>
          </a:p>
          <a:p>
            <a:r>
              <a:rPr lang="en-US" altLang="en-US" dirty="0" smtClean="0">
                <a:latin typeface="+mj-lt"/>
              </a:rPr>
              <a:t> This </a:t>
            </a:r>
            <a:r>
              <a:rPr lang="en-US" altLang="en-US" dirty="0">
                <a:latin typeface="+mj-lt"/>
              </a:rPr>
              <a:t>includes review of the “application of statutes or regulations to undisputed facts, sometimes referred to as mixed questions of fact and law.” </a:t>
            </a:r>
            <a:r>
              <a:rPr lang="en-US" altLang="en-US" i="1" dirty="0">
                <a:latin typeface="+mj-lt"/>
              </a:rPr>
              <a:t>Ramadan v. Gonzales</a:t>
            </a:r>
            <a:r>
              <a:rPr lang="en-US" altLang="en-US" dirty="0">
                <a:latin typeface="+mj-lt"/>
              </a:rPr>
              <a:t>, 479 F.3d 646 </a:t>
            </a:r>
            <a:r>
              <a:rPr lang="en-US" altLang="en-US" dirty="0" smtClean="0">
                <a:latin typeface="+mj-lt"/>
              </a:rPr>
              <a:t>(9th </a:t>
            </a:r>
            <a:r>
              <a:rPr lang="en-US" altLang="en-US" dirty="0">
                <a:latin typeface="+mj-lt"/>
              </a:rPr>
              <a:t>Cir. 2007).</a:t>
            </a:r>
          </a:p>
          <a:p>
            <a:endParaRPr lang="en-US" dirty="0"/>
          </a:p>
        </p:txBody>
      </p:sp>
    </p:spTree>
    <p:extLst>
      <p:ext uri="{BB962C8B-B14F-4D97-AF65-F5344CB8AC3E}">
        <p14:creationId xmlns:p14="http://schemas.microsoft.com/office/powerpoint/2010/main" val="309535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tips	</a:t>
            </a:r>
            <a:endParaRPr lang="en-US" dirty="0"/>
          </a:p>
        </p:txBody>
      </p:sp>
      <p:sp>
        <p:nvSpPr>
          <p:cNvPr id="3" name="Content Placeholder 2"/>
          <p:cNvSpPr>
            <a:spLocks noGrp="1"/>
          </p:cNvSpPr>
          <p:nvPr>
            <p:ph idx="1"/>
          </p:nvPr>
        </p:nvSpPr>
        <p:spPr/>
        <p:txBody>
          <a:bodyPr>
            <a:normAutofit/>
          </a:bodyPr>
          <a:lstStyle/>
          <a:p>
            <a:r>
              <a:rPr lang="en-US" u="sng" dirty="0" smtClean="0"/>
              <a:t>Check the record for issues of law:</a:t>
            </a:r>
          </a:p>
          <a:p>
            <a:r>
              <a:rPr lang="en-US" dirty="0" smtClean="0"/>
              <a:t>Check to see if IJ/BIA used the correct legal standard</a:t>
            </a:r>
          </a:p>
          <a:p>
            <a:r>
              <a:rPr lang="en-US" dirty="0" smtClean="0"/>
              <a:t>Check for eligibility and deportability issues</a:t>
            </a:r>
          </a:p>
          <a:p>
            <a:r>
              <a:rPr lang="en-US" u="sng" dirty="0" smtClean="0"/>
              <a:t>Check for constitutional issues:</a:t>
            </a:r>
          </a:p>
          <a:p>
            <a:r>
              <a:rPr lang="en-US" dirty="0" smtClean="0"/>
              <a:t>Improper waiver of rights?</a:t>
            </a:r>
          </a:p>
          <a:p>
            <a:r>
              <a:rPr lang="en-US" dirty="0" smtClean="0"/>
              <a:t>Ineffective assistance of counsel?</a:t>
            </a:r>
          </a:p>
          <a:p>
            <a:r>
              <a:rPr lang="en-US" dirty="0" smtClean="0"/>
              <a:t>Failure to consider all relevant evidence?</a:t>
            </a:r>
          </a:p>
          <a:p>
            <a:endParaRPr lang="en-US" dirty="0"/>
          </a:p>
        </p:txBody>
      </p:sp>
    </p:spTree>
    <p:extLst>
      <p:ext uri="{BB962C8B-B14F-4D97-AF65-F5344CB8AC3E}">
        <p14:creationId xmlns:p14="http://schemas.microsoft.com/office/powerpoint/2010/main" val="3885767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Departure from USA not a bar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Departure </a:t>
            </a:r>
            <a:r>
              <a:rPr lang="en-US" dirty="0"/>
              <a:t>from the United States does not terminate jurisdiction.  </a:t>
            </a:r>
            <a:r>
              <a:rPr lang="en-US" dirty="0" smtClean="0"/>
              <a:t>8 U.S.C. </a:t>
            </a:r>
            <a:r>
              <a:rPr lang="en-US" dirty="0"/>
              <a:t>§ </a:t>
            </a:r>
            <a:r>
              <a:rPr lang="en-US" dirty="0" smtClean="0"/>
              <a:t>1252(a).</a:t>
            </a:r>
            <a:endParaRPr lang="en-US" dirty="0"/>
          </a:p>
        </p:txBody>
      </p:sp>
    </p:spTree>
    <p:extLst>
      <p:ext uri="{BB962C8B-B14F-4D97-AF65-F5344CB8AC3E}">
        <p14:creationId xmlns:p14="http://schemas.microsoft.com/office/powerpoint/2010/main" val="824366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Zipper clause</a:t>
            </a:r>
            <a:endParaRPr lang="en-US" dirty="0"/>
          </a:p>
        </p:txBody>
      </p:sp>
      <p:sp>
        <p:nvSpPr>
          <p:cNvPr id="3" name="Content Placeholder 2"/>
          <p:cNvSpPr>
            <a:spLocks noGrp="1"/>
          </p:cNvSpPr>
          <p:nvPr>
            <p:ph idx="1"/>
          </p:nvPr>
        </p:nvSpPr>
        <p:spPr/>
        <p:txBody>
          <a:bodyPr>
            <a:normAutofit/>
          </a:bodyPr>
          <a:lstStyle/>
          <a:p>
            <a:r>
              <a:rPr lang="en-US" altLang="en-US" dirty="0"/>
              <a:t>8 U.S.C. § 1252(b)(9) “[j]</a:t>
            </a:r>
            <a:r>
              <a:rPr lang="en-US" altLang="en-US" dirty="0" err="1"/>
              <a:t>udicial</a:t>
            </a:r>
            <a:r>
              <a:rPr lang="en-US" altLang="en-US" dirty="0"/>
              <a:t> review of all questions of law and fact, including interpretation and application of constitutional and statutory provisions, arising from any action taken or proceeding brought to remove an alien from the United States under this subchapter shall be available only in judicial review of a final order under this section.”</a:t>
            </a:r>
            <a:endParaRPr lang="en-US" dirty="0"/>
          </a:p>
        </p:txBody>
      </p:sp>
    </p:spTree>
    <p:extLst>
      <p:ext uri="{BB962C8B-B14F-4D97-AF65-F5344CB8AC3E}">
        <p14:creationId xmlns:p14="http://schemas.microsoft.com/office/powerpoint/2010/main" val="523978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Habeas corpus</a:t>
            </a:r>
            <a:endParaRPr lang="en-US" dirty="0"/>
          </a:p>
        </p:txBody>
      </p:sp>
      <p:sp>
        <p:nvSpPr>
          <p:cNvPr id="3" name="Content Placeholder 2"/>
          <p:cNvSpPr>
            <a:spLocks noGrp="1"/>
          </p:cNvSpPr>
          <p:nvPr>
            <p:ph idx="1"/>
          </p:nvPr>
        </p:nvSpPr>
        <p:spPr/>
        <p:txBody>
          <a:bodyPr/>
          <a:lstStyle/>
          <a:p>
            <a:endParaRPr lang="en-US" dirty="0" smtClean="0"/>
          </a:p>
          <a:p>
            <a:r>
              <a:rPr lang="en-US" dirty="0" smtClean="0"/>
              <a:t>Limited review in habeas corpus petitions of orders of removal. 8 U.S.C. </a:t>
            </a:r>
            <a:r>
              <a:rPr lang="en-US" dirty="0"/>
              <a:t>§ </a:t>
            </a:r>
            <a:r>
              <a:rPr lang="en-US" dirty="0" smtClean="0"/>
              <a:t>1252(a)(5).</a:t>
            </a:r>
          </a:p>
          <a:p>
            <a:r>
              <a:rPr lang="en-US" dirty="0" smtClean="0"/>
              <a:t>Habeas corpus petitions can still be used in the district court to challenge custody.</a:t>
            </a:r>
          </a:p>
          <a:p>
            <a:r>
              <a:rPr lang="en-US" dirty="0" smtClean="0"/>
              <a:t>Appeal from habeas petition in the district court follow different procedures than a petition for review.</a:t>
            </a:r>
            <a:endParaRPr lang="en-US" dirty="0"/>
          </a:p>
        </p:txBody>
      </p:sp>
    </p:spTree>
    <p:extLst>
      <p:ext uri="{BB962C8B-B14F-4D97-AF65-F5344CB8AC3E}">
        <p14:creationId xmlns:p14="http://schemas.microsoft.com/office/powerpoint/2010/main" val="3021125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2920" y="2603334"/>
            <a:ext cx="6498159" cy="1835683"/>
          </a:xfrm>
        </p:spPr>
        <p:txBody>
          <a:bodyPr>
            <a:normAutofit/>
          </a:bodyPr>
          <a:lstStyle/>
          <a:p>
            <a:endParaRPr lang="en-US" dirty="0" smtClean="0"/>
          </a:p>
          <a:p>
            <a:endParaRPr lang="en-US" dirty="0" smtClean="0"/>
          </a:p>
          <a:p>
            <a:endParaRPr lang="en-US" dirty="0" smtClean="0"/>
          </a:p>
          <a:p>
            <a:endParaRPr lang="en-US" dirty="0"/>
          </a:p>
        </p:txBody>
      </p:sp>
      <p:sp>
        <p:nvSpPr>
          <p:cNvPr id="2" name="Title 1"/>
          <p:cNvSpPr>
            <a:spLocks noGrp="1"/>
          </p:cNvSpPr>
          <p:nvPr>
            <p:ph type="ctrTitle"/>
          </p:nvPr>
        </p:nvSpPr>
        <p:spPr>
          <a:xfrm>
            <a:off x="1447800" y="457200"/>
            <a:ext cx="6498158" cy="1240640"/>
          </a:xfrm>
        </p:spPr>
        <p:txBody>
          <a:bodyPr/>
          <a:lstStyle/>
          <a:p>
            <a:r>
              <a:rPr lang="en-US" sz="3600" b="1" dirty="0" smtClean="0">
                <a:solidFill>
                  <a:schemeClr val="tx1"/>
                </a:solidFill>
              </a:rPr>
              <a:t>Mediation, Prosecutorial Discretion and Remand</a:t>
            </a:r>
            <a:endParaRPr lang="en-US" sz="3600" b="1" dirty="0">
              <a:solidFill>
                <a:schemeClr val="tx1"/>
              </a:solidFill>
            </a:endParaRPr>
          </a:p>
        </p:txBody>
      </p:sp>
      <p:sp>
        <p:nvSpPr>
          <p:cNvPr id="4" name="Rectangle 3"/>
          <p:cNvSpPr/>
          <p:nvPr/>
        </p:nvSpPr>
        <p:spPr>
          <a:xfrm>
            <a:off x="4020406" y="3244334"/>
            <a:ext cx="1103187" cy="369332"/>
          </a:xfrm>
          <a:prstGeom prst="rect">
            <a:avLst/>
          </a:prstGeom>
        </p:spPr>
        <p:txBody>
          <a:bodyPr wrap="none">
            <a:spAutoFit/>
          </a:bodyPr>
          <a:lstStyle/>
          <a:p>
            <a:r>
              <a:rPr lang="en-US" dirty="0"/>
              <a:t>Panelists</a:t>
            </a:r>
          </a:p>
        </p:txBody>
      </p:sp>
      <p:sp>
        <p:nvSpPr>
          <p:cNvPr id="5" name="Rectangle 4"/>
          <p:cNvSpPr/>
          <p:nvPr/>
        </p:nvSpPr>
        <p:spPr>
          <a:xfrm>
            <a:off x="1676400" y="4190999"/>
            <a:ext cx="5943600" cy="923330"/>
          </a:xfrm>
          <a:prstGeom prst="rect">
            <a:avLst/>
          </a:prstGeom>
        </p:spPr>
        <p:txBody>
          <a:bodyPr wrap="square">
            <a:spAutoFit/>
          </a:bodyPr>
          <a:lstStyle/>
          <a:p>
            <a:pPr algn="ctr"/>
            <a:r>
              <a:rPr lang="en-US" dirty="0"/>
              <a:t>Chris </a:t>
            </a:r>
            <a:r>
              <a:rPr lang="en-US" dirty="0" smtClean="0"/>
              <a:t>Goelz (Circuit </a:t>
            </a:r>
            <a:r>
              <a:rPr lang="en-US" dirty="0"/>
              <a:t>Mediator)</a:t>
            </a:r>
          </a:p>
          <a:p>
            <a:pPr algn="ctr"/>
            <a:r>
              <a:rPr lang="en-US" dirty="0"/>
              <a:t>John Blakeley (Department of Justice)</a:t>
            </a:r>
          </a:p>
          <a:p>
            <a:pPr algn="ctr"/>
            <a:r>
              <a:rPr lang="en-US" dirty="0"/>
              <a:t>Stacy Tolchin (Private </a:t>
            </a:r>
            <a:r>
              <a:rPr lang="en-US" dirty="0" smtClean="0"/>
              <a:t>Practitioner, Los Angeles)</a:t>
            </a:r>
            <a:endParaRPr lang="en-US" dirty="0"/>
          </a:p>
        </p:txBody>
      </p:sp>
    </p:spTree>
    <p:extLst>
      <p:ext uri="{BB962C8B-B14F-4D97-AF65-F5344CB8AC3E}">
        <p14:creationId xmlns:p14="http://schemas.microsoft.com/office/powerpoint/2010/main" val="23754943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2526913"/>
          </a:xfrm>
        </p:spPr>
        <p:txBody>
          <a:bodyPr>
            <a:normAutofit fontScale="85000" lnSpcReduction="10000"/>
          </a:bodyPr>
          <a:lstStyle/>
          <a:p>
            <a:r>
              <a:rPr lang="en-US" sz="5400" dirty="0" smtClean="0">
                <a:solidFill>
                  <a:schemeClr val="accent3"/>
                </a:solidFill>
              </a:rPr>
              <a:t>A Few Statistics</a:t>
            </a:r>
          </a:p>
          <a:p>
            <a:endParaRPr lang="en-US" sz="5400" dirty="0" smtClean="0">
              <a:solidFill>
                <a:schemeClr val="accent3"/>
              </a:solidFill>
            </a:endParaRPr>
          </a:p>
          <a:p>
            <a:r>
              <a:rPr lang="en-US" sz="3200" dirty="0"/>
              <a:t>Chris Goelz</a:t>
            </a:r>
            <a:endParaRPr lang="en-US" sz="3600" dirty="0">
              <a:solidFill>
                <a:schemeClr val="accent2"/>
              </a:solidFill>
            </a:endParaRPr>
          </a:p>
        </p:txBody>
      </p:sp>
      <p:sp>
        <p:nvSpPr>
          <p:cNvPr id="2" name="Title 1"/>
          <p:cNvSpPr>
            <a:spLocks noGrp="1"/>
          </p:cNvSpPr>
          <p:nvPr>
            <p:ph type="ctrTitle"/>
          </p:nvPr>
        </p:nvSpPr>
        <p:spPr/>
        <p:txBody>
          <a:bodyPr/>
          <a:lstStyle/>
          <a:p>
            <a:r>
              <a:rPr lang="en-US" dirty="0" smtClean="0"/>
              <a:t>Mediation in the Ninth Circuit</a:t>
            </a:r>
            <a:endParaRPr lang="en-US" dirty="0"/>
          </a:p>
        </p:txBody>
      </p:sp>
    </p:spTree>
    <p:extLst>
      <p:ext uri="{BB962C8B-B14F-4D97-AF65-F5344CB8AC3E}">
        <p14:creationId xmlns:p14="http://schemas.microsoft.com/office/powerpoint/2010/main" val="4020256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Immigration Cases Received by Mediation </a:t>
            </a:r>
            <a:r>
              <a:rPr lang="en-US" sz="2800" dirty="0" smtClean="0"/>
              <a:t>2012 - 2015</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03349048"/>
              </p:ext>
            </p:extLst>
          </p:nvPr>
        </p:nvGraphicFramePr>
        <p:xfrm>
          <a:off x="685800" y="990600"/>
          <a:ext cx="7886700" cy="5339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645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i="0" dirty="0" smtClean="0">
                <a:latin typeface="Copperplate"/>
                <a:ea typeface="Copperplate Gothic Bold" charset="0"/>
                <a:cs typeface="Copperplate Gothic Bold" charset="0"/>
              </a:rPr>
              <a:t>Petitions for Review</a:t>
            </a:r>
            <a:endParaRPr lang="en-US" sz="4400" i="0" dirty="0">
              <a:latin typeface="Copperplate"/>
              <a:ea typeface="Copperplate Gothic Bold" charset="0"/>
              <a:cs typeface="Copperplate Gothic Bold" charset="0"/>
            </a:endParaRPr>
          </a:p>
        </p:txBody>
      </p:sp>
      <p:sp>
        <p:nvSpPr>
          <p:cNvPr id="3" name="Content Placeholder 2"/>
          <p:cNvSpPr>
            <a:spLocks noGrp="1"/>
          </p:cNvSpPr>
          <p:nvPr>
            <p:ph sz="quarter" idx="1"/>
          </p:nvPr>
        </p:nvSpPr>
        <p:spPr>
          <a:xfrm>
            <a:off x="1942415" y="1905000"/>
            <a:ext cx="6591985" cy="3777622"/>
          </a:xfrm>
        </p:spPr>
        <p:txBody>
          <a:bodyPr>
            <a:noAutofit/>
          </a:bodyPr>
          <a:lstStyle/>
          <a:p>
            <a:r>
              <a:rPr lang="en-US" sz="2250" dirty="0" smtClean="0">
                <a:latin typeface="American Typewriter" charset="0"/>
                <a:ea typeface="American Typewriter" charset="0"/>
                <a:cs typeface="American Typewriter" charset="0"/>
              </a:rPr>
              <a:t>Must file within 30 days of Final Agency Decision</a:t>
            </a:r>
          </a:p>
          <a:p>
            <a:r>
              <a:rPr lang="en-US" sz="2250" dirty="0" smtClean="0">
                <a:latin typeface="American Typewriter" charset="0"/>
                <a:ea typeface="American Typewriter" charset="0"/>
                <a:cs typeface="American Typewriter" charset="0"/>
              </a:rPr>
              <a:t>PFR </a:t>
            </a:r>
            <a:r>
              <a:rPr lang="en-US" sz="2250" dirty="0">
                <a:latin typeface="American Typewriter" charset="0"/>
                <a:ea typeface="American Typewriter" charset="0"/>
                <a:cs typeface="American Typewriter" charset="0"/>
              </a:rPr>
              <a:t>and motion for stay can be e-filed</a:t>
            </a:r>
          </a:p>
          <a:p>
            <a:r>
              <a:rPr lang="en-US" sz="2250">
                <a:latin typeface="American Typewriter" charset="0"/>
                <a:ea typeface="American Typewriter" charset="0"/>
                <a:cs typeface="American Typewriter" charset="0"/>
              </a:rPr>
              <a:t>$</a:t>
            </a:r>
            <a:r>
              <a:rPr lang="en-US" sz="2250" smtClean="0">
                <a:latin typeface="American Typewriter" charset="0"/>
                <a:ea typeface="American Typewriter" charset="0"/>
                <a:cs typeface="American Typewriter" charset="0"/>
              </a:rPr>
              <a:t>500 </a:t>
            </a:r>
            <a:r>
              <a:rPr lang="en-US" sz="2250" dirty="0">
                <a:latin typeface="American Typewriter" charset="0"/>
                <a:ea typeface="American Typewriter" charset="0"/>
                <a:cs typeface="American Typewriter" charset="0"/>
              </a:rPr>
              <a:t>filing fee or motion to proceed in forma </a:t>
            </a:r>
            <a:r>
              <a:rPr lang="en-US" sz="2250" dirty="0" err="1" smtClean="0">
                <a:latin typeface="American Typewriter" charset="0"/>
                <a:ea typeface="American Typewriter" charset="0"/>
                <a:cs typeface="American Typewriter" charset="0"/>
              </a:rPr>
              <a:t>pauperis</a:t>
            </a:r>
            <a:endParaRPr lang="en-US" sz="2250" dirty="0" smtClean="0">
              <a:latin typeface="American Typewriter" charset="0"/>
              <a:ea typeface="American Typewriter" charset="0"/>
              <a:cs typeface="American Typewriter" charset="0"/>
            </a:endParaRPr>
          </a:p>
          <a:p>
            <a:r>
              <a:rPr lang="en-US" sz="2250" dirty="0" smtClean="0">
                <a:latin typeface="American Typewriter" charset="0"/>
                <a:ea typeface="American Typewriter" charset="0"/>
                <a:cs typeface="American Typewriter" charset="0"/>
              </a:rPr>
              <a:t>Include agency decision, statement of jurisdiction, basis for claim, detention status</a:t>
            </a:r>
          </a:p>
          <a:p>
            <a:r>
              <a:rPr lang="en-US" sz="2250" dirty="0" smtClean="0">
                <a:latin typeface="American Typewriter" charset="0"/>
                <a:ea typeface="American Typewriter" charset="0"/>
                <a:cs typeface="American Typewriter" charset="0"/>
              </a:rPr>
              <a:t>Venue based on location of agency decision</a:t>
            </a:r>
          </a:p>
          <a:p>
            <a:r>
              <a:rPr lang="en-US" sz="2250" dirty="0" smtClean="0">
                <a:latin typeface="American Typewriter" charset="0"/>
                <a:ea typeface="American Typewriter" charset="0"/>
                <a:cs typeface="American Typewriter" charset="0"/>
              </a:rPr>
              <a:t>May include skeletal request for stay of removal (with request to supplement in 14 days)</a:t>
            </a:r>
            <a:endParaRPr lang="en-US" sz="225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48141600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73479311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9105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5322199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8110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Autofit/>
          </a:bodyPr>
          <a:lstStyle/>
          <a:p>
            <a:r>
              <a:rPr lang="en-US" sz="4400" dirty="0" smtClean="0"/>
              <a:t>Unopposed Remands</a:t>
            </a:r>
            <a:endParaRPr lang="en-US" sz="4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9341788"/>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078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838200"/>
          </a:xfrm>
        </p:spPr>
        <p:txBody>
          <a:bodyPr>
            <a:normAutofit fontScale="90000"/>
          </a:bodyPr>
          <a:lstStyle/>
          <a:p>
            <a:r>
              <a:rPr lang="en-US" sz="3000" dirty="0" smtClean="0"/>
              <a:t>How does the mediation program work, and how has it changed since the President’s Executive Order?</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r>
              <a:rPr lang="en-US" dirty="0" smtClean="0"/>
              <a:t>Attorney Requests</a:t>
            </a:r>
          </a:p>
          <a:p>
            <a:r>
              <a:rPr lang="en-US" dirty="0" smtClean="0"/>
              <a:t>Panel Referrals</a:t>
            </a:r>
          </a:p>
          <a:p>
            <a:r>
              <a:rPr lang="en-US" dirty="0" smtClean="0"/>
              <a:t>Statistics</a:t>
            </a:r>
            <a:endParaRPr lang="en-US" dirty="0"/>
          </a:p>
        </p:txBody>
      </p:sp>
    </p:spTree>
    <p:extLst>
      <p:ext uri="{BB962C8B-B14F-4D97-AF65-F5344CB8AC3E}">
        <p14:creationId xmlns:p14="http://schemas.microsoft.com/office/powerpoint/2010/main" val="2907621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3574"/>
            <a:ext cx="8042276" cy="772162"/>
          </a:xfrm>
        </p:spPr>
        <p:txBody>
          <a:bodyPr>
            <a:normAutofit/>
          </a:bodyPr>
          <a:lstStyle/>
          <a:p>
            <a:r>
              <a:rPr lang="en-US" sz="3000" dirty="0" smtClean="0"/>
              <a:t>How Can Mediation Help the Petitioner?</a:t>
            </a:r>
            <a:endParaRPr lang="en-US" sz="3000" dirty="0"/>
          </a:p>
        </p:txBody>
      </p:sp>
      <p:sp>
        <p:nvSpPr>
          <p:cNvPr id="3" name="Content Placeholder 2"/>
          <p:cNvSpPr>
            <a:spLocks noGrp="1"/>
          </p:cNvSpPr>
          <p:nvPr>
            <p:ph sz="quarter" idx="1"/>
          </p:nvPr>
        </p:nvSpPr>
        <p:spPr>
          <a:xfrm>
            <a:off x="549275" y="1447800"/>
            <a:ext cx="8042276" cy="4495801"/>
          </a:xfrm>
        </p:spPr>
        <p:txBody>
          <a:bodyPr>
            <a:normAutofit fontScale="85000" lnSpcReduction="20000"/>
          </a:bodyPr>
          <a:lstStyle/>
          <a:p>
            <a:r>
              <a:rPr lang="en-US" dirty="0" err="1" smtClean="0"/>
              <a:t>DACA</a:t>
            </a:r>
            <a:endParaRPr lang="en-US" dirty="0" smtClean="0"/>
          </a:p>
          <a:p>
            <a:r>
              <a:rPr lang="en-US" dirty="0" smtClean="0"/>
              <a:t>DAPA</a:t>
            </a:r>
          </a:p>
          <a:p>
            <a:r>
              <a:rPr lang="en-US" dirty="0" smtClean="0"/>
              <a:t>Admin Closure</a:t>
            </a:r>
          </a:p>
          <a:p>
            <a:pPr lvl="1"/>
            <a:r>
              <a:rPr lang="en-US" dirty="0" smtClean="0"/>
              <a:t>Taken off the active docket, can be re-calendared by either party, no longer have deport/removal order</a:t>
            </a:r>
          </a:p>
          <a:p>
            <a:r>
              <a:rPr lang="en-US" dirty="0" smtClean="0"/>
              <a:t>Stays / Deferred Action (I-246 with </a:t>
            </a:r>
            <a:r>
              <a:rPr lang="en-US" dirty="0" err="1" smtClean="0"/>
              <a:t>ERO</a:t>
            </a:r>
            <a:r>
              <a:rPr lang="en-US" dirty="0" smtClean="0"/>
              <a:t>), deport/removal order remains</a:t>
            </a:r>
          </a:p>
          <a:p>
            <a:r>
              <a:rPr lang="en-US" dirty="0" smtClean="0"/>
              <a:t>Motions to Reopen</a:t>
            </a:r>
          </a:p>
          <a:p>
            <a:pPr lvl="1"/>
            <a:r>
              <a:rPr lang="en-US" dirty="0" smtClean="0"/>
              <a:t>Now eligible to adjust</a:t>
            </a:r>
          </a:p>
          <a:p>
            <a:pPr lvl="1"/>
            <a:r>
              <a:rPr lang="en-US" dirty="0" smtClean="0"/>
              <a:t>Post Conviction Relief</a:t>
            </a:r>
          </a:p>
          <a:p>
            <a:pPr lvl="1"/>
            <a:r>
              <a:rPr lang="en-US" dirty="0" smtClean="0"/>
              <a:t>Other Relief</a:t>
            </a:r>
          </a:p>
          <a:p>
            <a:r>
              <a:rPr lang="en-US" dirty="0" smtClean="0"/>
              <a:t>Clear legal error</a:t>
            </a:r>
          </a:p>
          <a:p>
            <a:r>
              <a:rPr lang="en-US" dirty="0" smtClean="0"/>
              <a:t>Holding in abeyance for pending litigation </a:t>
            </a:r>
          </a:p>
          <a:p>
            <a:r>
              <a:rPr lang="en-US" dirty="0" smtClean="0"/>
              <a:t>Attorneys’ fees and expenses</a:t>
            </a:r>
            <a:endParaRPr lang="en-US" dirty="0"/>
          </a:p>
          <a:p>
            <a:pPr lvl="1"/>
            <a:endParaRPr lang="en-US" dirty="0" smtClean="0"/>
          </a:p>
          <a:p>
            <a:endParaRPr lang="en-US" dirty="0"/>
          </a:p>
        </p:txBody>
      </p:sp>
    </p:spTree>
    <p:extLst>
      <p:ext uri="{BB962C8B-B14F-4D97-AF65-F5344CB8AC3E}">
        <p14:creationId xmlns:p14="http://schemas.microsoft.com/office/powerpoint/2010/main" val="2200207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fontScale="90000"/>
          </a:bodyPr>
          <a:lstStyle/>
          <a:p>
            <a:r>
              <a:rPr lang="en-US" sz="2800" dirty="0" smtClean="0"/>
              <a:t>When might you NOT want to settle the case for prosecutorial </a:t>
            </a:r>
            <a:r>
              <a:rPr lang="en-US" sz="2800" dirty="0"/>
              <a:t>d</a:t>
            </a:r>
            <a:r>
              <a:rPr lang="en-US" sz="2800" dirty="0" smtClean="0"/>
              <a:t>iscretion?</a:t>
            </a:r>
            <a:endParaRPr lang="en-US" sz="2800" dirty="0"/>
          </a:p>
        </p:txBody>
      </p:sp>
      <p:sp>
        <p:nvSpPr>
          <p:cNvPr id="3" name="Content Placeholder 2"/>
          <p:cNvSpPr>
            <a:spLocks noGrp="1"/>
          </p:cNvSpPr>
          <p:nvPr>
            <p:ph sz="quarter" idx="1"/>
          </p:nvPr>
        </p:nvSpPr>
        <p:spPr>
          <a:xfrm>
            <a:off x="549275" y="2079033"/>
            <a:ext cx="8042276" cy="3864568"/>
          </a:xfrm>
        </p:spPr>
        <p:txBody>
          <a:bodyPr>
            <a:normAutofit/>
          </a:bodyPr>
          <a:lstStyle/>
          <a:p>
            <a:endParaRPr lang="en-US" dirty="0" smtClean="0"/>
          </a:p>
          <a:p>
            <a:r>
              <a:rPr lang="en-US" sz="2000" dirty="0" smtClean="0"/>
              <a:t>What does your client want</a:t>
            </a:r>
          </a:p>
          <a:p>
            <a:r>
              <a:rPr lang="en-US" sz="2000" dirty="0"/>
              <a:t>Possibility of other relief in the </a:t>
            </a:r>
            <a:r>
              <a:rPr lang="en-US" sz="2000" dirty="0" smtClean="0"/>
              <a:t>future</a:t>
            </a:r>
          </a:p>
          <a:p>
            <a:r>
              <a:rPr lang="en-US" sz="2000" dirty="0" smtClean="0"/>
              <a:t>Likelihood of success with Petition for Review</a:t>
            </a:r>
          </a:p>
          <a:p>
            <a:r>
              <a:rPr lang="en-US" sz="2000" dirty="0" smtClean="0"/>
              <a:t>Danger of dismissing your Petition for Review</a:t>
            </a:r>
          </a:p>
          <a:p>
            <a:r>
              <a:rPr lang="en-US" sz="2000" dirty="0" smtClean="0"/>
              <a:t>Work permit</a:t>
            </a:r>
          </a:p>
          <a:p>
            <a:r>
              <a:rPr lang="en-US" sz="2000" dirty="0" smtClean="0"/>
              <a:t>Possibility of EAJA fees</a:t>
            </a:r>
          </a:p>
          <a:p>
            <a:pPr marL="0" indent="0">
              <a:buNone/>
            </a:pPr>
            <a:endParaRPr lang="en-US" dirty="0" smtClean="0"/>
          </a:p>
        </p:txBody>
      </p:sp>
    </p:spTree>
    <p:extLst>
      <p:ext uri="{BB962C8B-B14F-4D97-AF65-F5344CB8AC3E}">
        <p14:creationId xmlns:p14="http://schemas.microsoft.com/office/powerpoint/2010/main" val="2711062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seek mediation</a:t>
            </a:r>
            <a:endParaRPr lang="en-US" sz="3600" dirty="0"/>
          </a:p>
        </p:txBody>
      </p:sp>
      <p:sp>
        <p:nvSpPr>
          <p:cNvPr id="3" name="Content Placeholder 2"/>
          <p:cNvSpPr>
            <a:spLocks noGrp="1"/>
          </p:cNvSpPr>
          <p:nvPr>
            <p:ph sz="quarter" idx="1"/>
          </p:nvPr>
        </p:nvSpPr>
        <p:spPr/>
        <p:txBody>
          <a:bodyPr/>
          <a:lstStyle/>
          <a:p>
            <a:endParaRPr lang="en-US" dirty="0" smtClean="0"/>
          </a:p>
          <a:p>
            <a:r>
              <a:rPr lang="en-US" dirty="0" smtClean="0"/>
              <a:t>Contact OIL attorney and try to work it out</a:t>
            </a:r>
          </a:p>
          <a:p>
            <a:r>
              <a:rPr lang="en-US" dirty="0" smtClean="0"/>
              <a:t>Seek mediation of the issues</a:t>
            </a:r>
          </a:p>
          <a:p>
            <a:r>
              <a:rPr lang="en-US" dirty="0" smtClean="0"/>
              <a:t>Go directly to DHS</a:t>
            </a:r>
          </a:p>
        </p:txBody>
      </p:sp>
    </p:spTree>
    <p:extLst>
      <p:ext uri="{BB962C8B-B14F-4D97-AF65-F5344CB8AC3E}">
        <p14:creationId xmlns:p14="http://schemas.microsoft.com/office/powerpoint/2010/main" val="3491041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66" y="228600"/>
            <a:ext cx="8042276" cy="838200"/>
          </a:xfrm>
        </p:spPr>
        <p:txBody>
          <a:bodyPr>
            <a:normAutofit fontScale="90000"/>
          </a:bodyPr>
          <a:lstStyle/>
          <a:p>
            <a:r>
              <a:rPr lang="en-US" sz="3000" dirty="0" smtClean="0"/>
              <a:t>What is the role of OIL regarding these various forms of relief?</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r>
              <a:rPr lang="en-US" dirty="0" smtClean="0"/>
              <a:t>Screen cases for possible PD</a:t>
            </a:r>
          </a:p>
          <a:p>
            <a:r>
              <a:rPr lang="en-US" dirty="0" smtClean="0"/>
              <a:t>Reach out to Petitioner’s counsel</a:t>
            </a:r>
          </a:p>
          <a:p>
            <a:r>
              <a:rPr lang="en-US" dirty="0" smtClean="0"/>
              <a:t>Seek mediation</a:t>
            </a:r>
          </a:p>
          <a:p>
            <a:endParaRPr lang="en-US" dirty="0"/>
          </a:p>
        </p:txBody>
      </p:sp>
    </p:spTree>
    <p:extLst>
      <p:ext uri="{BB962C8B-B14F-4D97-AF65-F5344CB8AC3E}">
        <p14:creationId xmlns:p14="http://schemas.microsoft.com/office/powerpoint/2010/main" val="41173518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Remands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Under what circumstances does OIL ask for a remand?</a:t>
            </a:r>
          </a:p>
          <a:p>
            <a:r>
              <a:rPr lang="en-US" dirty="0" smtClean="0"/>
              <a:t>When should petitioner consider contacting OIL to discuss a remand?</a:t>
            </a:r>
          </a:p>
          <a:p>
            <a:r>
              <a:rPr lang="en-US" dirty="0" smtClean="0"/>
              <a:t>When does OIL review a matter for possible remand?</a:t>
            </a:r>
          </a:p>
          <a:p>
            <a:r>
              <a:rPr lang="en-US" dirty="0"/>
              <a:t>What factors should petitioner consider in agreeing to a remand?</a:t>
            </a:r>
          </a:p>
          <a:p>
            <a:r>
              <a:rPr lang="en-US" dirty="0" smtClean="0"/>
              <a:t>Must attorneys’ fees be waived?</a:t>
            </a:r>
            <a:endParaRPr lang="en-US" dirty="0"/>
          </a:p>
        </p:txBody>
      </p:sp>
    </p:spTree>
    <p:extLst>
      <p:ext uri="{BB962C8B-B14F-4D97-AF65-F5344CB8AC3E}">
        <p14:creationId xmlns:p14="http://schemas.microsoft.com/office/powerpoint/2010/main" val="3257645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973087"/>
            <a:ext cx="8042276" cy="1336956"/>
          </a:xfrm>
        </p:spPr>
        <p:txBody>
          <a:bodyPr/>
          <a:lstStyle/>
          <a:p>
            <a:r>
              <a:rPr lang="en-US" dirty="0" smtClean="0"/>
              <a:t>Questions?</a:t>
            </a:r>
            <a:endParaRPr lang="en-US" dirty="0"/>
          </a:p>
        </p:txBody>
      </p:sp>
    </p:spTree>
    <p:extLst>
      <p:ext uri="{BB962C8B-B14F-4D97-AF65-F5344CB8AC3E}">
        <p14:creationId xmlns:p14="http://schemas.microsoft.com/office/powerpoint/2010/main" val="187739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8191500" cy="659522"/>
          </a:xfrm>
        </p:spPr>
        <p:txBody>
          <a:bodyPr>
            <a:noAutofit/>
          </a:bodyPr>
          <a:lstStyle/>
          <a:p>
            <a:pPr algn="ctr"/>
            <a:r>
              <a:rPr lang="en-US" sz="7200" dirty="0" smtClean="0">
                <a:latin typeface="Copperplate Gothic Bold" charset="0"/>
                <a:ea typeface="Copperplate Gothic Bold" charset="0"/>
                <a:cs typeface="Copperplate Gothic Bold" charset="0"/>
              </a:rPr>
              <a:t>		</a:t>
            </a:r>
            <a:br>
              <a:rPr lang="en-US" sz="7200" dirty="0" smtClean="0">
                <a:latin typeface="Copperplate Gothic Bold" charset="0"/>
                <a:ea typeface="Copperplate Gothic Bold" charset="0"/>
                <a:cs typeface="Copperplate Gothic Bold" charset="0"/>
              </a:rPr>
            </a:br>
            <a:r>
              <a:rPr lang="en-US" sz="7200" dirty="0">
                <a:latin typeface="Copperplate Gothic Bold" charset="0"/>
                <a:ea typeface="Copperplate Gothic Bold" charset="0"/>
                <a:cs typeface="Copperplate Gothic Bold" charset="0"/>
              </a:rPr>
              <a:t/>
            </a:r>
            <a:br>
              <a:rPr lang="en-US" sz="7200" dirty="0">
                <a:latin typeface="Copperplate Gothic Bold" charset="0"/>
                <a:ea typeface="Copperplate Gothic Bold" charset="0"/>
                <a:cs typeface="Copperplate Gothic Bold" charset="0"/>
              </a:rPr>
            </a:br>
            <a:r>
              <a:rPr lang="en-US" sz="4400" i="0" dirty="0" smtClean="0">
                <a:latin typeface="Copperplate"/>
                <a:ea typeface="Copperplate Gothic Bold" charset="0"/>
                <a:cs typeface="Copperplate Gothic Bold" charset="0"/>
              </a:rPr>
              <a:t>Petition for Review Tips	</a:t>
            </a:r>
            <a:endParaRPr lang="en-US" sz="4400" i="0" dirty="0">
              <a:latin typeface="Copperplate"/>
              <a:ea typeface="Copperplate Gothic Bold" charset="0"/>
              <a:cs typeface="Copperplate Gothic Bold" charset="0"/>
            </a:endParaRPr>
          </a:p>
        </p:txBody>
      </p:sp>
      <p:sp>
        <p:nvSpPr>
          <p:cNvPr id="3" name="TextBox 2"/>
          <p:cNvSpPr txBox="1"/>
          <p:nvPr/>
        </p:nvSpPr>
        <p:spPr>
          <a:xfrm>
            <a:off x="724043" y="1828009"/>
            <a:ext cx="7886558" cy="4678204"/>
          </a:xfrm>
          <a:prstGeom prst="rect">
            <a:avLst/>
          </a:prstGeom>
          <a:noFill/>
        </p:spPr>
        <p:txBody>
          <a:bodyPr wrap="square" rtlCol="0">
            <a:spAutoFit/>
          </a:bodyPr>
          <a:lstStyle/>
          <a:p>
            <a:r>
              <a:rPr lang="en-US" sz="2800" dirty="0"/>
              <a:t>Until you file the PFR and motion for a stay, ICE can physically remove your </a:t>
            </a:r>
            <a:r>
              <a:rPr lang="en-US" sz="2800" dirty="0" smtClean="0"/>
              <a:t>client</a:t>
            </a:r>
          </a:p>
          <a:p>
            <a:endParaRPr lang="en-US" sz="2800" dirty="0"/>
          </a:p>
          <a:p>
            <a:r>
              <a:rPr lang="en-US" sz="2800" dirty="0"/>
              <a:t>Do not wait 30 days for Mexican </a:t>
            </a:r>
            <a:r>
              <a:rPr lang="en-US" sz="2800" dirty="0" smtClean="0"/>
              <a:t>nationals</a:t>
            </a:r>
          </a:p>
          <a:p>
            <a:endParaRPr lang="en-US" sz="2800" dirty="0"/>
          </a:p>
          <a:p>
            <a:r>
              <a:rPr lang="en-US" sz="2800" dirty="0" smtClean="0"/>
              <a:t>PFR </a:t>
            </a:r>
            <a:r>
              <a:rPr lang="en-US" sz="2800" dirty="0"/>
              <a:t>and motion for stay can be </a:t>
            </a:r>
            <a:r>
              <a:rPr lang="en-US" sz="2800" dirty="0" err="1" smtClean="0"/>
              <a:t>efiled</a:t>
            </a:r>
            <a:r>
              <a:rPr lang="en-US" sz="2800" dirty="0" smtClean="0"/>
              <a:t> (under Utilities bar)</a:t>
            </a:r>
          </a:p>
          <a:p>
            <a:endParaRPr lang="en-US" sz="2800" dirty="0"/>
          </a:p>
          <a:p>
            <a:r>
              <a:rPr lang="en-US" sz="2800" dirty="0"/>
              <a:t>Once docketed, contact ICE so it does not remove your client</a:t>
            </a:r>
          </a:p>
          <a:p>
            <a:endParaRPr lang="en-US" dirty="0"/>
          </a:p>
        </p:txBody>
      </p:sp>
    </p:spTree>
    <p:extLst>
      <p:ext uri="{BB962C8B-B14F-4D97-AF65-F5344CB8AC3E}">
        <p14:creationId xmlns:p14="http://schemas.microsoft.com/office/powerpoint/2010/main" val="37667220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Stacy </a:t>
            </a:r>
            <a:r>
              <a:rPr lang="en-US" dirty="0" err="1" smtClean="0"/>
              <a:t>tolchin</a:t>
            </a:r>
            <a:endParaRPr lang="en-US" dirty="0"/>
          </a:p>
        </p:txBody>
      </p:sp>
      <p:sp>
        <p:nvSpPr>
          <p:cNvPr id="3" name="Title 2"/>
          <p:cNvSpPr>
            <a:spLocks noGrp="1"/>
          </p:cNvSpPr>
          <p:nvPr>
            <p:ph type="ctrTitle"/>
          </p:nvPr>
        </p:nvSpPr>
        <p:spPr/>
        <p:txBody>
          <a:bodyPr/>
          <a:lstStyle/>
          <a:p>
            <a:r>
              <a:rPr lang="en-US" dirty="0" smtClean="0"/>
              <a:t>Best Practices for Attorneys</a:t>
            </a:r>
            <a:endParaRPr lang="en-US" dirty="0"/>
          </a:p>
        </p:txBody>
      </p:sp>
    </p:spTree>
    <p:extLst>
      <p:ext uri="{BB962C8B-B14F-4D97-AF65-F5344CB8AC3E}">
        <p14:creationId xmlns:p14="http://schemas.microsoft.com/office/powerpoint/2010/main" val="2689016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for Attorneys</a:t>
            </a:r>
          </a:p>
        </p:txBody>
      </p:sp>
      <p:sp>
        <p:nvSpPr>
          <p:cNvPr id="3" name="Content Placeholder 2"/>
          <p:cNvSpPr>
            <a:spLocks noGrp="1"/>
          </p:cNvSpPr>
          <p:nvPr>
            <p:ph sz="quarter" idx="1"/>
          </p:nvPr>
        </p:nvSpPr>
        <p:spPr/>
        <p:txBody>
          <a:bodyPr>
            <a:normAutofit fontScale="55000" lnSpcReduction="20000"/>
          </a:bodyPr>
          <a:lstStyle/>
          <a:p>
            <a:pPr marL="0" indent="0" algn="ctr">
              <a:buNone/>
            </a:pPr>
            <a:r>
              <a:rPr lang="en-US" b="1" dirty="0"/>
              <a:t>DO’S AND DON’TS IN NINTH CIRCUIT </a:t>
            </a:r>
            <a:r>
              <a:rPr lang="en-US" b="1" dirty="0" smtClean="0"/>
              <a:t>PRACTICE FOR </a:t>
            </a:r>
            <a:r>
              <a:rPr lang="en-US" b="1" dirty="0"/>
              <a:t>IMMIGRATION PRACTITIONERS</a:t>
            </a:r>
            <a:endParaRPr lang="en-US" dirty="0"/>
          </a:p>
          <a:p>
            <a:endParaRPr lang="en-US" dirty="0"/>
          </a:p>
          <a:p>
            <a:pPr marL="0" indent="0">
              <a:buNone/>
            </a:pPr>
            <a:r>
              <a:rPr lang="en-US" b="1" dirty="0"/>
              <a:t> </a:t>
            </a:r>
            <a:endParaRPr lang="en-US" dirty="0"/>
          </a:p>
          <a:p>
            <a:r>
              <a:rPr lang="en-US" b="1" dirty="0"/>
              <a:t>DO</a:t>
            </a:r>
            <a:r>
              <a:rPr lang="en-US" dirty="0"/>
              <a:t>: file your petition for review timely</a:t>
            </a:r>
          </a:p>
          <a:p>
            <a:r>
              <a:rPr lang="en-US" b="1" dirty="0"/>
              <a:t>DO</a:t>
            </a:r>
            <a:r>
              <a:rPr lang="en-US" dirty="0"/>
              <a:t>: attach a copy of the BIA decision to the petition for review</a:t>
            </a:r>
          </a:p>
          <a:p>
            <a:r>
              <a:rPr lang="en-US" b="1" dirty="0"/>
              <a:t>DO</a:t>
            </a:r>
            <a:r>
              <a:rPr lang="en-US" dirty="0"/>
              <a:t>: read the Federal Rules of Appellate Procedure</a:t>
            </a:r>
          </a:p>
          <a:p>
            <a:r>
              <a:rPr lang="en-US" b="1" dirty="0"/>
              <a:t>DO</a:t>
            </a:r>
            <a:r>
              <a:rPr lang="en-US" dirty="0"/>
              <a:t>: read the local rules</a:t>
            </a:r>
          </a:p>
          <a:p>
            <a:r>
              <a:rPr lang="en-US" b="1" dirty="0"/>
              <a:t>DO</a:t>
            </a:r>
            <a:r>
              <a:rPr lang="en-US" dirty="0"/>
              <a:t>: read the general orders</a:t>
            </a:r>
          </a:p>
          <a:p>
            <a:r>
              <a:rPr lang="en-US" b="1" dirty="0"/>
              <a:t>DO</a:t>
            </a:r>
            <a:r>
              <a:rPr lang="en-US" dirty="0"/>
              <a:t>: file a stay of removal</a:t>
            </a:r>
          </a:p>
          <a:p>
            <a:r>
              <a:rPr lang="en-US" b="1" dirty="0"/>
              <a:t>DO</a:t>
            </a:r>
            <a:r>
              <a:rPr lang="en-US" dirty="0"/>
              <a:t>: research</a:t>
            </a:r>
          </a:p>
          <a:p>
            <a:r>
              <a:rPr lang="en-US" b="1" dirty="0"/>
              <a:t>DO</a:t>
            </a:r>
            <a:r>
              <a:rPr lang="en-US" dirty="0"/>
              <a:t>: file your opening brief on time</a:t>
            </a:r>
          </a:p>
          <a:p>
            <a:r>
              <a:rPr lang="en-US" b="1" dirty="0"/>
              <a:t>DO</a:t>
            </a:r>
            <a:r>
              <a:rPr lang="en-US" dirty="0"/>
              <a:t>: file any extension request on time</a:t>
            </a:r>
          </a:p>
          <a:p>
            <a:r>
              <a:rPr lang="en-US" b="1" dirty="0"/>
              <a:t>DO</a:t>
            </a:r>
            <a:r>
              <a:rPr lang="en-US" dirty="0"/>
              <a:t>: file a reply brief (and file on time)</a:t>
            </a:r>
          </a:p>
          <a:p>
            <a:r>
              <a:rPr lang="en-US" b="1" dirty="0"/>
              <a:t>DO</a:t>
            </a:r>
            <a:r>
              <a:rPr lang="en-US" dirty="0"/>
              <a:t>: proof read</a:t>
            </a:r>
          </a:p>
          <a:p>
            <a:r>
              <a:rPr lang="en-US" b="1" dirty="0"/>
              <a:t>DO</a:t>
            </a:r>
            <a:r>
              <a:rPr lang="en-US" dirty="0"/>
              <a:t>: get opposing party’s position on motions</a:t>
            </a:r>
          </a:p>
          <a:p>
            <a:r>
              <a:rPr lang="en-US" b="1" dirty="0"/>
              <a:t>DO</a:t>
            </a:r>
            <a:r>
              <a:rPr lang="en-US" dirty="0"/>
              <a:t>: prepare for oral argument</a:t>
            </a:r>
          </a:p>
          <a:p>
            <a:r>
              <a:rPr lang="en-US" dirty="0"/>
              <a:t> </a:t>
            </a:r>
          </a:p>
          <a:p>
            <a:r>
              <a:rPr lang="en-US" dirty="0"/>
              <a:t> </a:t>
            </a:r>
          </a:p>
          <a:p>
            <a:endParaRPr lang="en-US" dirty="0"/>
          </a:p>
        </p:txBody>
      </p:sp>
    </p:spTree>
    <p:extLst>
      <p:ext uri="{BB962C8B-B14F-4D97-AF65-F5344CB8AC3E}">
        <p14:creationId xmlns:p14="http://schemas.microsoft.com/office/powerpoint/2010/main" val="4177995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for Attorneys</a:t>
            </a:r>
          </a:p>
        </p:txBody>
      </p:sp>
      <p:sp>
        <p:nvSpPr>
          <p:cNvPr id="3" name="Content Placeholder 2"/>
          <p:cNvSpPr>
            <a:spLocks noGrp="1"/>
          </p:cNvSpPr>
          <p:nvPr>
            <p:ph sz="quarter" idx="1"/>
          </p:nvPr>
        </p:nvSpPr>
        <p:spPr/>
        <p:txBody>
          <a:bodyPr>
            <a:normAutofit fontScale="92500" lnSpcReduction="10000"/>
          </a:bodyPr>
          <a:lstStyle/>
          <a:p>
            <a:r>
              <a:rPr lang="en-US" b="1" dirty="0"/>
              <a:t>DO NOT</a:t>
            </a:r>
            <a:r>
              <a:rPr lang="en-US" dirty="0"/>
              <a:t>: file late motions or briefs</a:t>
            </a:r>
          </a:p>
          <a:p>
            <a:r>
              <a:rPr lang="en-US" b="1" dirty="0"/>
              <a:t>DO NOT</a:t>
            </a:r>
            <a:r>
              <a:rPr lang="en-US" dirty="0"/>
              <a:t>: forget to cite check briefs and motions</a:t>
            </a:r>
          </a:p>
          <a:p>
            <a:r>
              <a:rPr lang="en-US" b="1" dirty="0"/>
              <a:t>DO NOT</a:t>
            </a:r>
            <a:r>
              <a:rPr lang="en-US" dirty="0"/>
              <a:t>: copy and paste old briefs without updating names and case law </a:t>
            </a:r>
          </a:p>
          <a:p>
            <a:r>
              <a:rPr lang="en-US" b="1" dirty="0"/>
              <a:t>DO NOT</a:t>
            </a:r>
            <a:r>
              <a:rPr lang="en-US" dirty="0"/>
              <a:t>: expect Ninth Circuit staff attorneys to do your research for you</a:t>
            </a:r>
          </a:p>
          <a:p>
            <a:r>
              <a:rPr lang="en-US" b="1" dirty="0"/>
              <a:t>DO NOT</a:t>
            </a:r>
            <a:r>
              <a:rPr lang="en-US" dirty="0"/>
              <a:t>: submit on the briefs if the Court orders oral argument</a:t>
            </a:r>
          </a:p>
          <a:p>
            <a:r>
              <a:rPr lang="en-US" b="1" dirty="0"/>
              <a:t>DO NOT</a:t>
            </a:r>
            <a:r>
              <a:rPr lang="en-US" dirty="0"/>
              <a:t>: be lazy</a:t>
            </a:r>
          </a:p>
          <a:p>
            <a:r>
              <a:rPr lang="en-US" b="1" dirty="0"/>
              <a:t>DO NOT</a:t>
            </a:r>
            <a:r>
              <a:rPr lang="en-US" dirty="0"/>
              <a:t>: file petitions for review for clients without entering an appearance</a:t>
            </a:r>
          </a:p>
          <a:p>
            <a:endParaRPr lang="en-US" dirty="0"/>
          </a:p>
        </p:txBody>
      </p:sp>
    </p:spTree>
    <p:extLst>
      <p:ext uri="{BB962C8B-B14F-4D97-AF65-F5344CB8AC3E}">
        <p14:creationId xmlns:p14="http://schemas.microsoft.com/office/powerpoint/2010/main" val="4057960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458200" cy="4572000"/>
          </a:xfrm>
        </p:spPr>
        <p:txBody>
          <a:bodyPr>
            <a:normAutofit lnSpcReduction="10000"/>
          </a:bodyPr>
          <a:lstStyle/>
          <a:p>
            <a:pPr marL="0" indent="0" algn="ctr">
              <a:buNone/>
            </a:pPr>
            <a:r>
              <a:rPr lang="en-US" sz="4400" dirty="0" smtClean="0"/>
              <a:t>Hot Topics in </a:t>
            </a:r>
          </a:p>
          <a:p>
            <a:pPr marL="0" indent="0" algn="ctr">
              <a:buNone/>
            </a:pPr>
            <a:r>
              <a:rPr lang="en-US" sz="4400" dirty="0" smtClean="0"/>
              <a:t>Criminal/Immigration</a:t>
            </a:r>
          </a:p>
          <a:p>
            <a:pPr marL="0" indent="0" algn="ctr">
              <a:buNone/>
            </a:pPr>
            <a:endParaRPr lang="en-US" sz="4400" dirty="0" smtClean="0"/>
          </a:p>
          <a:p>
            <a:pPr marL="0" indent="0" algn="ctr">
              <a:spcBef>
                <a:spcPts val="168"/>
              </a:spcBef>
              <a:buNone/>
            </a:pPr>
            <a:endParaRPr lang="en-US" dirty="0" smtClean="0">
              <a:solidFill>
                <a:schemeClr val="accent1"/>
              </a:solidFill>
            </a:endParaRPr>
          </a:p>
          <a:p>
            <a:pPr marL="0" indent="0" algn="ctr">
              <a:spcBef>
                <a:spcPts val="168"/>
              </a:spcBef>
              <a:buNone/>
            </a:pPr>
            <a:r>
              <a:rPr lang="en-US" dirty="0" smtClean="0">
                <a:solidFill>
                  <a:schemeClr val="accent1">
                    <a:lumMod val="75000"/>
                  </a:schemeClr>
                </a:solidFill>
              </a:rPr>
              <a:t>Kara Hartzler</a:t>
            </a:r>
          </a:p>
          <a:p>
            <a:pPr marL="0" indent="0" algn="ctr">
              <a:spcBef>
                <a:spcPts val="168"/>
              </a:spcBef>
              <a:buNone/>
            </a:pPr>
            <a:r>
              <a:rPr lang="en-US" dirty="0" smtClean="0">
                <a:solidFill>
                  <a:schemeClr val="accent1">
                    <a:lumMod val="75000"/>
                  </a:schemeClr>
                </a:solidFill>
              </a:rPr>
              <a:t>United States Office of Federal Defender, San Diego</a:t>
            </a:r>
          </a:p>
          <a:p>
            <a:pPr marL="0" indent="0" algn="ctr">
              <a:spcBef>
                <a:spcPts val="168"/>
              </a:spcBef>
              <a:buNone/>
            </a:pPr>
            <a:endParaRPr lang="en-US" dirty="0">
              <a:solidFill>
                <a:schemeClr val="accent1">
                  <a:lumMod val="75000"/>
                </a:schemeClr>
              </a:solidFill>
            </a:endParaRPr>
          </a:p>
          <a:p>
            <a:pPr marL="0" indent="0" algn="ctr">
              <a:spcBef>
                <a:spcPts val="168"/>
              </a:spcBef>
              <a:buNone/>
            </a:pPr>
            <a:r>
              <a:rPr lang="en-US" dirty="0" smtClean="0">
                <a:solidFill>
                  <a:schemeClr val="accent1">
                    <a:lumMod val="75000"/>
                  </a:schemeClr>
                </a:solidFill>
              </a:rPr>
              <a:t>Jennifer Keeney</a:t>
            </a:r>
          </a:p>
          <a:p>
            <a:pPr marL="0" indent="0" algn="ctr">
              <a:spcBef>
                <a:spcPts val="168"/>
              </a:spcBef>
              <a:buNone/>
            </a:pPr>
            <a:r>
              <a:rPr lang="en-US" dirty="0" smtClean="0">
                <a:solidFill>
                  <a:schemeClr val="accent1">
                    <a:lumMod val="75000"/>
                  </a:schemeClr>
                </a:solidFill>
              </a:rPr>
              <a:t>Office of Immigration Litigation, DOJ</a:t>
            </a:r>
          </a:p>
        </p:txBody>
      </p:sp>
    </p:spTree>
    <p:extLst>
      <p:ext uri="{BB962C8B-B14F-4D97-AF65-F5344CB8AC3E}">
        <p14:creationId xmlns:p14="http://schemas.microsoft.com/office/powerpoint/2010/main" val="11660564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Topics</a:t>
            </a:r>
            <a:endParaRPr lang="en-US" dirty="0"/>
          </a:p>
        </p:txBody>
      </p:sp>
      <p:sp>
        <p:nvSpPr>
          <p:cNvPr id="3" name="Content Placeholder 2"/>
          <p:cNvSpPr>
            <a:spLocks noGrp="1"/>
          </p:cNvSpPr>
          <p:nvPr>
            <p:ph sz="quarter" idx="1"/>
          </p:nvPr>
        </p:nvSpPr>
        <p:spPr>
          <a:xfrm>
            <a:off x="1295400" y="1600200"/>
            <a:ext cx="6781800" cy="4525963"/>
          </a:xfrm>
        </p:spPr>
        <p:txBody>
          <a:bodyPr/>
          <a:lstStyle/>
          <a:p>
            <a:pPr marL="571500" indent="-571500">
              <a:spcAft>
                <a:spcPts val="2400"/>
              </a:spcAft>
              <a:buFont typeface="+mj-lt"/>
              <a:buAutoNum type="romanUcPeriod"/>
            </a:pPr>
            <a:r>
              <a:rPr lang="en-US" dirty="0" smtClean="0"/>
              <a:t>The Categorical Approach: </a:t>
            </a:r>
            <a:r>
              <a:rPr lang="en-US" i="1" dirty="0" smtClean="0"/>
              <a:t>Rendon, Almanza-Arenas, Mathis, </a:t>
            </a:r>
            <a:r>
              <a:rPr lang="en-US" dirty="0" smtClean="0"/>
              <a:t>and </a:t>
            </a:r>
            <a:r>
              <a:rPr lang="en-US" i="1" dirty="0" smtClean="0"/>
              <a:t>Young</a:t>
            </a:r>
          </a:p>
          <a:p>
            <a:pPr marL="571500" indent="-571500">
              <a:spcAft>
                <a:spcPts val="2400"/>
              </a:spcAft>
              <a:buFont typeface="+mj-lt"/>
              <a:buAutoNum type="romanUcPeriod"/>
            </a:pPr>
            <a:r>
              <a:rPr lang="en-US" dirty="0" smtClean="0"/>
              <a:t>Crimes of Violence:  </a:t>
            </a:r>
            <a:r>
              <a:rPr lang="en-US" i="1" dirty="0" smtClean="0"/>
              <a:t>Johnson</a:t>
            </a:r>
            <a:r>
              <a:rPr lang="en-US" i="1" dirty="0"/>
              <a:t> </a:t>
            </a:r>
            <a:r>
              <a:rPr lang="en-US" dirty="0" smtClean="0"/>
              <a:t>and</a:t>
            </a:r>
            <a:r>
              <a:rPr lang="en-US" i="1" dirty="0" smtClean="0"/>
              <a:t> Dimaya</a:t>
            </a:r>
            <a:endParaRPr lang="en-US" dirty="0" smtClean="0"/>
          </a:p>
        </p:txBody>
      </p:sp>
    </p:spTree>
    <p:extLst>
      <p:ext uri="{BB962C8B-B14F-4D97-AF65-F5344CB8AC3E}">
        <p14:creationId xmlns:p14="http://schemas.microsoft.com/office/powerpoint/2010/main" val="1111478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  Categorical Approach</a:t>
            </a:r>
            <a:endParaRPr lang="en-US" dirty="0"/>
          </a:p>
        </p:txBody>
      </p:sp>
      <p:sp>
        <p:nvSpPr>
          <p:cNvPr id="3" name="Content Placeholder 2"/>
          <p:cNvSpPr>
            <a:spLocks noGrp="1"/>
          </p:cNvSpPr>
          <p:nvPr>
            <p:ph sz="quarter" idx="1"/>
          </p:nvPr>
        </p:nvSpPr>
        <p:spPr>
          <a:xfrm>
            <a:off x="457200" y="1447800"/>
            <a:ext cx="8229600" cy="5029200"/>
          </a:xfrm>
        </p:spPr>
        <p:txBody>
          <a:bodyPr>
            <a:normAutofit/>
          </a:bodyPr>
          <a:lstStyle/>
          <a:p>
            <a:pPr marL="0" indent="0">
              <a:spcAft>
                <a:spcPts val="1200"/>
              </a:spcAft>
              <a:buNone/>
            </a:pPr>
            <a:r>
              <a:rPr lang="en-US" sz="3000" dirty="0" smtClean="0"/>
              <a:t>What is the categorical approach?</a:t>
            </a:r>
          </a:p>
          <a:p>
            <a:pPr marL="0" indent="0">
              <a:spcAft>
                <a:spcPts val="600"/>
              </a:spcAft>
              <a:buNone/>
            </a:pPr>
            <a:r>
              <a:rPr lang="en-US" sz="3000" dirty="0" smtClean="0"/>
              <a:t>In particular:</a:t>
            </a:r>
          </a:p>
          <a:p>
            <a:pPr lvl="1">
              <a:spcAft>
                <a:spcPts val="1200"/>
              </a:spcAft>
              <a:buFont typeface="Arial"/>
              <a:buChar char="•"/>
            </a:pPr>
            <a:r>
              <a:rPr lang="en-US" sz="3000" dirty="0" smtClean="0"/>
              <a:t>When is a statute divisible?  (</a:t>
            </a:r>
            <a:r>
              <a:rPr lang="en-US" sz="3000" i="1" dirty="0" smtClean="0"/>
              <a:t>Rendon, Almanza-Arenas, Mathis</a:t>
            </a:r>
            <a:r>
              <a:rPr lang="en-US" sz="3000" dirty="0" smtClean="0"/>
              <a:t>)</a:t>
            </a:r>
          </a:p>
          <a:p>
            <a:pPr lvl="1">
              <a:buFont typeface="Arial"/>
              <a:buChar char="•"/>
            </a:pPr>
            <a:r>
              <a:rPr lang="en-US" sz="3000" dirty="0" smtClean="0"/>
              <a:t>What happens if the record of conviction is inconclusive and the immigrant wants to apply for relief? (</a:t>
            </a:r>
            <a:r>
              <a:rPr lang="en-US" sz="3000" i="1" dirty="0" smtClean="0"/>
              <a:t>Young </a:t>
            </a:r>
            <a:r>
              <a:rPr lang="en-US" sz="3000" dirty="0" smtClean="0"/>
              <a:t>litigation)</a:t>
            </a:r>
          </a:p>
          <a:p>
            <a:endParaRPr lang="en-US" dirty="0"/>
          </a:p>
        </p:txBody>
      </p:sp>
    </p:spTree>
    <p:extLst>
      <p:ext uri="{BB962C8B-B14F-4D97-AF65-F5344CB8AC3E}">
        <p14:creationId xmlns:p14="http://schemas.microsoft.com/office/powerpoint/2010/main" val="16941272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1447800" y="2667000"/>
            <a:ext cx="7239000" cy="3581400"/>
          </a:xfrm>
        </p:spPr>
        <p:txBody>
          <a:bodyPr>
            <a:normAutofit/>
          </a:bodyPr>
          <a:lstStyle/>
          <a:p>
            <a:pPr marL="514350" indent="-514350" algn="l">
              <a:buFont typeface="+mj-lt"/>
              <a:buAutoNum type="arabicPeriod"/>
            </a:pPr>
            <a:r>
              <a:rPr lang="en-US" sz="3200" dirty="0" smtClean="0"/>
              <a:t>Categorical Approach</a:t>
            </a:r>
          </a:p>
          <a:p>
            <a:pPr marL="514350" indent="-514350" algn="l">
              <a:buFont typeface="+mj-lt"/>
              <a:buAutoNum type="arabicPeriod"/>
            </a:pPr>
            <a:endParaRPr lang="en-US" sz="3200" dirty="0" smtClean="0"/>
          </a:p>
          <a:p>
            <a:pPr marL="514350" indent="-514350" algn="l">
              <a:buFont typeface="+mj-lt"/>
              <a:buAutoNum type="arabicPeriod"/>
            </a:pPr>
            <a:r>
              <a:rPr lang="en-US" sz="3200" dirty="0" smtClean="0"/>
              <a:t>Divisibility</a:t>
            </a:r>
          </a:p>
          <a:p>
            <a:pPr marL="514350" indent="-514350" algn="l">
              <a:buFont typeface="+mj-lt"/>
              <a:buAutoNum type="arabicPeriod"/>
            </a:pPr>
            <a:endParaRPr lang="en-US" sz="3200" dirty="0" smtClean="0"/>
          </a:p>
          <a:p>
            <a:pPr marL="514350" indent="-514350" algn="l">
              <a:buFont typeface="+mj-lt"/>
              <a:buAutoNum type="arabicPeriod"/>
            </a:pPr>
            <a:r>
              <a:rPr lang="en-US" sz="3200" dirty="0" smtClean="0"/>
              <a:t>Modified Categorical Approach</a:t>
            </a:r>
            <a:endParaRPr lang="en-US" sz="3200" dirty="0"/>
          </a:p>
        </p:txBody>
      </p:sp>
      <p:sp>
        <p:nvSpPr>
          <p:cNvPr id="2" name="Title 1"/>
          <p:cNvSpPr>
            <a:spLocks noGrp="1"/>
          </p:cNvSpPr>
          <p:nvPr>
            <p:ph type="title"/>
          </p:nvPr>
        </p:nvSpPr>
        <p:spPr/>
        <p:txBody>
          <a:bodyPr>
            <a:normAutofit fontScale="90000"/>
          </a:bodyPr>
          <a:lstStyle/>
          <a:p>
            <a:pPr algn="ctr"/>
            <a:r>
              <a:rPr lang="en-US" sz="4000" b="1" dirty="0" smtClean="0">
                <a:solidFill>
                  <a:schemeClr val="tx1"/>
                </a:solidFill>
              </a:rPr>
              <a:t>Determining when </a:t>
            </a:r>
            <a:r>
              <a:rPr lang="en-US" sz="4000" b="1" dirty="0">
                <a:solidFill>
                  <a:schemeClr val="tx1"/>
                </a:solidFill>
              </a:rPr>
              <a:t>a Conviction Triggers Immigration Consequences</a:t>
            </a:r>
          </a:p>
        </p:txBody>
      </p:sp>
    </p:spTree>
    <p:extLst>
      <p:ext uri="{BB962C8B-B14F-4D97-AF65-F5344CB8AC3E}">
        <p14:creationId xmlns:p14="http://schemas.microsoft.com/office/powerpoint/2010/main" val="19523549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722313" y="2743200"/>
            <a:ext cx="7772400" cy="3505200"/>
          </a:xfrm>
        </p:spPr>
        <p:txBody>
          <a:bodyPr>
            <a:normAutofit/>
          </a:bodyPr>
          <a:lstStyle/>
          <a:p>
            <a:pPr marL="457200" indent="-457200" algn="l">
              <a:buFont typeface="Arial" panose="020B0604020202020204" pitchFamily="34" charset="0"/>
              <a:buChar char="•"/>
            </a:pPr>
            <a:r>
              <a:rPr lang="en-US" sz="3200" dirty="0" smtClean="0"/>
              <a:t>Generic Definition</a:t>
            </a:r>
          </a:p>
          <a:p>
            <a:pPr marL="457200" indent="-457200" algn="l">
              <a:buFont typeface="Arial" panose="020B0604020202020204" pitchFamily="34" charset="0"/>
              <a:buChar char="•"/>
            </a:pPr>
            <a:endParaRPr lang="en-US" sz="3200" dirty="0" smtClean="0"/>
          </a:p>
          <a:p>
            <a:pPr marL="457200" indent="-457200" algn="l">
              <a:buFont typeface="Arial" panose="020B0604020202020204" pitchFamily="34" charset="0"/>
              <a:buChar char="•"/>
            </a:pPr>
            <a:r>
              <a:rPr lang="en-US" sz="3200" dirty="0" smtClean="0"/>
              <a:t>Statute of Conviction</a:t>
            </a:r>
          </a:p>
          <a:p>
            <a:pPr marL="457200" indent="-457200" algn="l">
              <a:buFont typeface="Arial" panose="020B0604020202020204" pitchFamily="34" charset="0"/>
              <a:buChar char="•"/>
            </a:pPr>
            <a:endParaRPr lang="en-US" sz="3200" dirty="0" smtClean="0"/>
          </a:p>
          <a:p>
            <a:pPr marL="457200" indent="-457200" algn="l">
              <a:buFont typeface="Arial" panose="020B0604020202020204" pitchFamily="34" charset="0"/>
              <a:buChar char="•"/>
            </a:pPr>
            <a:r>
              <a:rPr lang="en-US" sz="3200" dirty="0" smtClean="0"/>
              <a:t>Elements</a:t>
            </a:r>
          </a:p>
        </p:txBody>
      </p:sp>
      <p:sp>
        <p:nvSpPr>
          <p:cNvPr id="2" name="Title 1"/>
          <p:cNvSpPr>
            <a:spLocks noGrp="1"/>
          </p:cNvSpPr>
          <p:nvPr>
            <p:ph type="title"/>
          </p:nvPr>
        </p:nvSpPr>
        <p:spPr/>
        <p:txBody>
          <a:bodyPr>
            <a:normAutofit/>
          </a:bodyPr>
          <a:lstStyle/>
          <a:p>
            <a:pPr algn="ctr"/>
            <a:r>
              <a:rPr lang="en-US" sz="4600" b="1" dirty="0" smtClean="0">
                <a:solidFill>
                  <a:schemeClr val="tx1"/>
                </a:solidFill>
              </a:rPr>
              <a:t>Categorical Approach</a:t>
            </a:r>
            <a:br>
              <a:rPr lang="en-US" sz="4600" b="1" dirty="0" smtClean="0">
                <a:solidFill>
                  <a:schemeClr val="tx1"/>
                </a:solidFill>
              </a:rPr>
            </a:br>
            <a:r>
              <a:rPr lang="en-US" sz="4600" dirty="0" smtClean="0">
                <a:solidFill>
                  <a:schemeClr val="tx1"/>
                </a:solidFill>
              </a:rPr>
              <a:t>Important Terminology</a:t>
            </a:r>
            <a:endParaRPr lang="en-US" sz="4600" b="1" dirty="0">
              <a:solidFill>
                <a:schemeClr val="tx1"/>
              </a:solidFill>
            </a:endParaRPr>
          </a:p>
        </p:txBody>
      </p:sp>
    </p:spTree>
    <p:extLst>
      <p:ext uri="{BB962C8B-B14F-4D97-AF65-F5344CB8AC3E}">
        <p14:creationId xmlns:p14="http://schemas.microsoft.com/office/powerpoint/2010/main" val="18300391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solidFill>
                  <a:schemeClr val="tx1"/>
                </a:solidFill>
              </a:rPr>
              <a:t>Categorical Approach</a:t>
            </a:r>
            <a:endParaRPr lang="en-US" sz="4600" b="1" dirty="0">
              <a:solidFill>
                <a:schemeClr val="tx1"/>
              </a:solidFill>
            </a:endParaRPr>
          </a:p>
        </p:txBody>
      </p:sp>
      <p:sp>
        <p:nvSpPr>
          <p:cNvPr id="4" name="Content Placeholder 3"/>
          <p:cNvSpPr>
            <a:spLocks noGrp="1"/>
          </p:cNvSpPr>
          <p:nvPr>
            <p:ph sz="quarter" idx="1"/>
          </p:nvPr>
        </p:nvSpPr>
        <p:spPr/>
        <p:txBody>
          <a:bodyPr>
            <a:normAutofit lnSpcReduction="10000"/>
          </a:bodyPr>
          <a:lstStyle/>
          <a:p>
            <a:r>
              <a:rPr lang="en-US" sz="3200" u="sng" dirty="0"/>
              <a:t>Compare</a:t>
            </a:r>
            <a:r>
              <a:rPr lang="en-US" sz="3200" dirty="0"/>
              <a:t>: </a:t>
            </a:r>
          </a:p>
          <a:p>
            <a:pPr lvl="1"/>
            <a:r>
              <a:rPr lang="en-US" sz="3200" dirty="0">
                <a:solidFill>
                  <a:schemeClr val="tx1"/>
                </a:solidFill>
              </a:rPr>
              <a:t>Elements of criminal statute of conviction to</a:t>
            </a:r>
          </a:p>
          <a:p>
            <a:pPr lvl="1"/>
            <a:r>
              <a:rPr lang="en-US" sz="3200" dirty="0">
                <a:solidFill>
                  <a:schemeClr val="tx1"/>
                </a:solidFill>
              </a:rPr>
              <a:t>Elements of generic </a:t>
            </a:r>
            <a:r>
              <a:rPr lang="en-US" sz="3200" dirty="0" smtClean="0">
                <a:solidFill>
                  <a:schemeClr val="tx1"/>
                </a:solidFill>
              </a:rPr>
              <a:t>definition</a:t>
            </a:r>
          </a:p>
          <a:p>
            <a:r>
              <a:rPr lang="en-US" dirty="0" smtClean="0"/>
              <a:t>Look </a:t>
            </a:r>
            <a:r>
              <a:rPr lang="en-US" dirty="0"/>
              <a:t>to statute of conviction only – </a:t>
            </a:r>
            <a:r>
              <a:rPr lang="en-US" b="1" u="sng" dirty="0"/>
              <a:t>not</a:t>
            </a:r>
            <a:r>
              <a:rPr lang="en-US" dirty="0"/>
              <a:t> underlying facts of </a:t>
            </a:r>
            <a:r>
              <a:rPr lang="en-US" dirty="0" smtClean="0"/>
              <a:t>crime</a:t>
            </a:r>
          </a:p>
          <a:p>
            <a:r>
              <a:rPr lang="en-US" dirty="0" smtClean="0"/>
              <a:t>Presume conviction </a:t>
            </a:r>
            <a:r>
              <a:rPr lang="en-US" dirty="0"/>
              <a:t>rested </a:t>
            </a:r>
            <a:r>
              <a:rPr lang="en-US" dirty="0" smtClean="0"/>
              <a:t>on the least acts </a:t>
            </a:r>
            <a:r>
              <a:rPr lang="en-US" dirty="0"/>
              <a:t>criminalized under the statute </a:t>
            </a:r>
            <a:r>
              <a:rPr lang="en-US" dirty="0" smtClean="0"/>
              <a:t>if there </a:t>
            </a:r>
            <a:r>
              <a:rPr lang="en-US" dirty="0"/>
              <a:t>is a “realistic probability, not a theoretical possibility” the state would apply its statute </a:t>
            </a:r>
            <a:r>
              <a:rPr lang="en-US" dirty="0" smtClean="0"/>
              <a:t>those acts</a:t>
            </a:r>
            <a:endParaRPr lang="en-US" dirty="0"/>
          </a:p>
          <a:p>
            <a:pPr marL="0" indent="0">
              <a:buNone/>
            </a:pPr>
            <a:endParaRPr lang="en-US" dirty="0" smtClean="0"/>
          </a:p>
        </p:txBody>
      </p:sp>
    </p:spTree>
    <p:extLst>
      <p:ext uri="{BB962C8B-B14F-4D97-AF65-F5344CB8AC3E}">
        <p14:creationId xmlns:p14="http://schemas.microsoft.com/office/powerpoint/2010/main" val="2029469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9912" y="1491303"/>
            <a:ext cx="3886200" cy="762000"/>
          </a:xfrm>
        </p:spPr>
        <p:txBody>
          <a:bodyPr>
            <a:noAutofit/>
          </a:bodyPr>
          <a:lstStyle/>
          <a:p>
            <a:r>
              <a:rPr lang="en-US" sz="2800" b="0" dirty="0" smtClean="0"/>
              <a:t>Elements of statute of </a:t>
            </a:r>
            <a:r>
              <a:rPr lang="en-US" sz="2800" b="0" u="sng" dirty="0" smtClean="0"/>
              <a:t>conviction: </a:t>
            </a:r>
            <a:endParaRPr lang="en-US" sz="2800" b="0" u="sng" dirty="0"/>
          </a:p>
        </p:txBody>
      </p:sp>
      <p:sp>
        <p:nvSpPr>
          <p:cNvPr id="4" name="Text Placeholder 3"/>
          <p:cNvSpPr>
            <a:spLocks noGrp="1"/>
          </p:cNvSpPr>
          <p:nvPr>
            <p:ph type="body" sz="half" idx="3"/>
          </p:nvPr>
        </p:nvSpPr>
        <p:spPr>
          <a:xfrm>
            <a:off x="4800600" y="1491303"/>
            <a:ext cx="3886200" cy="762000"/>
          </a:xfrm>
        </p:spPr>
        <p:txBody>
          <a:bodyPr>
            <a:noAutofit/>
          </a:bodyPr>
          <a:lstStyle/>
          <a:p>
            <a:r>
              <a:rPr lang="en-US" sz="2800" b="0" dirty="0" smtClean="0"/>
              <a:t>Elements of generic </a:t>
            </a:r>
            <a:r>
              <a:rPr lang="en-US" sz="2800" b="0" u="sng" dirty="0" smtClean="0"/>
              <a:t>definition:</a:t>
            </a:r>
            <a:endParaRPr lang="en-US" sz="2800" b="0" u="sng" dirty="0"/>
          </a:p>
        </p:txBody>
      </p:sp>
      <p:sp>
        <p:nvSpPr>
          <p:cNvPr id="5" name="Content Placeholder 4"/>
          <p:cNvSpPr>
            <a:spLocks noGrp="1"/>
          </p:cNvSpPr>
          <p:nvPr>
            <p:ph sz="quarter" idx="2"/>
          </p:nvPr>
        </p:nvSpPr>
        <p:spPr>
          <a:xfrm>
            <a:off x="609600" y="2590800"/>
            <a:ext cx="3886200" cy="3429000"/>
          </a:xfrm>
        </p:spPr>
        <p:txBody>
          <a:bodyPr>
            <a:noAutofit/>
          </a:bodyPr>
          <a:lstStyle/>
          <a:p>
            <a:r>
              <a:rPr lang="en-US" sz="2800" dirty="0" smtClean="0"/>
              <a:t>Unlawful/ unprivileged </a:t>
            </a:r>
          </a:p>
          <a:p>
            <a:r>
              <a:rPr lang="en-US" sz="2800" dirty="0"/>
              <a:t>E</a:t>
            </a:r>
            <a:r>
              <a:rPr lang="en-US" sz="2800" dirty="0" smtClean="0"/>
              <a:t>ntry or remaining in</a:t>
            </a:r>
          </a:p>
          <a:p>
            <a:r>
              <a:rPr lang="en-US" sz="2800" dirty="0" smtClean="0"/>
              <a:t>Any occupied structure</a:t>
            </a:r>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3886200" cy="3429000"/>
          </a:xfrm>
        </p:spPr>
        <p:txBody>
          <a:bodyPr>
            <a:noAutofit/>
          </a:bodyPr>
          <a:lstStyle/>
          <a:p>
            <a:r>
              <a:rPr lang="en-US" sz="2800" dirty="0" smtClean="0"/>
              <a:t>Unlawful/ unprivileged	</a:t>
            </a:r>
          </a:p>
          <a:p>
            <a:r>
              <a:rPr lang="en-US" sz="2800" dirty="0"/>
              <a:t>E</a:t>
            </a:r>
            <a:r>
              <a:rPr lang="en-US" sz="2800" dirty="0" smtClean="0"/>
              <a:t>ntry or remaining in </a:t>
            </a:r>
          </a:p>
          <a:p>
            <a:r>
              <a:rPr lang="en-US" sz="2800" dirty="0"/>
              <a:t>A</a:t>
            </a:r>
            <a:r>
              <a:rPr lang="en-US" sz="2800" dirty="0" smtClean="0"/>
              <a:t> building or structure</a:t>
            </a:r>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Autofit/>
          </a:bodyPr>
          <a:lstStyle/>
          <a:p>
            <a:pPr algn="ctr"/>
            <a:r>
              <a:rPr lang="en-US" sz="3200" b="1" dirty="0" smtClean="0">
                <a:solidFill>
                  <a:schemeClr val="tx1"/>
                </a:solidFill>
              </a:rPr>
              <a:t>Categorical Approach</a:t>
            </a:r>
            <a:br>
              <a:rPr lang="en-US" sz="3200" b="1" dirty="0" smtClean="0">
                <a:solidFill>
                  <a:schemeClr val="tx1"/>
                </a:solidFill>
              </a:rPr>
            </a:br>
            <a:r>
              <a:rPr lang="en-US" sz="3200" b="1" dirty="0" smtClean="0">
                <a:solidFill>
                  <a:schemeClr val="tx1"/>
                </a:solidFill>
              </a:rPr>
              <a:t>As Applied to Burglary</a:t>
            </a:r>
            <a:endParaRPr lang="en-US" sz="3200" dirty="0">
              <a:solidFill>
                <a:schemeClr val="tx1"/>
              </a:solidFill>
            </a:endParaRPr>
          </a:p>
        </p:txBody>
      </p:sp>
    </p:spTree>
    <p:extLst>
      <p:ext uri="{BB962C8B-B14F-4D97-AF65-F5344CB8AC3E}">
        <p14:creationId xmlns:p14="http://schemas.microsoft.com/office/powerpoint/2010/main" val="192817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Autofit/>
          </a:bodyPr>
          <a:lstStyle/>
          <a:p>
            <a:r>
              <a:rPr lang="en-US" sz="2300" dirty="0" smtClean="0">
                <a:latin typeface="American Typewriter" charset="0"/>
                <a:ea typeface="American Typewriter" charset="0"/>
                <a:cs typeface="American Typewriter" charset="0"/>
              </a:rPr>
              <a:t>Supplement in 14 days: General Order 6.4</a:t>
            </a:r>
            <a:r>
              <a:rPr lang="de-DE" sz="2300" dirty="0" smtClean="0">
                <a:latin typeface="American Typewriter" charset="0"/>
                <a:ea typeface="American Typewriter" charset="0"/>
                <a:cs typeface="American Typewriter" charset="0"/>
              </a:rPr>
              <a:t>(c)</a:t>
            </a:r>
            <a:endParaRPr lang="en-US" sz="2300" dirty="0" smtClean="0">
              <a:latin typeface="American Typewriter" charset="0"/>
              <a:ea typeface="American Typewriter" charset="0"/>
              <a:cs typeface="American Typewriter" charset="0"/>
            </a:endParaRPr>
          </a:p>
          <a:p>
            <a:r>
              <a:rPr lang="en-US" sz="2300" dirty="0" smtClean="0">
                <a:latin typeface="American Typewriter" charset="0"/>
                <a:ea typeface="American Typewriter" charset="0"/>
                <a:cs typeface="American Typewriter" charset="0"/>
              </a:rPr>
              <a:t>Standard for Stay: </a:t>
            </a: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1) whether the stay applicant has made a strong showing that he is likely to succeed on the merits;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2) whether the applicant will be irreparably injured absent a stay;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3) whether issuance of the stay will substantially injure the other parties interested in the proceeding; and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4) where the public interest lies.</a:t>
            </a:r>
          </a:p>
        </p:txBody>
      </p:sp>
    </p:spTree>
    <p:extLst>
      <p:ext uri="{BB962C8B-B14F-4D97-AF65-F5344CB8AC3E}">
        <p14:creationId xmlns:p14="http://schemas.microsoft.com/office/powerpoint/2010/main" val="325611319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89284"/>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947062" y="1489284"/>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304800" y="2590800"/>
            <a:ext cx="4191000" cy="3581400"/>
          </a:xfrm>
        </p:spPr>
        <p:txBody>
          <a:bodyPr>
            <a:noAutofit/>
          </a:bodyPr>
          <a:lstStyle/>
          <a:p>
            <a:r>
              <a:rPr lang="en-US" sz="2800" dirty="0" smtClean="0"/>
              <a:t>Unlawful/unprivileged </a:t>
            </a:r>
          </a:p>
          <a:p>
            <a:r>
              <a:rPr lang="en-US" sz="2800" dirty="0" smtClean="0"/>
              <a:t>Entry or remaining in</a:t>
            </a:r>
          </a:p>
          <a:p>
            <a:r>
              <a:rPr lang="en-US" sz="2800" dirty="0"/>
              <a:t>A</a:t>
            </a:r>
            <a:r>
              <a:rPr lang="en-US" sz="2800" dirty="0" smtClean="0"/>
              <a:t> </a:t>
            </a:r>
            <a:r>
              <a:rPr lang="en-US" sz="2800" u="sng" dirty="0" smtClean="0"/>
              <a:t>building</a:t>
            </a:r>
            <a:r>
              <a:rPr lang="en-US" sz="2800" dirty="0" smtClean="0"/>
              <a:t>, </a:t>
            </a:r>
            <a:r>
              <a:rPr lang="en-US" sz="2800" u="sng" dirty="0" smtClean="0"/>
              <a:t>structure</a:t>
            </a:r>
            <a:r>
              <a:rPr lang="en-US" sz="2800" dirty="0" smtClean="0"/>
              <a:t>, </a:t>
            </a:r>
            <a:r>
              <a:rPr lang="en-US" sz="2800" b="1" i="1" dirty="0" smtClean="0"/>
              <a:t>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4114800" cy="3581400"/>
          </a:xfrm>
        </p:spPr>
        <p:txBody>
          <a:bodyPr>
            <a:noAutofit/>
          </a:bodyPr>
          <a:lstStyle/>
          <a:p>
            <a:r>
              <a:rPr lang="en-US" sz="2800" dirty="0" smtClean="0"/>
              <a:t>Unlawful/unprivileged</a:t>
            </a:r>
          </a:p>
          <a:p>
            <a:r>
              <a:rPr lang="en-US" sz="2800" dirty="0"/>
              <a:t>E</a:t>
            </a:r>
            <a:r>
              <a:rPr lang="en-US" sz="2800" dirty="0" smtClean="0"/>
              <a:t>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457200"/>
            <a:ext cx="8534400" cy="758952"/>
          </a:xfrm>
        </p:spPr>
        <p:txBody>
          <a:bodyPr>
            <a:normAutofit fontScale="90000"/>
          </a:bodyPr>
          <a:lstStyle/>
          <a:p>
            <a:pPr algn="ctr"/>
            <a:r>
              <a:rPr lang="en-US" b="1" dirty="0" smtClean="0">
                <a:solidFill>
                  <a:schemeClr val="tx1"/>
                </a:solidFill>
              </a:rPr>
              <a:t>Categorical Approach </a:t>
            </a:r>
            <a:br>
              <a:rPr lang="en-US" b="1" dirty="0" smtClean="0">
                <a:solidFill>
                  <a:schemeClr val="tx1"/>
                </a:solidFill>
              </a:rPr>
            </a:br>
            <a:r>
              <a:rPr lang="en-US" b="1" dirty="0" smtClean="0">
                <a:solidFill>
                  <a:schemeClr val="tx1"/>
                </a:solidFill>
              </a:rPr>
              <a:t>As Applied to Burglary</a:t>
            </a:r>
            <a:endParaRPr lang="en-US" b="1" dirty="0">
              <a:solidFill>
                <a:schemeClr val="tx1"/>
              </a:solidFill>
            </a:endParaRPr>
          </a:p>
        </p:txBody>
      </p:sp>
    </p:spTree>
    <p:extLst>
      <p:ext uri="{BB962C8B-B14F-4D97-AF65-F5344CB8AC3E}">
        <p14:creationId xmlns:p14="http://schemas.microsoft.com/office/powerpoint/2010/main" val="21524689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758952"/>
          </a:xfrm>
        </p:spPr>
        <p:txBody>
          <a:bodyPr>
            <a:noAutofit/>
          </a:bodyPr>
          <a:lstStyle/>
          <a:p>
            <a:r>
              <a:rPr lang="en-US" sz="3200" b="1" dirty="0">
                <a:solidFill>
                  <a:schemeClr val="tx1"/>
                </a:solidFill>
              </a:rPr>
              <a:t>Divisibility</a:t>
            </a:r>
            <a:br>
              <a:rPr lang="en-US" sz="3200" b="1" dirty="0">
                <a:solidFill>
                  <a:schemeClr val="tx1"/>
                </a:solidFill>
              </a:rPr>
            </a:br>
            <a:r>
              <a:rPr lang="en-US" sz="3200" b="1" dirty="0">
                <a:solidFill>
                  <a:schemeClr val="tx1"/>
                </a:solidFill>
              </a:rPr>
              <a:t>The Supreme Court’s Rule in </a:t>
            </a:r>
            <a:r>
              <a:rPr lang="en-US" sz="3200" b="1" i="1" dirty="0" smtClean="0">
                <a:solidFill>
                  <a:schemeClr val="tx1"/>
                </a:solidFill>
              </a:rPr>
              <a:t>Descamps</a:t>
            </a:r>
            <a:endParaRPr lang="en-US" sz="3200" dirty="0">
              <a:solidFill>
                <a:schemeClr val="tx1"/>
              </a:solidFill>
            </a:endParaRPr>
          </a:p>
        </p:txBody>
      </p:sp>
      <p:sp>
        <p:nvSpPr>
          <p:cNvPr id="4" name="Content Placeholder 3"/>
          <p:cNvSpPr>
            <a:spLocks noGrp="1"/>
          </p:cNvSpPr>
          <p:nvPr>
            <p:ph sz="quarter" idx="1"/>
          </p:nvPr>
        </p:nvSpPr>
        <p:spPr/>
        <p:txBody>
          <a:bodyPr>
            <a:normAutofit/>
          </a:bodyPr>
          <a:lstStyle/>
          <a:p>
            <a:r>
              <a:rPr lang="en-US" sz="3200" u="sng" dirty="0"/>
              <a:t>Holding</a:t>
            </a:r>
            <a:r>
              <a:rPr lang="en-US" sz="3200" dirty="0"/>
              <a:t>: modified categorical approach only appropriate when statute divisible  </a:t>
            </a:r>
          </a:p>
          <a:p>
            <a:r>
              <a:rPr lang="en-US" sz="3200" u="sng" dirty="0"/>
              <a:t>Divisible</a:t>
            </a:r>
            <a:r>
              <a:rPr lang="en-US" sz="3200" dirty="0"/>
              <a:t>: statute lists multiple, alternative elements creating several different crimes</a:t>
            </a:r>
          </a:p>
          <a:p>
            <a:r>
              <a:rPr lang="en-US" sz="3200" u="sng" dirty="0"/>
              <a:t>Purpose</a:t>
            </a:r>
            <a:r>
              <a:rPr lang="en-US" sz="3200" dirty="0"/>
              <a:t>: identify from alternative elements the crime of conviction to compare to generic definition</a:t>
            </a:r>
          </a:p>
        </p:txBody>
      </p:sp>
    </p:spTree>
    <p:extLst>
      <p:ext uri="{BB962C8B-B14F-4D97-AF65-F5344CB8AC3E}">
        <p14:creationId xmlns:p14="http://schemas.microsoft.com/office/powerpoint/2010/main" val="42917246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Autofit/>
          </a:bodyPr>
          <a:lstStyle/>
          <a:p>
            <a:pPr algn="ctr"/>
            <a:r>
              <a:rPr lang="en-US" sz="3200" b="1" dirty="0" smtClean="0">
                <a:solidFill>
                  <a:schemeClr val="tx1"/>
                </a:solidFill>
              </a:rPr>
              <a:t>Divisibility</a:t>
            </a:r>
            <a:br>
              <a:rPr lang="en-US" sz="3200" b="1" dirty="0" smtClean="0">
                <a:solidFill>
                  <a:schemeClr val="tx1"/>
                </a:solidFill>
              </a:rPr>
            </a:br>
            <a:r>
              <a:rPr lang="en-US" sz="3200" b="1" dirty="0" smtClean="0">
                <a:solidFill>
                  <a:schemeClr val="tx1"/>
                </a:solidFill>
              </a:rPr>
              <a:t>The Supreme Court’s Rule in </a:t>
            </a:r>
            <a:r>
              <a:rPr lang="en-US" sz="3200" b="1" i="1" dirty="0" smtClean="0">
                <a:solidFill>
                  <a:schemeClr val="tx1"/>
                </a:solidFill>
              </a:rPr>
              <a:t>Mathis</a:t>
            </a:r>
            <a:endParaRPr lang="en-US" sz="3200" b="1" i="1" dirty="0">
              <a:solidFill>
                <a:schemeClr val="tx1"/>
              </a:solidFill>
            </a:endParaRPr>
          </a:p>
        </p:txBody>
      </p:sp>
      <p:sp>
        <p:nvSpPr>
          <p:cNvPr id="4" name="Content Placeholder 3"/>
          <p:cNvSpPr>
            <a:spLocks noGrp="1"/>
          </p:cNvSpPr>
          <p:nvPr>
            <p:ph sz="quarter" idx="1"/>
          </p:nvPr>
        </p:nvSpPr>
        <p:spPr>
          <a:xfrm>
            <a:off x="76200" y="1524000"/>
            <a:ext cx="8991600" cy="5334000"/>
          </a:xfrm>
        </p:spPr>
        <p:txBody>
          <a:bodyPr>
            <a:noAutofit/>
          </a:bodyPr>
          <a:lstStyle/>
          <a:p>
            <a:r>
              <a:rPr lang="en-US" sz="3200" dirty="0"/>
              <a:t>Statute lists multiple, alternative </a:t>
            </a:r>
            <a:r>
              <a:rPr lang="en-US" sz="3200" u="sng" dirty="0"/>
              <a:t>elements</a:t>
            </a:r>
            <a:r>
              <a:rPr lang="en-US" sz="3200" dirty="0"/>
              <a:t> </a:t>
            </a:r>
            <a:endParaRPr lang="en-US" sz="3200" dirty="0" smtClean="0"/>
          </a:p>
          <a:p>
            <a:r>
              <a:rPr lang="en-US" sz="3200" b="1" u="sng" dirty="0" smtClean="0"/>
              <a:t>Elements</a:t>
            </a:r>
            <a:r>
              <a:rPr lang="en-US" sz="3200" dirty="0"/>
              <a:t>: </a:t>
            </a:r>
          </a:p>
          <a:p>
            <a:pPr lvl="1"/>
            <a:r>
              <a:rPr lang="en-US" sz="2800" dirty="0">
                <a:solidFill>
                  <a:schemeClr val="tx1"/>
                </a:solidFill>
              </a:rPr>
              <a:t>Statutory criteria that prosecutor must prove and that (as a legal matter) jury must find beyond a reasonable doubt to convict</a:t>
            </a:r>
          </a:p>
          <a:p>
            <a:r>
              <a:rPr lang="en-US" sz="3200" u="sng" dirty="0"/>
              <a:t>Factual </a:t>
            </a:r>
            <a:r>
              <a:rPr lang="en-US" sz="3200" b="1" u="sng" dirty="0"/>
              <a:t>Means</a:t>
            </a:r>
            <a:r>
              <a:rPr lang="en-US" sz="3200" dirty="0"/>
              <a:t>: </a:t>
            </a:r>
          </a:p>
          <a:p>
            <a:pPr lvl="1"/>
            <a:r>
              <a:rPr lang="en-US" sz="2800" dirty="0">
                <a:solidFill>
                  <a:schemeClr val="tx1"/>
                </a:solidFill>
              </a:rPr>
              <a:t>Statutory criteria that (as a legal matter) a jury need not agree on to convict</a:t>
            </a:r>
          </a:p>
          <a:p>
            <a:r>
              <a:rPr lang="en-US" sz="3200" dirty="0"/>
              <a:t>Distinguishing between </a:t>
            </a:r>
            <a:r>
              <a:rPr lang="en-US" sz="3200" u="sng" dirty="0"/>
              <a:t>elements</a:t>
            </a:r>
            <a:r>
              <a:rPr lang="en-US" sz="3200" dirty="0"/>
              <a:t> and factual </a:t>
            </a:r>
            <a:r>
              <a:rPr lang="en-US" sz="3200" u="sng" dirty="0"/>
              <a:t>means</a:t>
            </a:r>
            <a:r>
              <a:rPr lang="en-US" sz="3200" dirty="0"/>
              <a:t> is central to the </a:t>
            </a:r>
            <a:r>
              <a:rPr lang="en-US" sz="3200" dirty="0" smtClean="0"/>
              <a:t>analysis</a:t>
            </a:r>
            <a:endParaRPr lang="en-US" sz="3200" dirty="0"/>
          </a:p>
        </p:txBody>
      </p:sp>
    </p:spTree>
    <p:extLst>
      <p:ext uri="{BB962C8B-B14F-4D97-AF65-F5344CB8AC3E}">
        <p14:creationId xmlns:p14="http://schemas.microsoft.com/office/powerpoint/2010/main" val="7121095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rPr>
              <a:t>Modified Categorical Approach</a:t>
            </a:r>
            <a:endParaRPr lang="en-US" b="1" dirty="0">
              <a:solidFill>
                <a:schemeClr val="tx1"/>
              </a:solidFill>
            </a:endParaRPr>
          </a:p>
        </p:txBody>
      </p:sp>
      <p:sp>
        <p:nvSpPr>
          <p:cNvPr id="3" name="Content Placeholder 2"/>
          <p:cNvSpPr>
            <a:spLocks noGrp="1"/>
          </p:cNvSpPr>
          <p:nvPr>
            <p:ph sz="quarter" idx="1"/>
          </p:nvPr>
        </p:nvSpPr>
        <p:spPr>
          <a:xfrm>
            <a:off x="301752" y="1527048"/>
            <a:ext cx="8503920" cy="4797552"/>
          </a:xfrm>
        </p:spPr>
        <p:txBody>
          <a:bodyPr>
            <a:noAutofit/>
          </a:bodyPr>
          <a:lstStyle/>
          <a:p>
            <a:r>
              <a:rPr lang="en-US" sz="3200" dirty="0"/>
              <a:t>When </a:t>
            </a:r>
            <a:r>
              <a:rPr lang="en-US" sz="3200" dirty="0" smtClean="0"/>
              <a:t>mere </a:t>
            </a:r>
            <a:r>
              <a:rPr lang="en-US" sz="3200" dirty="0"/>
              <a:t>fact of conviction </a:t>
            </a:r>
            <a:r>
              <a:rPr lang="en-US" sz="3200" b="1" dirty="0" smtClean="0"/>
              <a:t>not</a:t>
            </a:r>
            <a:r>
              <a:rPr lang="en-US" sz="3200" dirty="0" smtClean="0"/>
              <a:t> match- may </a:t>
            </a:r>
            <a:r>
              <a:rPr lang="en-US" sz="3200" dirty="0"/>
              <a:t>(at times) consult </a:t>
            </a:r>
            <a:r>
              <a:rPr lang="en-US" sz="3200" dirty="0" smtClean="0"/>
              <a:t>criminal </a:t>
            </a:r>
            <a:r>
              <a:rPr lang="en-US" sz="3200" dirty="0"/>
              <a:t>record </a:t>
            </a:r>
          </a:p>
          <a:p>
            <a:r>
              <a:rPr lang="en-US" sz="3200" dirty="0"/>
              <a:t>Only resort to criminal record when statute of conviction is </a:t>
            </a:r>
            <a:r>
              <a:rPr lang="en-US" sz="3200" dirty="0" smtClean="0"/>
              <a:t>divisible</a:t>
            </a:r>
          </a:p>
          <a:p>
            <a:r>
              <a:rPr lang="en-US" sz="3200" dirty="0" smtClean="0"/>
              <a:t>Sole purpose </a:t>
            </a:r>
            <a:r>
              <a:rPr lang="en-US" sz="3200" dirty="0"/>
              <a:t>- identify, from several alternatives, the crime of conviction to compare to generic definition</a:t>
            </a:r>
          </a:p>
          <a:p>
            <a:r>
              <a:rPr lang="en-US" sz="3200" dirty="0" smtClean="0"/>
              <a:t>When </a:t>
            </a:r>
            <a:r>
              <a:rPr lang="en-US" sz="3200" dirty="0"/>
              <a:t>statute is </a:t>
            </a:r>
            <a:r>
              <a:rPr lang="en-US" sz="3200" b="1" u="sng" dirty="0"/>
              <a:t>neither</a:t>
            </a:r>
            <a:r>
              <a:rPr lang="en-US" sz="3200" dirty="0"/>
              <a:t> categorical </a:t>
            </a:r>
            <a:r>
              <a:rPr lang="en-US" sz="3200" b="1" u="sng" dirty="0"/>
              <a:t>nor</a:t>
            </a:r>
            <a:r>
              <a:rPr lang="en-US" sz="3200" dirty="0"/>
              <a:t> divisible, inquiry ends</a:t>
            </a:r>
          </a:p>
          <a:p>
            <a:pPr>
              <a:buNone/>
            </a:pPr>
            <a:endParaRPr lang="en-US" sz="3200" dirty="0" smtClean="0"/>
          </a:p>
        </p:txBody>
      </p:sp>
    </p:spTree>
    <p:extLst>
      <p:ext uri="{BB962C8B-B14F-4D97-AF65-F5344CB8AC3E}">
        <p14:creationId xmlns:p14="http://schemas.microsoft.com/office/powerpoint/2010/main" val="30585998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rPr>
              <a:t>Modified Categorical Approach</a:t>
            </a:r>
            <a:endParaRPr lang="en-US" b="1" dirty="0">
              <a:solidFill>
                <a:schemeClr val="tx1"/>
              </a:solidFill>
            </a:endParaRPr>
          </a:p>
        </p:txBody>
      </p:sp>
      <p:sp>
        <p:nvSpPr>
          <p:cNvPr id="3" name="Content Placeholder 2"/>
          <p:cNvSpPr>
            <a:spLocks noGrp="1"/>
          </p:cNvSpPr>
          <p:nvPr>
            <p:ph sz="quarter" idx="1"/>
          </p:nvPr>
        </p:nvSpPr>
        <p:spPr/>
        <p:txBody>
          <a:bodyPr>
            <a:noAutofit/>
          </a:bodyPr>
          <a:lstStyle/>
          <a:p>
            <a:pPr marL="0" indent="0">
              <a:buNone/>
            </a:pPr>
            <a:r>
              <a:rPr lang="en-US" sz="4000" u="sng" dirty="0" smtClean="0"/>
              <a:t>Permissible criminal documents</a:t>
            </a:r>
            <a:r>
              <a:rPr lang="en-US" sz="4000" dirty="0" smtClean="0"/>
              <a:t>: </a:t>
            </a:r>
          </a:p>
          <a:p>
            <a:pPr lvl="1"/>
            <a:r>
              <a:rPr lang="en-US" sz="3200" dirty="0">
                <a:solidFill>
                  <a:schemeClr val="tx1"/>
                </a:solidFill>
              </a:rPr>
              <a:t>C</a:t>
            </a:r>
            <a:r>
              <a:rPr lang="en-US" sz="3200" dirty="0" smtClean="0">
                <a:solidFill>
                  <a:schemeClr val="tx1"/>
                </a:solidFill>
              </a:rPr>
              <a:t>harging document</a:t>
            </a:r>
          </a:p>
          <a:p>
            <a:pPr lvl="1"/>
            <a:r>
              <a:rPr lang="en-US" sz="3200" dirty="0">
                <a:solidFill>
                  <a:schemeClr val="tx1"/>
                </a:solidFill>
              </a:rPr>
              <a:t>P</a:t>
            </a:r>
            <a:r>
              <a:rPr lang="en-US" sz="3200" dirty="0" smtClean="0">
                <a:solidFill>
                  <a:schemeClr val="tx1"/>
                </a:solidFill>
              </a:rPr>
              <a:t>lea agreement</a:t>
            </a:r>
          </a:p>
          <a:p>
            <a:pPr lvl="1"/>
            <a:r>
              <a:rPr lang="en-US" sz="3200" dirty="0" smtClean="0">
                <a:solidFill>
                  <a:schemeClr val="tx1"/>
                </a:solidFill>
              </a:rPr>
              <a:t>Plea colloquy between judge and defendant</a:t>
            </a:r>
          </a:p>
          <a:p>
            <a:pPr lvl="1"/>
            <a:r>
              <a:rPr lang="en-US" sz="3200" dirty="0" smtClean="0">
                <a:solidFill>
                  <a:schemeClr val="tx1"/>
                </a:solidFill>
              </a:rPr>
              <a:t>Comparable judicial record</a:t>
            </a:r>
          </a:p>
        </p:txBody>
      </p:sp>
    </p:spTree>
    <p:extLst>
      <p:ext uri="{BB962C8B-B14F-4D97-AF65-F5344CB8AC3E}">
        <p14:creationId xmlns:p14="http://schemas.microsoft.com/office/powerpoint/2010/main" val="10980925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56667"/>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914900" y="1456667"/>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304800" y="2590800"/>
            <a:ext cx="4191000" cy="3581400"/>
          </a:xfrm>
        </p:spPr>
        <p:txBody>
          <a:bodyPr>
            <a:noAutofit/>
          </a:bodyPr>
          <a:lstStyle/>
          <a:p>
            <a:r>
              <a:rPr lang="en-US" sz="2800" dirty="0" smtClean="0"/>
              <a:t>Unlawful/unprivileged </a:t>
            </a:r>
          </a:p>
          <a:p>
            <a:r>
              <a:rPr lang="en-US" sz="2800" dirty="0"/>
              <a:t>Entry or remaining in </a:t>
            </a:r>
          </a:p>
          <a:p>
            <a:r>
              <a:rPr lang="en-US" sz="2800" dirty="0" smtClean="0"/>
              <a:t>A </a:t>
            </a:r>
            <a:r>
              <a:rPr lang="en-US" sz="2800" u="sng" dirty="0" smtClean="0"/>
              <a:t>building</a:t>
            </a:r>
            <a:r>
              <a:rPr lang="en-US" sz="2800" dirty="0" smtClean="0"/>
              <a:t>, </a:t>
            </a:r>
            <a:r>
              <a:rPr lang="en-US" sz="2800" u="sng" dirty="0" smtClean="0"/>
              <a:t>structure</a:t>
            </a:r>
            <a:r>
              <a:rPr lang="en-US" sz="2800" dirty="0" smtClean="0"/>
              <a:t>,</a:t>
            </a:r>
            <a:r>
              <a:rPr lang="en-US" sz="2800" b="1" i="1" dirty="0" smtClean="0"/>
              <a:t> 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4114800" cy="3581400"/>
          </a:xfrm>
        </p:spPr>
        <p:txBody>
          <a:bodyPr>
            <a:noAutofit/>
          </a:bodyPr>
          <a:lstStyle/>
          <a:p>
            <a:r>
              <a:rPr lang="en-US" sz="2800" dirty="0" smtClean="0"/>
              <a:t>Unlawful/unprivileged</a:t>
            </a:r>
          </a:p>
          <a:p>
            <a:r>
              <a:rPr lang="en-US" sz="2800" dirty="0" smtClean="0"/>
              <a:t>Entry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81000" y="381000"/>
            <a:ext cx="8534400" cy="758952"/>
          </a:xfrm>
        </p:spPr>
        <p:txBody>
          <a:bodyPr>
            <a:normAutofit fontScale="90000"/>
          </a:bodyPr>
          <a:lstStyle/>
          <a:p>
            <a:pPr algn="ctr"/>
            <a:r>
              <a:rPr lang="en-US" b="1" dirty="0" smtClean="0">
                <a:solidFill>
                  <a:schemeClr val="tx1"/>
                </a:solidFill>
              </a:rPr>
              <a:t>Modified </a:t>
            </a:r>
            <a:r>
              <a:rPr lang="en-US" b="1" dirty="0">
                <a:solidFill>
                  <a:schemeClr val="tx1"/>
                </a:solidFill>
              </a:rPr>
              <a:t>Categorical </a:t>
            </a:r>
            <a:r>
              <a:rPr lang="en-US" b="1" dirty="0" smtClean="0">
                <a:solidFill>
                  <a:schemeClr val="tx1"/>
                </a:solidFill>
              </a:rPr>
              <a:t>Approach As Applied to Burglary</a:t>
            </a:r>
            <a:endParaRPr lang="en-US" b="1" dirty="0">
              <a:solidFill>
                <a:schemeClr val="tx1"/>
              </a:solidFill>
            </a:endParaRPr>
          </a:p>
        </p:txBody>
      </p:sp>
    </p:spTree>
    <p:extLst>
      <p:ext uri="{BB962C8B-B14F-4D97-AF65-F5344CB8AC3E}">
        <p14:creationId xmlns:p14="http://schemas.microsoft.com/office/powerpoint/2010/main" val="11069830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6265" y="1446276"/>
            <a:ext cx="3886200" cy="762000"/>
          </a:xfrm>
        </p:spPr>
        <p:txBody>
          <a:bodyPr>
            <a:noAutofit/>
          </a:bodyPr>
          <a:lstStyle/>
          <a:p>
            <a:r>
              <a:rPr lang="en-US" sz="2800" b="0" dirty="0"/>
              <a:t>Elements of statute of </a:t>
            </a:r>
            <a:r>
              <a:rPr lang="en-US" sz="2800" b="0" u="sng" dirty="0"/>
              <a:t>conviction:</a:t>
            </a:r>
          </a:p>
        </p:txBody>
      </p:sp>
      <p:sp>
        <p:nvSpPr>
          <p:cNvPr id="4" name="Text Placeholder 3"/>
          <p:cNvSpPr>
            <a:spLocks noGrp="1"/>
          </p:cNvSpPr>
          <p:nvPr>
            <p:ph type="body" sz="half" idx="3"/>
          </p:nvPr>
        </p:nvSpPr>
        <p:spPr>
          <a:xfrm>
            <a:off x="4838700" y="1446276"/>
            <a:ext cx="3886200" cy="762000"/>
          </a:xfrm>
        </p:spPr>
        <p:txBody>
          <a:bodyPr>
            <a:noAutofit/>
          </a:bodyPr>
          <a:lstStyle/>
          <a:p>
            <a:r>
              <a:rPr lang="en-US" sz="2800" b="0" dirty="0"/>
              <a:t>Elements of generic </a:t>
            </a:r>
            <a:r>
              <a:rPr lang="en-US" sz="2800" b="0" u="sng" dirty="0"/>
              <a:t>definition</a:t>
            </a:r>
            <a:r>
              <a:rPr lang="en-US" sz="2800" b="0" u="sng" dirty="0" smtClean="0"/>
              <a:t>:</a:t>
            </a:r>
            <a:endParaRPr lang="en-US" sz="2800" b="0" u="sng" dirty="0"/>
          </a:p>
        </p:txBody>
      </p:sp>
      <p:sp>
        <p:nvSpPr>
          <p:cNvPr id="5" name="Content Placeholder 4"/>
          <p:cNvSpPr>
            <a:spLocks noGrp="1"/>
          </p:cNvSpPr>
          <p:nvPr>
            <p:ph sz="quarter" idx="2"/>
          </p:nvPr>
        </p:nvSpPr>
        <p:spPr>
          <a:xfrm>
            <a:off x="228600" y="2514600"/>
            <a:ext cx="4191000" cy="3962400"/>
          </a:xfrm>
        </p:spPr>
        <p:txBody>
          <a:bodyPr>
            <a:noAutofit/>
          </a:bodyPr>
          <a:lstStyle/>
          <a:p>
            <a:r>
              <a:rPr lang="en-US" sz="2800" dirty="0"/>
              <a:t>Unlawful/unprivileged </a:t>
            </a:r>
          </a:p>
          <a:p>
            <a:r>
              <a:rPr lang="en-US" sz="2800" dirty="0"/>
              <a:t>Entry or remaining in </a:t>
            </a:r>
            <a:endParaRPr lang="en-US" sz="2800" dirty="0" smtClean="0"/>
          </a:p>
          <a:p>
            <a:r>
              <a:rPr lang="en-US" sz="2800" dirty="0" smtClean="0"/>
              <a:t>An occupied structure </a:t>
            </a:r>
            <a:r>
              <a:rPr lang="en-US" sz="2800" b="1" i="1" dirty="0" smtClean="0"/>
              <a:t>(defined to include a vehicle)</a:t>
            </a:r>
            <a:endParaRPr lang="en-US" sz="2800" b="1" dirty="0" smtClean="0"/>
          </a:p>
          <a:p>
            <a:r>
              <a:rPr lang="en-US" sz="2800" dirty="0" smtClean="0"/>
              <a:t>With intent to commit felony</a:t>
            </a:r>
          </a:p>
        </p:txBody>
      </p:sp>
      <p:sp>
        <p:nvSpPr>
          <p:cNvPr id="8" name="Content Placeholder 5"/>
          <p:cNvSpPr>
            <a:spLocks noGrp="1"/>
          </p:cNvSpPr>
          <p:nvPr>
            <p:ph sz="quarter" idx="4"/>
          </p:nvPr>
        </p:nvSpPr>
        <p:spPr>
          <a:xfrm>
            <a:off x="4648200" y="2514600"/>
            <a:ext cx="4267200" cy="3951288"/>
          </a:xfrm>
        </p:spPr>
        <p:txBody>
          <a:bodyPr>
            <a:noAutofit/>
          </a:bodyPr>
          <a:lstStyle/>
          <a:p>
            <a:r>
              <a:rPr lang="en-US" sz="2800" dirty="0" smtClean="0"/>
              <a:t>Unlawful/unprivileged</a:t>
            </a:r>
          </a:p>
          <a:p>
            <a:r>
              <a:rPr lang="en-US" sz="2800" dirty="0"/>
              <a:t>E</a:t>
            </a:r>
            <a:r>
              <a:rPr lang="en-US" sz="2800" dirty="0" smtClean="0"/>
              <a:t>ntry or remaining in </a:t>
            </a:r>
          </a:p>
          <a:p>
            <a:r>
              <a:rPr lang="en-US" sz="2800" dirty="0"/>
              <a:t>A</a:t>
            </a:r>
            <a:r>
              <a:rPr lang="en-US" sz="2800" dirty="0" smtClean="0"/>
              <a:t> building or structure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rmAutofit fontScale="90000"/>
          </a:bodyPr>
          <a:lstStyle/>
          <a:p>
            <a:pPr algn="ctr"/>
            <a:r>
              <a:rPr lang="en-US" b="1" dirty="0" smtClean="0">
                <a:solidFill>
                  <a:schemeClr val="tx1"/>
                </a:solidFill>
              </a:rPr>
              <a:t>Modified </a:t>
            </a:r>
            <a:r>
              <a:rPr lang="en-US" b="1" dirty="0">
                <a:solidFill>
                  <a:schemeClr val="tx1"/>
                </a:solidFill>
              </a:rPr>
              <a:t>Categorical Approach As Applied to Burglary</a:t>
            </a:r>
          </a:p>
        </p:txBody>
      </p:sp>
    </p:spTree>
    <p:extLst>
      <p:ext uri="{BB962C8B-B14F-4D97-AF65-F5344CB8AC3E}">
        <p14:creationId xmlns:p14="http://schemas.microsoft.com/office/powerpoint/2010/main" val="38569816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visual learners</a:t>
            </a:r>
            <a:r>
              <a:rPr lang="is-IS" dirty="0" smtClean="0"/>
              <a:t>…</a:t>
            </a:r>
            <a:endParaRPr lang="en-US" dirty="0"/>
          </a:p>
        </p:txBody>
      </p:sp>
      <p:sp>
        <p:nvSpPr>
          <p:cNvPr id="5" name="Rectangle 4"/>
          <p:cNvSpPr/>
          <p:nvPr/>
        </p:nvSpPr>
        <p:spPr>
          <a:xfrm>
            <a:off x="762000" y="2286000"/>
            <a:ext cx="3200400" cy="30480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400" b="1" dirty="0" smtClean="0"/>
              <a:t>GENERIC FEDERAL </a:t>
            </a:r>
            <a:r>
              <a:rPr lang="en-US" sz="2400" b="1" dirty="0"/>
              <a:t>DEFINITION</a:t>
            </a:r>
          </a:p>
        </p:txBody>
      </p:sp>
      <p:sp>
        <p:nvSpPr>
          <p:cNvPr id="6" name="Oval 5"/>
          <p:cNvSpPr/>
          <p:nvPr/>
        </p:nvSpPr>
        <p:spPr>
          <a:xfrm>
            <a:off x="4724400" y="2273300"/>
            <a:ext cx="3581400" cy="32766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2400" b="1" dirty="0"/>
              <a:t>STATE DEFINITION</a:t>
            </a:r>
          </a:p>
        </p:txBody>
      </p:sp>
    </p:spTree>
    <p:extLst>
      <p:ext uri="{BB962C8B-B14F-4D97-AF65-F5344CB8AC3E}">
        <p14:creationId xmlns:p14="http://schemas.microsoft.com/office/powerpoint/2010/main" val="39187091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visual learners</a:t>
            </a:r>
            <a:r>
              <a:rPr lang="is-IS" dirty="0" smtClean="0"/>
              <a:t>…</a:t>
            </a:r>
            <a:endParaRPr lang="en-US" dirty="0"/>
          </a:p>
        </p:txBody>
      </p:sp>
      <p:sp>
        <p:nvSpPr>
          <p:cNvPr id="4" name="Oval 3"/>
          <p:cNvSpPr/>
          <p:nvPr/>
        </p:nvSpPr>
        <p:spPr>
          <a:xfrm>
            <a:off x="1590045" y="1206500"/>
            <a:ext cx="5725155" cy="53340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sz="2400" b="1" dirty="0"/>
          </a:p>
        </p:txBody>
      </p:sp>
      <p:sp>
        <p:nvSpPr>
          <p:cNvPr id="5" name="Rectangle 4"/>
          <p:cNvSpPr/>
          <p:nvPr/>
        </p:nvSpPr>
        <p:spPr>
          <a:xfrm>
            <a:off x="2481578" y="2049372"/>
            <a:ext cx="4028445" cy="3397559"/>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sz="2400" b="1" dirty="0"/>
          </a:p>
        </p:txBody>
      </p:sp>
      <p:sp>
        <p:nvSpPr>
          <p:cNvPr id="6" name="Rectangle 5"/>
          <p:cNvSpPr/>
          <p:nvPr/>
        </p:nvSpPr>
        <p:spPr>
          <a:xfrm>
            <a:off x="2352045" y="3383539"/>
            <a:ext cx="4439910" cy="830997"/>
          </a:xfrm>
          <a:prstGeom prst="rect">
            <a:avLst/>
          </a:prstGeom>
        </p:spPr>
        <p:txBody>
          <a:bodyPr wrap="square">
            <a:spAutoFit/>
          </a:bodyPr>
          <a:lstStyle/>
          <a:p>
            <a:pPr algn="ctr">
              <a:defRPr/>
            </a:pPr>
            <a:r>
              <a:rPr lang="en-US" sz="2400" b="1" dirty="0"/>
              <a:t>GENERIC FEDERAL DEFINITION</a:t>
            </a:r>
          </a:p>
        </p:txBody>
      </p:sp>
      <p:sp>
        <p:nvSpPr>
          <p:cNvPr id="7" name="TextBox 6"/>
          <p:cNvSpPr txBox="1"/>
          <p:nvPr/>
        </p:nvSpPr>
        <p:spPr>
          <a:xfrm>
            <a:off x="2738122" y="5578216"/>
            <a:ext cx="3429000" cy="830998"/>
          </a:xfrm>
          <a:prstGeom prst="rect">
            <a:avLst/>
          </a:prstGeom>
          <a:noFill/>
        </p:spPr>
        <p:txBody>
          <a:bodyPr wrap="square" rtlCol="0">
            <a:spAutoFit/>
          </a:bodyPr>
          <a:lstStyle/>
          <a:p>
            <a:pPr algn="ctr"/>
            <a:r>
              <a:rPr lang="en-US" sz="2400" b="1" dirty="0"/>
              <a:t>STATE DEFINITION</a:t>
            </a:r>
          </a:p>
          <a:p>
            <a:endParaRPr lang="en-US" sz="2400" dirty="0"/>
          </a:p>
        </p:txBody>
      </p:sp>
      <p:sp>
        <p:nvSpPr>
          <p:cNvPr id="8" name="TextBox 7"/>
          <p:cNvSpPr txBox="1"/>
          <p:nvPr/>
        </p:nvSpPr>
        <p:spPr>
          <a:xfrm rot="19584919">
            <a:off x="1349924" y="3125898"/>
            <a:ext cx="6471147" cy="1323439"/>
          </a:xfrm>
          <a:prstGeom prst="rect">
            <a:avLst/>
          </a:prstGeom>
          <a:solidFill>
            <a:schemeClr val="bg1"/>
          </a:solidFill>
        </p:spPr>
        <p:txBody>
          <a:bodyPr wrap="square" rtlCol="0">
            <a:spAutoFit/>
          </a:bodyPr>
          <a:lstStyle/>
          <a:p>
            <a:r>
              <a:rPr lang="en-US" sz="8000" dirty="0" smtClean="0">
                <a:latin typeface="Stencil" charset="0"/>
                <a:ea typeface="Stencil" charset="0"/>
                <a:cs typeface="Stencil" charset="0"/>
              </a:rPr>
              <a:t>OVERBROAD</a:t>
            </a:r>
            <a:endParaRPr lang="en-US" sz="8000" dirty="0">
              <a:latin typeface="Stencil" charset="0"/>
              <a:ea typeface="Stencil" charset="0"/>
              <a:cs typeface="Stencil" charset="0"/>
            </a:endParaRPr>
          </a:p>
        </p:txBody>
      </p:sp>
    </p:spTree>
    <p:extLst>
      <p:ext uri="{BB962C8B-B14F-4D97-AF65-F5344CB8AC3E}">
        <p14:creationId xmlns:p14="http://schemas.microsoft.com/office/powerpoint/2010/main" val="386011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visual learners</a:t>
            </a:r>
            <a:r>
              <a:rPr lang="is-IS" dirty="0" smtClean="0"/>
              <a:t>…</a:t>
            </a:r>
            <a:endParaRPr lang="en-US" dirty="0"/>
          </a:p>
        </p:txBody>
      </p:sp>
      <p:sp>
        <p:nvSpPr>
          <p:cNvPr id="4" name="Oval 3"/>
          <p:cNvSpPr/>
          <p:nvPr/>
        </p:nvSpPr>
        <p:spPr>
          <a:xfrm>
            <a:off x="1905000" y="1370445"/>
            <a:ext cx="5334000" cy="50927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sz="2400" b="1" dirty="0"/>
          </a:p>
        </p:txBody>
      </p:sp>
      <p:sp>
        <p:nvSpPr>
          <p:cNvPr id="5" name="Rectangle 4"/>
          <p:cNvSpPr/>
          <p:nvPr/>
        </p:nvSpPr>
        <p:spPr>
          <a:xfrm>
            <a:off x="3086100" y="3200400"/>
            <a:ext cx="2971800" cy="27432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400" b="1" dirty="0" smtClean="0"/>
              <a:t>UNLAWFUL ENTRY</a:t>
            </a:r>
          </a:p>
          <a:p>
            <a:pPr algn="ctr">
              <a:defRPr/>
            </a:pPr>
            <a:endParaRPr lang="en-US" sz="2400" b="1" dirty="0"/>
          </a:p>
          <a:p>
            <a:pPr algn="ctr">
              <a:defRPr/>
            </a:pPr>
            <a:r>
              <a:rPr lang="en-US" sz="2400" b="1" dirty="0" smtClean="0"/>
              <a:t>BUILDING OR STRUCTURE</a:t>
            </a:r>
            <a:endParaRPr lang="en-US" sz="2400" b="1" dirty="0"/>
          </a:p>
        </p:txBody>
      </p:sp>
      <p:sp>
        <p:nvSpPr>
          <p:cNvPr id="6" name="TextBox 5"/>
          <p:cNvSpPr txBox="1"/>
          <p:nvPr/>
        </p:nvSpPr>
        <p:spPr>
          <a:xfrm>
            <a:off x="2095500" y="1953327"/>
            <a:ext cx="4953000" cy="1200329"/>
          </a:xfrm>
          <a:prstGeom prst="rect">
            <a:avLst/>
          </a:prstGeom>
          <a:noFill/>
        </p:spPr>
        <p:txBody>
          <a:bodyPr wrap="square" rtlCol="0">
            <a:spAutoFit/>
          </a:bodyPr>
          <a:lstStyle/>
          <a:p>
            <a:pPr algn="ctr">
              <a:lnSpc>
                <a:spcPct val="150000"/>
              </a:lnSpc>
            </a:pPr>
            <a:r>
              <a:rPr lang="en-US" sz="2400" b="1" dirty="0" smtClean="0"/>
              <a:t>LAWFUL ENTRY</a:t>
            </a:r>
          </a:p>
          <a:p>
            <a:pPr algn="ctr">
              <a:lnSpc>
                <a:spcPct val="150000"/>
              </a:lnSpc>
            </a:pPr>
            <a:r>
              <a:rPr lang="en-US" sz="2400" b="1" dirty="0" smtClean="0"/>
              <a:t>VEHICLE</a:t>
            </a:r>
            <a:endParaRPr lang="en-US" sz="2400" b="1" dirty="0"/>
          </a:p>
        </p:txBody>
      </p:sp>
      <p:sp>
        <p:nvSpPr>
          <p:cNvPr id="7" name="TextBox 6"/>
          <p:cNvSpPr txBox="1"/>
          <p:nvPr/>
        </p:nvSpPr>
        <p:spPr>
          <a:xfrm rot="19584919">
            <a:off x="1349924" y="3125898"/>
            <a:ext cx="6471147" cy="1323439"/>
          </a:xfrm>
          <a:prstGeom prst="rect">
            <a:avLst/>
          </a:prstGeom>
          <a:solidFill>
            <a:schemeClr val="bg1"/>
          </a:solidFill>
        </p:spPr>
        <p:txBody>
          <a:bodyPr wrap="square" rtlCol="0">
            <a:spAutoFit/>
          </a:bodyPr>
          <a:lstStyle/>
          <a:p>
            <a:r>
              <a:rPr lang="en-US" sz="8000" dirty="0" smtClean="0">
                <a:latin typeface="Stencil" charset="0"/>
                <a:ea typeface="Stencil" charset="0"/>
                <a:cs typeface="Stencil" charset="0"/>
              </a:rPr>
              <a:t>OVERBROAD</a:t>
            </a:r>
            <a:endParaRPr lang="en-US" sz="8000" dirty="0">
              <a:latin typeface="Stencil" charset="0"/>
              <a:ea typeface="Stencil" charset="0"/>
              <a:cs typeface="Stencil" charset="0"/>
            </a:endParaRPr>
          </a:p>
        </p:txBody>
      </p:sp>
    </p:spTree>
    <p:extLst>
      <p:ext uri="{BB962C8B-B14F-4D97-AF65-F5344CB8AC3E}">
        <p14:creationId xmlns:p14="http://schemas.microsoft.com/office/powerpoint/2010/main" val="311908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Removal</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800" i="1" dirty="0" err="1" smtClean="0">
                <a:latin typeface="American Typewriter" charset="0"/>
                <a:ea typeface="American Typewriter" charset="0"/>
                <a:cs typeface="American Typewriter" charset="0"/>
              </a:rPr>
              <a:t>Leiva</a:t>
            </a:r>
            <a:r>
              <a:rPr lang="en-US" sz="2800" i="1" dirty="0" smtClean="0">
                <a:latin typeface="American Typewriter" charset="0"/>
                <a:ea typeface="American Typewriter" charset="0"/>
                <a:cs typeface="American Typewriter" charset="0"/>
              </a:rPr>
              <a:t>-Perez </a:t>
            </a:r>
            <a:r>
              <a:rPr lang="en-US" sz="2800" i="1" dirty="0">
                <a:latin typeface="American Typewriter" charset="0"/>
                <a:ea typeface="American Typewriter" charset="0"/>
                <a:cs typeface="American Typewriter" charset="0"/>
              </a:rPr>
              <a:t>v. Holder</a:t>
            </a:r>
            <a:r>
              <a:rPr lang="en-US" sz="2800" dirty="0">
                <a:latin typeface="American Typewriter" charset="0"/>
                <a:ea typeface="American Typewriter" charset="0"/>
                <a:cs typeface="American Typewriter" charset="0"/>
              </a:rPr>
              <a:t>, 640 F.3d 962, 964 (9th Cir. 2011)</a:t>
            </a:r>
          </a:p>
          <a:p>
            <a:r>
              <a:rPr lang="da-DK" sz="2800" i="1" dirty="0" smtClean="0">
                <a:latin typeface="American Typewriter" charset="0"/>
                <a:ea typeface="American Typewriter" charset="0"/>
                <a:cs typeface="American Typewriter" charset="0"/>
              </a:rPr>
              <a:t>Nken </a:t>
            </a:r>
            <a:r>
              <a:rPr lang="da-DK" sz="2800" i="1" dirty="0">
                <a:latin typeface="American Typewriter" charset="0"/>
                <a:ea typeface="American Typewriter" charset="0"/>
                <a:cs typeface="American Typewriter" charset="0"/>
              </a:rPr>
              <a:t>v. Holder,</a:t>
            </a:r>
            <a:r>
              <a:rPr lang="da-DK" sz="2800" dirty="0">
                <a:latin typeface="American Typewriter" charset="0"/>
                <a:ea typeface="American Typewriter" charset="0"/>
                <a:cs typeface="American Typewriter" charset="0"/>
              </a:rPr>
              <a:t> 556 U.S. </a:t>
            </a:r>
            <a:r>
              <a:rPr lang="da-DK" sz="2800" dirty="0" smtClean="0">
                <a:latin typeface="American Typewriter" charset="0"/>
                <a:ea typeface="American Typewriter" charset="0"/>
                <a:cs typeface="American Typewriter" charset="0"/>
              </a:rPr>
              <a:t>418 </a:t>
            </a:r>
            <a:r>
              <a:rPr lang="da-DK" sz="2800" dirty="0">
                <a:latin typeface="American Typewriter" charset="0"/>
                <a:ea typeface="American Typewriter" charset="0"/>
                <a:cs typeface="American Typewriter" charset="0"/>
              </a:rPr>
              <a:t>(2009</a:t>
            </a:r>
            <a:r>
              <a:rPr lang="da-DK" sz="2800" dirty="0" smtClean="0">
                <a:latin typeface="American Typewriter" charset="0"/>
                <a:ea typeface="American Typewriter" charset="0"/>
                <a:cs typeface="American Typewriter" charset="0"/>
              </a:rPr>
              <a:t>)</a:t>
            </a:r>
          </a:p>
          <a:p>
            <a:endParaRPr lang="da-DK"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36512702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solidFill>
              </a:rPr>
              <a:t>BUT, when is a statute divisible?</a:t>
            </a:r>
            <a:endParaRPr lang="en-US" dirty="0"/>
          </a:p>
        </p:txBody>
      </p:sp>
      <p:sp>
        <p:nvSpPr>
          <p:cNvPr id="5" name="Rectangle 4"/>
          <p:cNvSpPr/>
          <p:nvPr/>
        </p:nvSpPr>
        <p:spPr>
          <a:xfrm>
            <a:off x="301752" y="1676401"/>
            <a:ext cx="8534400" cy="4524315"/>
          </a:xfrm>
          <a:prstGeom prst="rect">
            <a:avLst/>
          </a:prstGeom>
        </p:spPr>
        <p:txBody>
          <a:bodyPr wrap="square">
            <a:spAutoFit/>
          </a:bodyPr>
          <a:lstStyle/>
          <a:p>
            <a:pPr marL="457200" indent="-457200">
              <a:buFont typeface="Arial" charset="0"/>
              <a:buChar char="•"/>
            </a:pPr>
            <a:r>
              <a:rPr lang="en-US" sz="3200" dirty="0"/>
              <a:t>Under </a:t>
            </a:r>
            <a:r>
              <a:rPr lang="en-US" sz="3200" i="1" dirty="0"/>
              <a:t>Descamps</a:t>
            </a:r>
            <a:r>
              <a:rPr lang="en-US" sz="3200" dirty="0"/>
              <a:t>,</a:t>
            </a:r>
            <a:r>
              <a:rPr lang="en-US" sz="3200" i="1" dirty="0"/>
              <a:t> </a:t>
            </a:r>
            <a:r>
              <a:rPr lang="en-US" sz="3200" dirty="0"/>
              <a:t>statutes are only divisible if they contain “multiple, alternative elements,” rather than a “means” of committing a crime </a:t>
            </a:r>
          </a:p>
          <a:p>
            <a:pPr marL="457200" indent="-457200">
              <a:buFont typeface="Arial" charset="0"/>
              <a:buChar char="•"/>
            </a:pPr>
            <a:r>
              <a:rPr lang="en-US" sz="3200" dirty="0"/>
              <a:t>An “element” is a fact the jury would have to unanimously agree upon </a:t>
            </a:r>
          </a:p>
          <a:p>
            <a:pPr marL="457200" indent="-457200">
              <a:buFont typeface="Arial" charset="0"/>
              <a:buChar char="•"/>
            </a:pPr>
            <a:r>
              <a:rPr lang="en-US" sz="3200" dirty="0"/>
              <a:t>Because a jury would not have to decide whether an “entry” was lawful or lawful, it’s a “means,” not an “element”</a:t>
            </a:r>
          </a:p>
        </p:txBody>
      </p:sp>
    </p:spTree>
    <p:extLst>
      <p:ext uri="{BB962C8B-B14F-4D97-AF65-F5344CB8AC3E}">
        <p14:creationId xmlns:p14="http://schemas.microsoft.com/office/powerpoint/2010/main" val="15653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sz="3600" b="1" dirty="0">
                <a:solidFill>
                  <a:schemeClr val="accent3"/>
                </a:solidFill>
              </a:rPr>
              <a:t>So what about disjunctive statutes?</a:t>
            </a:r>
            <a:endParaRPr lang="en-US" dirty="0"/>
          </a:p>
        </p:txBody>
      </p:sp>
      <p:sp>
        <p:nvSpPr>
          <p:cNvPr id="3" name="Vertical Text Placeholder 2"/>
          <p:cNvSpPr>
            <a:spLocks noGrp="1"/>
          </p:cNvSpPr>
          <p:nvPr>
            <p:ph type="body" orient="vert" idx="1"/>
          </p:nvPr>
        </p:nvSpPr>
        <p:spPr/>
        <p:txBody>
          <a:bodyPr vert="horz">
            <a:normAutofit/>
          </a:bodyPr>
          <a:lstStyle/>
          <a:p>
            <a:pPr marL="0" indent="0" algn="ctr">
              <a:buNone/>
            </a:pPr>
            <a:r>
              <a:rPr lang="en-US" sz="4800" dirty="0"/>
              <a:t>“entry” = indivisible</a:t>
            </a:r>
          </a:p>
          <a:p>
            <a:pPr marL="0" indent="0" algn="ctr">
              <a:buNone/>
            </a:pPr>
            <a:r>
              <a:rPr lang="en-US" sz="4800" dirty="0"/>
              <a:t>BUT</a:t>
            </a:r>
          </a:p>
          <a:p>
            <a:pPr marL="0" indent="0" algn="ctr">
              <a:buNone/>
            </a:pPr>
            <a:r>
              <a:rPr lang="en-US" sz="4800" dirty="0"/>
              <a:t>What about “house, tent, vessel, etc.”?</a:t>
            </a:r>
            <a:r>
              <a:rPr lang="en-US" sz="4800" dirty="0">
                <a:solidFill>
                  <a:srgbClr val="FF0000"/>
                </a:solidFill>
              </a:rPr>
              <a:t> </a:t>
            </a:r>
          </a:p>
          <a:p>
            <a:pPr marL="0" indent="0" algn="ctr">
              <a:buNone/>
            </a:pPr>
            <a:r>
              <a:rPr lang="en-US" sz="4800" dirty="0">
                <a:solidFill>
                  <a:srgbClr val="FF0000"/>
                </a:solidFill>
              </a:rPr>
              <a:t>Enter </a:t>
            </a:r>
            <a:r>
              <a:rPr lang="en-US" sz="4800" i="1" dirty="0">
                <a:solidFill>
                  <a:srgbClr val="FF0000"/>
                </a:solidFill>
              </a:rPr>
              <a:t>Descamps </a:t>
            </a:r>
            <a:r>
              <a:rPr lang="en-US" sz="4800" dirty="0">
                <a:solidFill>
                  <a:srgbClr val="FF0000"/>
                </a:solidFill>
              </a:rPr>
              <a:t>footnote 2</a:t>
            </a:r>
            <a:r>
              <a:rPr lang="is-IS" sz="4800" dirty="0">
                <a:solidFill>
                  <a:srgbClr val="FF0000"/>
                </a:solidFill>
              </a:rPr>
              <a:t>…</a:t>
            </a:r>
            <a:endParaRPr lang="en-US" sz="4800" dirty="0">
              <a:solidFill>
                <a:srgbClr val="FF0000"/>
              </a:solidFill>
            </a:endParaRP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196738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i="1" dirty="0">
                <a:solidFill>
                  <a:schemeClr val="accent3"/>
                </a:solidFill>
              </a:rPr>
              <a:t>Descamps </a:t>
            </a:r>
            <a:r>
              <a:rPr lang="en-US" b="1" dirty="0">
                <a:solidFill>
                  <a:schemeClr val="accent3"/>
                </a:solidFill>
              </a:rPr>
              <a:t>footnote 2:</a:t>
            </a:r>
            <a:endParaRPr lang="en-US" dirty="0"/>
          </a:p>
        </p:txBody>
      </p:sp>
      <p:sp>
        <p:nvSpPr>
          <p:cNvPr id="3" name="Vertical Text Placeholder 2"/>
          <p:cNvSpPr>
            <a:spLocks noGrp="1"/>
          </p:cNvSpPr>
          <p:nvPr>
            <p:ph type="body" orient="vert" idx="1"/>
          </p:nvPr>
        </p:nvSpPr>
        <p:spPr>
          <a:xfrm>
            <a:off x="301752" y="1524000"/>
            <a:ext cx="8534400" cy="4800600"/>
          </a:xfrm>
        </p:spPr>
        <p:txBody>
          <a:bodyPr vert="horz">
            <a:normAutofit fontScale="40000" lnSpcReduction="20000"/>
          </a:bodyPr>
          <a:lstStyle/>
          <a:p>
            <a:pPr marL="0" indent="0">
              <a:lnSpc>
                <a:spcPct val="120000"/>
              </a:lnSpc>
              <a:buNone/>
            </a:pPr>
            <a:r>
              <a:rPr lang="en-US" sz="5900" dirty="0"/>
              <a:t>“And if the dissent's real point is that distinguishing between ‘alternative elements’ and ‘alternative means’ is difficult, we can see no real-world reason to worry. </a:t>
            </a:r>
            <a:r>
              <a:rPr lang="en-US" sz="5900" b="1" u="sng" dirty="0"/>
              <a:t>Whatever a statute lists (whether elements or means), the documents we approved in </a:t>
            </a:r>
            <a:r>
              <a:rPr lang="en-US" sz="5900" b="1" i="1" u="sng" dirty="0"/>
              <a:t>Taylor</a:t>
            </a:r>
            <a:r>
              <a:rPr lang="en-US" sz="5900" b="1" u="sng" dirty="0"/>
              <a:t> and </a:t>
            </a:r>
            <a:r>
              <a:rPr lang="en-US" sz="5900" b="1" i="1" u="sng" dirty="0"/>
              <a:t>Shepard</a:t>
            </a:r>
            <a:r>
              <a:rPr lang="en-US" sz="5900" b="1" u="sng" dirty="0"/>
              <a:t>—</a:t>
            </a:r>
            <a:r>
              <a:rPr lang="en-US" sz="5900" b="1" i="1" u="sng" dirty="0"/>
              <a:t>i.e., </a:t>
            </a:r>
            <a:r>
              <a:rPr lang="en-US" sz="5900" b="1" u="sng" dirty="0"/>
              <a:t>indictment, jury instructions, plea colloquy, and plea agreement—would reflect the crime's elements</a:t>
            </a:r>
            <a:r>
              <a:rPr lang="en-US" sz="5900" u="sng" dirty="0"/>
              <a:t>. </a:t>
            </a:r>
            <a:r>
              <a:rPr lang="en-US" sz="5900" dirty="0"/>
              <a:t>So a court need not parse state law in the way the dissent suggests: </a:t>
            </a:r>
            <a:r>
              <a:rPr lang="en-US" sz="5900" b="1" u="sng" dirty="0"/>
              <a:t>When a state law is drafted in the alternative, the court merely resorts to the approved documents and compares the elements revealed there to those of the generic offense.</a:t>
            </a:r>
          </a:p>
          <a:p>
            <a:pPr marL="0" indent="0">
              <a:buNone/>
            </a:pPr>
            <a:endParaRPr lang="en-US" sz="4800" dirty="0">
              <a:solidFill>
                <a:srgbClr val="FF0000"/>
              </a:solidFill>
            </a:endParaRPr>
          </a:p>
        </p:txBody>
      </p:sp>
    </p:spTree>
    <p:extLst>
      <p:ext uri="{BB962C8B-B14F-4D97-AF65-F5344CB8AC3E}">
        <p14:creationId xmlns:p14="http://schemas.microsoft.com/office/powerpoint/2010/main" val="38118052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Questions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a:bodyPr>
          <a:lstStyle/>
          <a:p>
            <a:r>
              <a:rPr lang="en-US" sz="4400" dirty="0"/>
              <a:t>When a statute says “X, Y, or Z” (e.g., “house, tent, or vessel”) do we use the same means/ elements test?</a:t>
            </a:r>
          </a:p>
          <a:p>
            <a:r>
              <a:rPr lang="en-US" sz="4400" dirty="0"/>
              <a:t>If so, how do we know if these are “means” or “elements”? </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398018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a:t>
            </a:r>
            <a:endParaRPr lang="en-US" dirty="0"/>
          </a:p>
        </p:txBody>
      </p:sp>
      <p:sp>
        <p:nvSpPr>
          <p:cNvPr id="3" name="Vertical Text Placeholder 2"/>
          <p:cNvSpPr>
            <a:spLocks noGrp="1"/>
          </p:cNvSpPr>
          <p:nvPr>
            <p:ph type="body" orient="vert" idx="1"/>
          </p:nvPr>
        </p:nvSpPr>
        <p:spPr/>
        <p:txBody>
          <a:bodyPr vert="horz">
            <a:normAutofit fontScale="92500"/>
          </a:bodyPr>
          <a:lstStyle/>
          <a:p>
            <a:pPr marL="742950" indent="-742950">
              <a:buFont typeface="+mj-lt"/>
              <a:buAutoNum type="arabicPeriod"/>
            </a:pPr>
            <a:r>
              <a:rPr lang="en-US" sz="4800" b="1" i="1" dirty="0"/>
              <a:t>Rendon</a:t>
            </a:r>
            <a:r>
              <a:rPr lang="en-US" sz="4800" i="1" dirty="0"/>
              <a:t> </a:t>
            </a:r>
            <a:r>
              <a:rPr lang="en-US" sz="4800" dirty="0"/>
              <a:t>(9th Cir. three-judge panel)</a:t>
            </a:r>
            <a:endParaRPr lang="en-US" sz="4800" i="1" dirty="0"/>
          </a:p>
          <a:p>
            <a:pPr marL="742950" indent="-742950">
              <a:buFont typeface="+mj-lt"/>
              <a:buAutoNum type="arabicPeriod"/>
            </a:pPr>
            <a:r>
              <a:rPr lang="en-US" sz="4800" b="1" i="1" dirty="0"/>
              <a:t>Almanza-Arenas </a:t>
            </a:r>
            <a:r>
              <a:rPr lang="en-US" sz="4800" dirty="0"/>
              <a:t>(9th Cir. </a:t>
            </a:r>
            <a:r>
              <a:rPr lang="en-US" sz="4800" dirty="0" err="1"/>
              <a:t>en</a:t>
            </a:r>
            <a:r>
              <a:rPr lang="en-US" sz="4800" dirty="0"/>
              <a:t> banc panel) </a:t>
            </a:r>
          </a:p>
          <a:p>
            <a:pPr marL="742950" indent="-742950">
              <a:buFont typeface="+mj-lt"/>
              <a:buAutoNum type="arabicPeriod"/>
            </a:pPr>
            <a:r>
              <a:rPr lang="en-US" sz="4800" b="1" i="1" dirty="0"/>
              <a:t>Mathis</a:t>
            </a:r>
            <a:r>
              <a:rPr lang="en-US" sz="4800" i="1" dirty="0"/>
              <a:t> </a:t>
            </a:r>
            <a:r>
              <a:rPr lang="en-US" sz="4800" dirty="0"/>
              <a:t>(Supreme Court)</a:t>
            </a:r>
          </a:p>
          <a:p>
            <a:pPr marL="0" indent="0" algn="ctr">
              <a:buNone/>
            </a:pPr>
            <a:r>
              <a:rPr lang="en-US" sz="4300" dirty="0">
                <a:solidFill>
                  <a:schemeClr val="accent1"/>
                </a:solidFill>
              </a:rPr>
              <a:t>All three adopt means/element test</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359066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Rendon</a:t>
            </a:r>
            <a:endParaRPr lang="en-US" dirty="0"/>
          </a:p>
        </p:txBody>
      </p:sp>
      <p:sp>
        <p:nvSpPr>
          <p:cNvPr id="3" name="Vertical Text Placeholder 2"/>
          <p:cNvSpPr>
            <a:spLocks noGrp="1"/>
          </p:cNvSpPr>
          <p:nvPr>
            <p:ph type="body" orient="vert" idx="1"/>
          </p:nvPr>
        </p:nvSpPr>
        <p:spPr/>
        <p:txBody>
          <a:bodyPr vert="horz">
            <a:normAutofit/>
          </a:bodyPr>
          <a:lstStyle/>
          <a:p>
            <a:r>
              <a:rPr lang="en-US" sz="4400" b="1" i="1" dirty="0"/>
              <a:t>Rendon:</a:t>
            </a:r>
            <a:r>
              <a:rPr lang="en-US" sz="4400" i="1" dirty="0"/>
              <a:t> </a:t>
            </a:r>
            <a:r>
              <a:rPr lang="en-US" sz="4400" dirty="0"/>
              <a:t>can only use the record of conviction when “state law requires” jury to decide between alternatives </a:t>
            </a:r>
          </a:p>
          <a:p>
            <a:r>
              <a:rPr lang="en-US" sz="4400" dirty="0"/>
              <a:t>Nine judges dissent from denial of </a:t>
            </a:r>
            <a:r>
              <a:rPr lang="en-US" sz="4400" dirty="0" err="1"/>
              <a:t>en</a:t>
            </a:r>
            <a:r>
              <a:rPr lang="en-US" sz="4400" dirty="0"/>
              <a:t> banc rehearing.</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149777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Rendon</a:t>
            </a:r>
            <a:endParaRPr lang="en-US" dirty="0"/>
          </a:p>
        </p:txBody>
      </p:sp>
      <p:sp>
        <p:nvSpPr>
          <p:cNvPr id="3" name="Vertical Text Placeholder 2"/>
          <p:cNvSpPr>
            <a:spLocks noGrp="1"/>
          </p:cNvSpPr>
          <p:nvPr>
            <p:ph type="body" orient="vert" idx="1"/>
          </p:nvPr>
        </p:nvSpPr>
        <p:spPr/>
        <p:txBody>
          <a:bodyPr vert="horz">
            <a:normAutofit lnSpcReduction="10000"/>
          </a:bodyPr>
          <a:lstStyle/>
          <a:p>
            <a:r>
              <a:rPr lang="en-US" sz="4300" dirty="0"/>
              <a:t>J. Graber: </a:t>
            </a:r>
            <a:r>
              <a:rPr lang="en-US" sz="4300" i="1" dirty="0"/>
              <a:t>Descamps </a:t>
            </a:r>
            <a:r>
              <a:rPr lang="en-US" sz="4300" dirty="0"/>
              <a:t>fn. 2 means that disjunctive = divisible, doesn’t turn on means/elements</a:t>
            </a:r>
          </a:p>
          <a:p>
            <a:r>
              <a:rPr lang="en-US" sz="4300" dirty="0"/>
              <a:t>J. </a:t>
            </a:r>
            <a:r>
              <a:rPr lang="en-US" sz="4300" dirty="0" err="1"/>
              <a:t>Kozinski</a:t>
            </a:r>
            <a:r>
              <a:rPr lang="en-US" sz="4300" dirty="0"/>
              <a:t>: turns on means</a:t>
            </a:r>
            <a:r>
              <a:rPr lang="en-US" sz="4300" dirty="0" smtClean="0"/>
              <a:t>/ elements </a:t>
            </a:r>
            <a:r>
              <a:rPr lang="en-US" sz="4300" dirty="0"/>
              <a:t>but you should “peek” at </a:t>
            </a:r>
            <a:r>
              <a:rPr lang="en-US" sz="4300" i="1" dirty="0"/>
              <a:t>Shepard </a:t>
            </a:r>
            <a:r>
              <a:rPr lang="en-US" sz="4300" dirty="0"/>
              <a:t>documents to determine elements</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183628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Almanza</a:t>
            </a:r>
            <a:endParaRPr lang="en-US" dirty="0"/>
          </a:p>
        </p:txBody>
      </p:sp>
      <p:sp>
        <p:nvSpPr>
          <p:cNvPr id="3" name="Vertical Text Placeholder 2"/>
          <p:cNvSpPr>
            <a:spLocks noGrp="1"/>
          </p:cNvSpPr>
          <p:nvPr>
            <p:ph type="body" orient="vert" idx="1"/>
          </p:nvPr>
        </p:nvSpPr>
        <p:spPr/>
        <p:txBody>
          <a:bodyPr vert="horz">
            <a:normAutofit/>
          </a:bodyPr>
          <a:lstStyle/>
          <a:p>
            <a:pPr marL="0" indent="0">
              <a:buNone/>
            </a:pPr>
            <a:r>
              <a:rPr lang="en-US" sz="4000" b="1" i="1" dirty="0"/>
              <a:t>Almanza-Arenas:</a:t>
            </a:r>
            <a:endParaRPr lang="en-US" sz="4000" b="1" dirty="0"/>
          </a:p>
          <a:p>
            <a:pPr marL="1143000" lvl="1" indent="-742950">
              <a:buFont typeface="+mj-lt"/>
              <a:buAutoNum type="arabicPeriod"/>
            </a:pPr>
            <a:r>
              <a:rPr lang="en-US" sz="3600" dirty="0"/>
              <a:t>Text </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2428093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Almanza</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fontScale="92500" lnSpcReduction="20000"/>
          </a:bodyPr>
          <a:lstStyle/>
          <a:p>
            <a:pPr marL="0" indent="0" algn="ctr">
              <a:buNone/>
            </a:pPr>
            <a:r>
              <a:rPr lang="en-US" sz="4800" dirty="0"/>
              <a:t>“Any person who </a:t>
            </a:r>
            <a:r>
              <a:rPr lang="en-US" sz="4800" dirty="0">
                <a:solidFill>
                  <a:schemeClr val="accent1"/>
                </a:solidFill>
              </a:rPr>
              <a:t>drives or takes a vehicle not his or her own</a:t>
            </a:r>
            <a:r>
              <a:rPr lang="en-US" sz="4800" dirty="0"/>
              <a:t>, </a:t>
            </a:r>
            <a:r>
              <a:rPr lang="en-US" sz="4800" dirty="0">
                <a:solidFill>
                  <a:srgbClr val="FFFFA3"/>
                </a:solidFill>
              </a:rPr>
              <a:t>without the consent of the owner thereof</a:t>
            </a:r>
            <a:r>
              <a:rPr lang="en-US" sz="4800" dirty="0"/>
              <a:t>, and </a:t>
            </a:r>
            <a:r>
              <a:rPr lang="en-US" sz="4800" dirty="0">
                <a:solidFill>
                  <a:srgbClr val="00B0F0"/>
                </a:solidFill>
              </a:rPr>
              <a:t>with intent either to permanently or temporarily deprive the owner thereof of his or her title to or possession of the vehicle</a:t>
            </a:r>
            <a:r>
              <a:rPr lang="en-US" sz="4800" dirty="0"/>
              <a:t>”</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21007373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Almanza</a:t>
            </a:r>
            <a:endParaRPr lang="en-US" dirty="0"/>
          </a:p>
        </p:txBody>
      </p:sp>
      <p:sp>
        <p:nvSpPr>
          <p:cNvPr id="3" name="Vertical Text Placeholder 2"/>
          <p:cNvSpPr>
            <a:spLocks noGrp="1"/>
          </p:cNvSpPr>
          <p:nvPr>
            <p:ph type="body" orient="vert" idx="1"/>
          </p:nvPr>
        </p:nvSpPr>
        <p:spPr/>
        <p:txBody>
          <a:bodyPr vert="horz">
            <a:normAutofit/>
          </a:bodyPr>
          <a:lstStyle/>
          <a:p>
            <a:pPr marL="971550" lvl="1" indent="-571500"/>
            <a:r>
              <a:rPr lang="en-US" sz="4400" dirty="0"/>
              <a:t>Text (basically commas)</a:t>
            </a:r>
          </a:p>
          <a:p>
            <a:pPr marL="971550" lvl="1" indent="-571500"/>
            <a:r>
              <a:rPr lang="en-US" sz="4400" dirty="0"/>
              <a:t>“Peek” at </a:t>
            </a:r>
            <a:r>
              <a:rPr lang="en-US" sz="4400" i="1" dirty="0"/>
              <a:t>Shepard</a:t>
            </a:r>
            <a:r>
              <a:rPr lang="en-US" sz="4400" dirty="0"/>
              <a:t> docs (citing fn. 2)</a:t>
            </a:r>
          </a:p>
          <a:p>
            <a:pPr marL="971550" lvl="1" indent="-571500"/>
            <a:r>
              <a:rPr lang="en-US" sz="4400" dirty="0"/>
              <a:t>Jury instructions / maybe state case law</a:t>
            </a:r>
            <a:r>
              <a:rPr lang="en-US" sz="4400" i="1" dirty="0"/>
              <a:t>?</a:t>
            </a:r>
            <a:endParaRPr lang="en-US" sz="4400" dirty="0"/>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80284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Response by OIL </a:t>
            </a:r>
          </a:p>
          <a:p>
            <a:r>
              <a:rPr lang="en-US" sz="2400" dirty="0" smtClean="0">
                <a:latin typeface="American Typewriter" charset="0"/>
                <a:ea typeface="American Typewriter" charset="0"/>
                <a:cs typeface="American Typewriter" charset="0"/>
              </a:rPr>
              <a:t>File a reply</a:t>
            </a:r>
          </a:p>
          <a:p>
            <a:r>
              <a:rPr lang="en-US" sz="2400" dirty="0" smtClean="0">
                <a:latin typeface="American Typewriter" charset="0"/>
                <a:ea typeface="American Typewriter" charset="0"/>
                <a:cs typeface="American Typewriter" charset="0"/>
              </a:rPr>
              <a:t>Side note: Eligibility for bond hearings </a:t>
            </a:r>
          </a:p>
          <a:p>
            <a:pPr lvl="1"/>
            <a:r>
              <a:rPr lang="en-US" sz="2400" dirty="0" smtClean="0">
                <a:latin typeface="American Typewriter" charset="0"/>
                <a:ea typeface="American Typewriter" charset="0"/>
                <a:cs typeface="American Typewriter" charset="0"/>
              </a:rPr>
              <a:t>e.g. </a:t>
            </a:r>
            <a:r>
              <a:rPr lang="en-US" sz="2400" i="1" dirty="0" smtClean="0">
                <a:latin typeface="American Typewriter" charset="0"/>
                <a:ea typeface="American Typewriter" charset="0"/>
                <a:cs typeface="American Typewriter" charset="0"/>
              </a:rPr>
              <a:t>Casas-</a:t>
            </a:r>
            <a:r>
              <a:rPr lang="en-US" sz="2400" i="1" dirty="0" err="1" smtClean="0">
                <a:latin typeface="American Typewriter" charset="0"/>
                <a:ea typeface="American Typewriter" charset="0"/>
                <a:cs typeface="American Typewriter" charset="0"/>
              </a:rPr>
              <a:t>Castrillon</a:t>
            </a:r>
            <a:r>
              <a:rPr lang="en-US" sz="2400" i="1" dirty="0" smtClean="0">
                <a:latin typeface="American Typewriter" charset="0"/>
                <a:ea typeface="American Typewriter" charset="0"/>
                <a:cs typeface="American Typewriter" charset="0"/>
              </a:rPr>
              <a:t> v. DHS</a:t>
            </a:r>
            <a:r>
              <a:rPr lang="en-US" sz="2400" dirty="0" smtClean="0">
                <a:latin typeface="American Typewriter" charset="0"/>
                <a:ea typeface="American Typewriter" charset="0"/>
                <a:cs typeface="American Typewriter" charset="0"/>
              </a:rPr>
              <a:t>, 535 F.3d 942 (9th Cir. 2008)  </a:t>
            </a:r>
          </a:p>
        </p:txBody>
      </p:sp>
    </p:spTree>
    <p:extLst>
      <p:ext uri="{BB962C8B-B14F-4D97-AF65-F5344CB8AC3E}">
        <p14:creationId xmlns:p14="http://schemas.microsoft.com/office/powerpoint/2010/main" val="146405234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a:t>
            </a:r>
            <a:r>
              <a:rPr lang="en-US" b="1" i="1" dirty="0">
                <a:solidFill>
                  <a:schemeClr val="accent3"/>
                </a:solidFill>
              </a:rPr>
              <a:t>Mathis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fontScale="92500" lnSpcReduction="10000"/>
          </a:bodyPr>
          <a:lstStyle/>
          <a:p>
            <a:pPr marL="742950" lvl="0" indent="-742950">
              <a:spcBef>
                <a:spcPts val="0"/>
              </a:spcBef>
              <a:buClrTx/>
              <a:buSzTx/>
              <a:buFontTx/>
              <a:buAutoNum type="arabicPeriod"/>
              <a:defRPr/>
            </a:pPr>
            <a:r>
              <a:rPr lang="en-US" sz="4400" dirty="0"/>
              <a:t>State case law/statutory </a:t>
            </a:r>
            <a:r>
              <a:rPr lang="en-US" sz="4400" dirty="0" smtClean="0"/>
              <a:t>text</a:t>
            </a:r>
          </a:p>
          <a:p>
            <a:pPr lvl="1">
              <a:spcBef>
                <a:spcPts val="0"/>
              </a:spcBef>
              <a:defRPr/>
            </a:pPr>
            <a:r>
              <a:rPr lang="en-US" sz="3500" dirty="0"/>
              <a:t>different penalties</a:t>
            </a:r>
          </a:p>
          <a:p>
            <a:pPr lvl="1">
              <a:spcBef>
                <a:spcPts val="0"/>
              </a:spcBef>
              <a:defRPr/>
            </a:pPr>
            <a:r>
              <a:rPr lang="en-US" sz="3500" dirty="0"/>
              <a:t>“illustrative examples”</a:t>
            </a:r>
          </a:p>
          <a:p>
            <a:pPr lvl="1">
              <a:spcBef>
                <a:spcPts val="0"/>
              </a:spcBef>
              <a:defRPr/>
            </a:pPr>
            <a:r>
              <a:rPr lang="en-US" sz="3500" dirty="0"/>
              <a:t>statute says if it’s </a:t>
            </a:r>
            <a:r>
              <a:rPr lang="en-US" sz="3500" dirty="0" smtClean="0"/>
              <a:t>elements/means</a:t>
            </a:r>
          </a:p>
          <a:p>
            <a:pPr marL="742950" lvl="0" indent="-742950">
              <a:spcBef>
                <a:spcPts val="0"/>
              </a:spcBef>
              <a:buClrTx/>
              <a:buSzTx/>
              <a:buFontTx/>
              <a:buAutoNum type="arabicPeriod"/>
              <a:defRPr/>
            </a:pPr>
            <a:r>
              <a:rPr lang="en-US" sz="4400" dirty="0"/>
              <a:t>“Peek” at </a:t>
            </a:r>
            <a:r>
              <a:rPr lang="en-US" sz="4400" i="1" dirty="0"/>
              <a:t>Shepard</a:t>
            </a:r>
            <a:r>
              <a:rPr lang="en-US" sz="4400" dirty="0"/>
              <a:t> docs (charging doc and jury instructions in trial </a:t>
            </a:r>
            <a:r>
              <a:rPr lang="en-US" sz="4400" dirty="0" smtClean="0"/>
              <a:t>cases)</a:t>
            </a:r>
          </a:p>
          <a:p>
            <a:pPr marL="742950" lvl="0" indent="-742950">
              <a:spcBef>
                <a:spcPts val="0"/>
              </a:spcBef>
              <a:buClrTx/>
              <a:buSzTx/>
              <a:buFontTx/>
              <a:buAutoNum type="arabicPeriod"/>
              <a:defRPr/>
            </a:pPr>
            <a:r>
              <a:rPr lang="en-US" sz="4400" dirty="0" smtClean="0"/>
              <a:t>If </a:t>
            </a:r>
            <a:r>
              <a:rPr lang="en-US" sz="4400" dirty="0"/>
              <a:t>inconclusive, we win!</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215702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
                                        <p:tgtEl>
                                          <p:spTgt spid="3">
                                            <p:txEl>
                                              <p:pRg st="4" end="4"/>
                                            </p:txEl>
                                          </p:spTgt>
                                        </p:tgtEl>
                                      </p:cBhvr>
                                    </p:animEffect>
                                    <p:anim calcmode="lin" valueType="num">
                                      <p:cBhvr>
                                        <p:cTn id="25"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Approaches - Summary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83664957"/>
              </p:ext>
            </p:extLst>
          </p:nvPr>
        </p:nvGraphicFramePr>
        <p:xfrm>
          <a:off x="152400" y="1371601"/>
          <a:ext cx="8839200" cy="5333999"/>
        </p:xfrm>
        <a:graphic>
          <a:graphicData uri="http://schemas.openxmlformats.org/drawingml/2006/table">
            <a:tbl>
              <a:tblPr firstRow="1" bandRow="1">
                <a:tableStyleId>{5C22544A-7EE6-4342-B048-85BDC9FD1C3A}</a:tableStyleId>
              </a:tblPr>
              <a:tblGrid>
                <a:gridCol w="2549156"/>
                <a:gridCol w="3343644"/>
                <a:gridCol w="2946400"/>
              </a:tblGrid>
              <a:tr h="1093705">
                <a:tc>
                  <a:txBody>
                    <a:bodyPr/>
                    <a:lstStyle/>
                    <a:p>
                      <a:pPr algn="ctr"/>
                      <a:r>
                        <a:rPr lang="en-US" sz="2800" i="1" dirty="0" smtClean="0"/>
                        <a:t>Rendon</a:t>
                      </a:r>
                      <a:endParaRPr lang="en-US" sz="2800" i="1" dirty="0"/>
                    </a:p>
                  </a:txBody>
                  <a:tcPr/>
                </a:tc>
                <a:tc>
                  <a:txBody>
                    <a:bodyPr/>
                    <a:lstStyle/>
                    <a:p>
                      <a:pPr algn="ctr"/>
                      <a:r>
                        <a:rPr lang="en-US" sz="2800" i="1" dirty="0" smtClean="0"/>
                        <a:t>Almanza-Arenas</a:t>
                      </a:r>
                      <a:endParaRPr lang="en-US" sz="2800" i="1" dirty="0"/>
                    </a:p>
                  </a:txBody>
                  <a:tcPr/>
                </a:tc>
                <a:tc>
                  <a:txBody>
                    <a:bodyPr/>
                    <a:lstStyle/>
                    <a:p>
                      <a:pPr algn="ctr"/>
                      <a:r>
                        <a:rPr lang="en-US" sz="2800" i="1" dirty="0" smtClean="0"/>
                        <a:t>Mathis</a:t>
                      </a:r>
                      <a:endParaRPr lang="en-US" sz="2800" i="1" dirty="0"/>
                    </a:p>
                  </a:txBody>
                  <a:tcPr/>
                </a:tc>
              </a:tr>
              <a:tr h="1974275">
                <a:tc>
                  <a:txBody>
                    <a:bodyPr/>
                    <a:lstStyle/>
                    <a:p>
                      <a:r>
                        <a:rPr lang="en-US" sz="2000" dirty="0" smtClean="0"/>
                        <a:t>1.  State case law        </a:t>
                      </a:r>
                      <a:endParaRPr lang="en-US" sz="2000" dirty="0"/>
                    </a:p>
                  </a:txBody>
                  <a:tcPr/>
                </a:tc>
                <a:tc>
                  <a:txBody>
                    <a:bodyPr/>
                    <a:lstStyle/>
                    <a:p>
                      <a:r>
                        <a:rPr lang="en-US" sz="2000" dirty="0" smtClean="0"/>
                        <a:t>1.  Text </a:t>
                      </a:r>
                    </a:p>
                    <a:p>
                      <a:r>
                        <a:rPr lang="en-US" sz="2000" dirty="0" smtClean="0"/>
                        <a:t>     -commas?</a:t>
                      </a:r>
                      <a:endParaRPr lang="en-US" sz="2000" dirty="0"/>
                    </a:p>
                  </a:txBody>
                  <a:tcPr/>
                </a:tc>
                <a:tc>
                  <a:txBody>
                    <a:bodyPr/>
                    <a:lstStyle/>
                    <a:p>
                      <a:r>
                        <a:rPr lang="en-US" sz="2000" dirty="0" smtClean="0"/>
                        <a:t>1. State case law/text</a:t>
                      </a:r>
                    </a:p>
                    <a:p>
                      <a:r>
                        <a:rPr lang="en-US" sz="2000" dirty="0" smtClean="0"/>
                        <a:t>    - different penalties</a:t>
                      </a:r>
                    </a:p>
                    <a:p>
                      <a:r>
                        <a:rPr lang="en-US" sz="2000" dirty="0" smtClean="0"/>
                        <a:t>    -</a:t>
                      </a:r>
                      <a:r>
                        <a:rPr lang="en-US" sz="2000" baseline="0" dirty="0" smtClean="0"/>
                        <a:t> “</a:t>
                      </a:r>
                      <a:r>
                        <a:rPr lang="en-US" sz="2000" dirty="0" smtClean="0"/>
                        <a:t>illustrative examples”</a:t>
                      </a:r>
                    </a:p>
                    <a:p>
                      <a:r>
                        <a:rPr lang="en-US" sz="2000" dirty="0" smtClean="0"/>
                        <a:t>   </a:t>
                      </a:r>
                      <a:r>
                        <a:rPr lang="en-US" sz="2000" baseline="0" dirty="0" smtClean="0"/>
                        <a:t> - statute says is element</a:t>
                      </a:r>
                      <a:endParaRPr lang="en-US" sz="2000" dirty="0"/>
                    </a:p>
                  </a:txBody>
                  <a:tcPr/>
                </a:tc>
              </a:tr>
              <a:tr h="1347521">
                <a:tc>
                  <a:txBody>
                    <a:bodyPr/>
                    <a:lstStyle/>
                    <a:p>
                      <a:endParaRPr lang="en-US" sz="2000" dirty="0"/>
                    </a:p>
                  </a:txBody>
                  <a:tcPr/>
                </a:tc>
                <a:tc>
                  <a:txBody>
                    <a:bodyPr/>
                    <a:lstStyle/>
                    <a:p>
                      <a:r>
                        <a:rPr lang="en-US" sz="2000" dirty="0" smtClean="0"/>
                        <a:t>2.  “Peek” at </a:t>
                      </a:r>
                      <a:r>
                        <a:rPr lang="en-US" sz="2000" i="1" dirty="0" smtClean="0"/>
                        <a:t>Shepard</a:t>
                      </a:r>
                      <a:r>
                        <a:rPr lang="en-US" sz="2000" dirty="0" smtClean="0"/>
                        <a:t> docs</a:t>
                      </a:r>
                      <a:endParaRPr lang="en-US" sz="2000" dirty="0"/>
                    </a:p>
                  </a:txBody>
                  <a:tcPr/>
                </a:tc>
                <a:tc>
                  <a:txBody>
                    <a:bodyPr/>
                    <a:lstStyle/>
                    <a:p>
                      <a:r>
                        <a:rPr lang="en-US" sz="2000" dirty="0" smtClean="0"/>
                        <a:t>2.  “Peek” at </a:t>
                      </a:r>
                      <a:r>
                        <a:rPr lang="en-US" sz="2000" i="1" dirty="0" smtClean="0"/>
                        <a:t>Shepard</a:t>
                      </a:r>
                      <a:r>
                        <a:rPr lang="en-US" sz="2000" dirty="0" smtClean="0"/>
                        <a:t> docs (charging doc and jury instructions in trial cases)</a:t>
                      </a:r>
                      <a:endParaRPr lang="en-US" sz="2000" dirty="0"/>
                    </a:p>
                  </a:txBody>
                  <a:tcPr/>
                </a:tc>
              </a:tr>
              <a:tr h="918498">
                <a:tc>
                  <a:txBody>
                    <a:bodyPr/>
                    <a:lstStyle/>
                    <a:p>
                      <a:endParaRPr lang="en-US" sz="2000"/>
                    </a:p>
                  </a:txBody>
                  <a:tcPr/>
                </a:tc>
                <a:tc>
                  <a:txBody>
                    <a:bodyPr/>
                    <a:lstStyle/>
                    <a:p>
                      <a:r>
                        <a:rPr lang="en-US" sz="2000" dirty="0" smtClean="0"/>
                        <a:t>3.  Jury instructions/ maybe state case law</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3.  If inconclusive,</a:t>
                      </a:r>
                      <a:r>
                        <a:rPr lang="en-US" sz="2000" baseline="0" dirty="0" smtClean="0"/>
                        <a:t> we win</a:t>
                      </a:r>
                      <a:endParaRPr lang="en-US" sz="2000" dirty="0" smtClean="0"/>
                    </a:p>
                  </a:txBody>
                  <a:tcPr/>
                </a:tc>
              </a:tr>
            </a:tbl>
          </a:graphicData>
        </a:graphic>
      </p:graphicFrame>
    </p:spTree>
    <p:extLst>
      <p:ext uri="{BB962C8B-B14F-4D97-AF65-F5344CB8AC3E}">
        <p14:creationId xmlns:p14="http://schemas.microsoft.com/office/powerpoint/2010/main" val="26839278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Strategy – Five Points</a:t>
            </a:r>
            <a:r>
              <a:rPr lang="en-US" dirty="0">
                <a:solidFill>
                  <a:schemeClr val="accent3"/>
                </a:solidFill>
              </a:rPr>
              <a:t> </a:t>
            </a:r>
            <a:endParaRPr lang="en-US" dirty="0"/>
          </a:p>
        </p:txBody>
      </p:sp>
      <p:sp>
        <p:nvSpPr>
          <p:cNvPr id="4" name="Rectangle 3"/>
          <p:cNvSpPr/>
          <p:nvPr/>
        </p:nvSpPr>
        <p:spPr>
          <a:xfrm>
            <a:off x="301752" y="1524000"/>
            <a:ext cx="8534400" cy="3970318"/>
          </a:xfrm>
          <a:prstGeom prst="rect">
            <a:avLst/>
          </a:prstGeom>
        </p:spPr>
        <p:txBody>
          <a:bodyPr wrap="square">
            <a:spAutoFit/>
          </a:bodyPr>
          <a:lstStyle/>
          <a:p>
            <a:pPr lvl="0">
              <a:defRPr/>
            </a:pPr>
            <a:r>
              <a:rPr lang="en-US" sz="4200" b="1" u="sng" dirty="0"/>
              <a:t>#1:  Use </a:t>
            </a:r>
            <a:r>
              <a:rPr lang="en-US" sz="4200" b="1" i="1" u="sng" dirty="0"/>
              <a:t>Mathis</a:t>
            </a:r>
            <a:r>
              <a:rPr lang="en-US" sz="4200" b="1" u="sng" dirty="0"/>
              <a:t>, not </a:t>
            </a:r>
            <a:r>
              <a:rPr lang="en-US" sz="4200" b="1" i="1" u="sng" dirty="0"/>
              <a:t>Almanza</a:t>
            </a:r>
          </a:p>
          <a:p>
            <a:pPr marL="571500" indent="-571500">
              <a:spcBef>
                <a:spcPts val="0"/>
              </a:spcBef>
              <a:buFont typeface="Arial" charset="0"/>
              <a:buChar char="•"/>
              <a:defRPr/>
            </a:pPr>
            <a:r>
              <a:rPr lang="en-US" sz="4200" dirty="0"/>
              <a:t>Instructions on using text are better</a:t>
            </a:r>
          </a:p>
          <a:p>
            <a:pPr marL="571500" indent="-571500">
              <a:spcBef>
                <a:spcPts val="0"/>
              </a:spcBef>
              <a:buFont typeface="Arial" charset="0"/>
              <a:buChar char="•"/>
              <a:defRPr/>
            </a:pPr>
            <a:r>
              <a:rPr lang="en-US" sz="4200" dirty="0"/>
              <a:t>Starts with case law, rather than making it optional</a:t>
            </a:r>
          </a:p>
          <a:p>
            <a:pPr marL="571500" indent="-571500">
              <a:spcBef>
                <a:spcPts val="0"/>
              </a:spcBef>
              <a:buFont typeface="Arial" charset="0"/>
              <a:buChar char="•"/>
              <a:defRPr/>
            </a:pPr>
            <a:r>
              <a:rPr lang="en-US" sz="4200" dirty="0"/>
              <a:t>Says we win if inconclusive</a:t>
            </a:r>
          </a:p>
        </p:txBody>
      </p:sp>
    </p:spTree>
    <p:extLst>
      <p:ext uri="{BB962C8B-B14F-4D97-AF65-F5344CB8AC3E}">
        <p14:creationId xmlns:p14="http://schemas.microsoft.com/office/powerpoint/2010/main" val="285051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28"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Strategy – Five Points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fontScale="92500"/>
          </a:bodyPr>
          <a:lstStyle/>
          <a:p>
            <a:pPr marL="0" lvl="0" indent="0">
              <a:spcBef>
                <a:spcPts val="0"/>
              </a:spcBef>
              <a:buClrTx/>
              <a:buSzTx/>
              <a:buNone/>
              <a:defRPr/>
            </a:pPr>
            <a:r>
              <a:rPr lang="en-US" sz="4800" b="1" u="sng" dirty="0"/>
              <a:t>#2:  Emphasize the first step of looking at case law/text</a:t>
            </a:r>
          </a:p>
          <a:p>
            <a:pPr>
              <a:spcBef>
                <a:spcPts val="0"/>
              </a:spcBef>
              <a:defRPr/>
            </a:pPr>
            <a:r>
              <a:rPr lang="en-US" sz="4800" dirty="0"/>
              <a:t>Don’t let judge skip directly to the “peek” </a:t>
            </a:r>
          </a:p>
          <a:p>
            <a:pPr>
              <a:spcBef>
                <a:spcPts val="0"/>
              </a:spcBef>
              <a:defRPr/>
            </a:pPr>
            <a:r>
              <a:rPr lang="en-US" sz="4800" dirty="0"/>
              <a:t>If case law/text resolves, then can’t look at </a:t>
            </a:r>
            <a:r>
              <a:rPr lang="en-US" sz="4800" i="1" dirty="0"/>
              <a:t>Shepard</a:t>
            </a:r>
            <a:r>
              <a:rPr lang="en-US" sz="4800" dirty="0"/>
              <a:t> docs</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170075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Strategy – Five Points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fontScale="92500"/>
          </a:bodyPr>
          <a:lstStyle/>
          <a:p>
            <a:pPr marL="0" lvl="0" indent="0">
              <a:spcBef>
                <a:spcPts val="0"/>
              </a:spcBef>
              <a:buClrTx/>
              <a:buSzTx/>
              <a:buNone/>
              <a:defRPr/>
            </a:pPr>
            <a:r>
              <a:rPr lang="en-US" sz="4800" b="1" u="sng" dirty="0"/>
              <a:t>#3:  Present other sets of conviction docs </a:t>
            </a:r>
          </a:p>
          <a:p>
            <a:pPr>
              <a:spcBef>
                <a:spcPts val="0"/>
              </a:spcBef>
              <a:defRPr/>
            </a:pPr>
            <a:r>
              <a:rPr lang="en-US" sz="4800" dirty="0"/>
              <a:t>Look for docs from other cases and submit as part of record</a:t>
            </a:r>
          </a:p>
          <a:p>
            <a:pPr>
              <a:spcBef>
                <a:spcPts val="0"/>
              </a:spcBef>
              <a:defRPr/>
            </a:pPr>
            <a:r>
              <a:rPr lang="en-US" sz="4800" dirty="0"/>
              <a:t>Cite examples of charging docs from case law?</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407569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Strategy – Five Points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fontScale="85000" lnSpcReduction="10000"/>
          </a:bodyPr>
          <a:lstStyle/>
          <a:p>
            <a:pPr marL="0" lvl="0" indent="0">
              <a:spcBef>
                <a:spcPts val="0"/>
              </a:spcBef>
              <a:buNone/>
              <a:defRPr/>
            </a:pPr>
            <a:r>
              <a:rPr lang="en-US" sz="4800" b="1" u="sng" dirty="0"/>
              <a:t>#4:  Use the </a:t>
            </a:r>
            <a:r>
              <a:rPr lang="en-US" sz="4800" b="1" i="1" u="sng" dirty="0"/>
              <a:t>Sullivan </a:t>
            </a:r>
            <a:r>
              <a:rPr lang="en-US" sz="4800" b="1" u="sng" dirty="0"/>
              <a:t>rule </a:t>
            </a:r>
          </a:p>
          <a:p>
            <a:pPr>
              <a:spcBef>
                <a:spcPts val="0"/>
              </a:spcBef>
              <a:defRPr/>
            </a:pPr>
            <a:r>
              <a:rPr lang="en-US" sz="4800" dirty="0"/>
              <a:t>Default rule in California: “[W]hen a single crime can be committed in various ways, jurors are not required to unanimously agree upon the mode of commission.” </a:t>
            </a:r>
            <a:r>
              <a:rPr lang="en-US" sz="4800" i="1" dirty="0"/>
              <a:t>Rendon v. Holder</a:t>
            </a:r>
            <a:r>
              <a:rPr lang="en-US" sz="4800" dirty="0"/>
              <a:t>, 764 F.3d 1077, 1090 n.15 (9th Cir. 2014)</a:t>
            </a:r>
            <a:endParaRPr lang="en-US" sz="4400" dirty="0"/>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193903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b="1" dirty="0">
                <a:solidFill>
                  <a:schemeClr val="accent3"/>
                </a:solidFill>
              </a:rPr>
              <a:t>The Strategy – Five Points</a:t>
            </a:r>
            <a:r>
              <a:rPr lang="en-US" dirty="0">
                <a:solidFill>
                  <a:schemeClr val="accent3"/>
                </a:solidFill>
              </a:rPr>
              <a:t> </a:t>
            </a:r>
            <a:endParaRPr lang="en-US" dirty="0"/>
          </a:p>
        </p:txBody>
      </p:sp>
      <p:sp>
        <p:nvSpPr>
          <p:cNvPr id="3" name="Vertical Text Placeholder 2"/>
          <p:cNvSpPr>
            <a:spLocks noGrp="1"/>
          </p:cNvSpPr>
          <p:nvPr>
            <p:ph type="body" orient="vert" idx="1"/>
          </p:nvPr>
        </p:nvSpPr>
        <p:spPr/>
        <p:txBody>
          <a:bodyPr vert="horz">
            <a:normAutofit/>
          </a:bodyPr>
          <a:lstStyle/>
          <a:p>
            <a:pPr marL="0" lvl="0" indent="0" algn="ctr">
              <a:buNone/>
            </a:pPr>
            <a:r>
              <a:rPr lang="en-US" sz="4800" b="1" u="sng" dirty="0"/>
              <a:t>#5:  Create uncertainty so we win under third step</a:t>
            </a:r>
          </a:p>
          <a:p>
            <a:pPr marL="0" indent="0" algn="ctr">
              <a:buNone/>
            </a:pPr>
            <a:endParaRPr lang="en-US" sz="4800" dirty="0">
              <a:solidFill>
                <a:srgbClr val="FF0000"/>
              </a:solidFill>
            </a:endParaRPr>
          </a:p>
        </p:txBody>
      </p:sp>
    </p:spTree>
    <p:extLst>
      <p:ext uri="{BB962C8B-B14F-4D97-AF65-F5344CB8AC3E}">
        <p14:creationId xmlns:p14="http://schemas.microsoft.com/office/powerpoint/2010/main" val="5814110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7448" cy="914400"/>
          </a:xfrm>
        </p:spPr>
        <p:txBody>
          <a:bodyPr>
            <a:noAutofit/>
          </a:bodyPr>
          <a:lstStyle/>
          <a:p>
            <a:r>
              <a:rPr lang="en-US" sz="2400" dirty="0"/>
              <a:t>What if the statute </a:t>
            </a:r>
            <a:r>
              <a:rPr lang="en-US" sz="2400" i="1" dirty="0"/>
              <a:t>is </a:t>
            </a:r>
            <a:r>
              <a:rPr lang="en-US" sz="2400" dirty="0"/>
              <a:t>divisible? </a:t>
            </a:r>
            <a:br>
              <a:rPr lang="en-US" sz="2400" dirty="0"/>
            </a:br>
            <a:r>
              <a:rPr lang="en-US" sz="2400" dirty="0"/>
              <a:t>Applying for relief</a:t>
            </a:r>
            <a:endParaRPr lang="en-US" sz="2400" dirty="0">
              <a:solidFill>
                <a:srgbClr val="FF0000"/>
              </a:solidFill>
            </a:endParaRPr>
          </a:p>
        </p:txBody>
      </p:sp>
      <p:sp>
        <p:nvSpPr>
          <p:cNvPr id="3" name="Content Placeholder 2"/>
          <p:cNvSpPr>
            <a:spLocks noGrp="1"/>
          </p:cNvSpPr>
          <p:nvPr>
            <p:ph sz="quarter" idx="1"/>
          </p:nvPr>
        </p:nvSpPr>
        <p:spPr>
          <a:xfrm>
            <a:off x="457200" y="1752600"/>
            <a:ext cx="8229600" cy="4953000"/>
          </a:xfrm>
        </p:spPr>
        <p:txBody>
          <a:bodyPr>
            <a:normAutofit/>
          </a:bodyPr>
          <a:lstStyle/>
          <a:p>
            <a:pPr>
              <a:spcAft>
                <a:spcPts val="1800"/>
              </a:spcAft>
            </a:pPr>
            <a:r>
              <a:rPr lang="en-US" sz="4400" dirty="0" smtClean="0"/>
              <a:t>If a statute </a:t>
            </a:r>
            <a:r>
              <a:rPr lang="en-US" sz="4400" i="1" dirty="0" smtClean="0"/>
              <a:t>is</a:t>
            </a:r>
            <a:r>
              <a:rPr lang="en-US" sz="4400" dirty="0" smtClean="0"/>
              <a:t> divisible, the court may consult certain facts from the reviewable record of conviction (ROC) to determine of</a:t>
            </a:r>
            <a:r>
              <a:rPr lang="en-US" sz="4400" i="1" dirty="0" smtClean="0"/>
              <a:t> which </a:t>
            </a:r>
            <a:r>
              <a:rPr lang="en-US" sz="4400" dirty="0" smtClean="0"/>
              <a:t>of the listed offenses the person was </a:t>
            </a:r>
            <a:r>
              <a:rPr lang="en-US" sz="4400" dirty="0"/>
              <a:t>convicted</a:t>
            </a:r>
            <a:r>
              <a:rPr lang="en-US" sz="4400" dirty="0" smtClean="0"/>
              <a:t>.</a:t>
            </a:r>
          </a:p>
        </p:txBody>
      </p:sp>
    </p:spTree>
    <p:extLst>
      <p:ext uri="{BB962C8B-B14F-4D97-AF65-F5344CB8AC3E}">
        <p14:creationId xmlns:p14="http://schemas.microsoft.com/office/powerpoint/2010/main" val="306867118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i="1" dirty="0" smtClean="0"/>
              <a:t>Young </a:t>
            </a:r>
            <a:r>
              <a:rPr lang="en-US" sz="4000" dirty="0" smtClean="0"/>
              <a:t>Ninth Circuit Holding</a:t>
            </a:r>
            <a:endParaRPr lang="en-US" sz="4000" dirty="0"/>
          </a:p>
        </p:txBody>
      </p:sp>
      <p:sp>
        <p:nvSpPr>
          <p:cNvPr id="3" name="Content Placeholder 2"/>
          <p:cNvSpPr>
            <a:spLocks noGrp="1"/>
          </p:cNvSpPr>
          <p:nvPr>
            <p:ph sz="quarter" idx="1"/>
          </p:nvPr>
        </p:nvSpPr>
        <p:spPr>
          <a:xfrm>
            <a:off x="457200" y="1517073"/>
            <a:ext cx="8229600" cy="4883727"/>
          </a:xfrm>
        </p:spPr>
        <p:txBody>
          <a:bodyPr>
            <a:normAutofit lnSpcReduction="10000"/>
          </a:bodyPr>
          <a:lstStyle/>
          <a:p>
            <a:pPr>
              <a:spcAft>
                <a:spcPts val="2400"/>
              </a:spcAft>
            </a:pPr>
            <a:r>
              <a:rPr lang="en-US" sz="3000" dirty="0"/>
              <a:t>ICE must prove </a:t>
            </a:r>
            <a:r>
              <a:rPr lang="en-US" sz="3000" dirty="0" smtClean="0"/>
              <a:t>deportability, so if statute is divisible, </a:t>
            </a:r>
            <a:r>
              <a:rPr lang="en-US" sz="3000" dirty="0"/>
              <a:t>an inconclusive record means </a:t>
            </a:r>
            <a:r>
              <a:rPr lang="en-US" sz="3000" dirty="0" smtClean="0"/>
              <a:t>we win</a:t>
            </a:r>
          </a:p>
          <a:p>
            <a:pPr>
              <a:spcAft>
                <a:spcPts val="2400"/>
              </a:spcAft>
            </a:pPr>
            <a:r>
              <a:rPr lang="en-US" sz="3000" dirty="0" smtClean="0"/>
              <a:t>But under </a:t>
            </a:r>
            <a:r>
              <a:rPr lang="en-US" sz="3000" i="1" dirty="0" smtClean="0"/>
              <a:t>Young</a:t>
            </a:r>
            <a:r>
              <a:rPr lang="en-US" sz="3000" dirty="0" smtClean="0"/>
              <a:t>,</a:t>
            </a:r>
            <a:r>
              <a:rPr lang="en-US" sz="3000" i="1" dirty="0" smtClean="0"/>
              <a:t> </a:t>
            </a:r>
            <a:r>
              <a:rPr lang="en-US" sz="3000" dirty="0" smtClean="0"/>
              <a:t>an applicant for relief must show under the modified categorical approach that the conviction was not for an offense that bars relief.   </a:t>
            </a:r>
          </a:p>
          <a:p>
            <a:pPr lvl="1">
              <a:spcAft>
                <a:spcPts val="2400"/>
              </a:spcAft>
            </a:pPr>
            <a:r>
              <a:rPr lang="en-US" sz="3000" dirty="0" smtClean="0"/>
              <a:t>No record, or an inconclusive record, means applicant loses.</a:t>
            </a:r>
          </a:p>
        </p:txBody>
      </p:sp>
    </p:spTree>
    <p:extLst>
      <p:ext uri="{BB962C8B-B14F-4D97-AF65-F5344CB8AC3E}">
        <p14:creationId xmlns:p14="http://schemas.microsoft.com/office/powerpoint/2010/main" val="360677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800" decel="100000"/>
                                        <p:tgtEl>
                                          <p:spTgt spid="3">
                                            <p:txEl>
                                              <p:pRg st="1" end="1"/>
                                            </p:txEl>
                                          </p:spTgt>
                                        </p:tgtEl>
                                      </p:cBhvr>
                                    </p:animEffect>
                                    <p:anim calcmode="lin" valueType="num">
                                      <p:cBhvr>
                                        <p:cTn id="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t>Argument that </a:t>
            </a:r>
            <a:r>
              <a:rPr lang="en-US" sz="2800" i="1" dirty="0" smtClean="0"/>
              <a:t>Moncrieffe</a:t>
            </a:r>
            <a:r>
              <a:rPr lang="en-US" sz="2800" dirty="0" smtClean="0"/>
              <a:t> overturned </a:t>
            </a:r>
            <a:r>
              <a:rPr lang="en-US" sz="2800" i="1" dirty="0" smtClean="0"/>
              <a:t>Young</a:t>
            </a:r>
            <a:endParaRPr lang="en-US" sz="2800" dirty="0"/>
          </a:p>
        </p:txBody>
      </p:sp>
      <p:sp>
        <p:nvSpPr>
          <p:cNvPr id="3" name="Content Placeholder 2"/>
          <p:cNvSpPr>
            <a:spLocks noGrp="1"/>
          </p:cNvSpPr>
          <p:nvPr>
            <p:ph sz="quarter" idx="1"/>
          </p:nvPr>
        </p:nvSpPr>
        <p:spPr>
          <a:xfrm>
            <a:off x="436418" y="1524000"/>
            <a:ext cx="8250382" cy="4724400"/>
          </a:xfrm>
        </p:spPr>
        <p:txBody>
          <a:bodyPr>
            <a:normAutofit/>
          </a:bodyPr>
          <a:lstStyle/>
          <a:p>
            <a:pPr>
              <a:spcAft>
                <a:spcPts val="1200"/>
              </a:spcAft>
            </a:pPr>
            <a:r>
              <a:rPr lang="en-US" sz="2800" dirty="0" smtClean="0"/>
              <a:t>While </a:t>
            </a:r>
            <a:r>
              <a:rPr lang="en-US" sz="2800" i="1" dirty="0" smtClean="0"/>
              <a:t>Moncrieffe</a:t>
            </a:r>
            <a:r>
              <a:rPr lang="en-US" sz="2800" dirty="0" smtClean="0"/>
              <a:t> </a:t>
            </a:r>
            <a:r>
              <a:rPr lang="en-US" sz="2800" dirty="0"/>
              <a:t>concerned an indivisible statute, its </a:t>
            </a:r>
            <a:r>
              <a:rPr lang="en-US" sz="2800" dirty="0" smtClean="0"/>
              <a:t>reasoning overturns cases </a:t>
            </a:r>
            <a:r>
              <a:rPr lang="en-US" sz="2800" dirty="0"/>
              <a:t>like </a:t>
            </a:r>
            <a:r>
              <a:rPr lang="en-US" sz="2800" i="1" dirty="0"/>
              <a:t>Young</a:t>
            </a:r>
            <a:r>
              <a:rPr lang="en-US" sz="2800" dirty="0" smtClean="0"/>
              <a:t>.    </a:t>
            </a:r>
            <a:r>
              <a:rPr lang="en-US" sz="2800" i="1" dirty="0" smtClean="0"/>
              <a:t>Moncrieffe:</a:t>
            </a:r>
            <a:endParaRPr lang="en-US" sz="2800" i="1" dirty="0"/>
          </a:p>
          <a:p>
            <a:pPr lvl="1">
              <a:spcAft>
                <a:spcPts val="1200"/>
              </a:spcAft>
            </a:pPr>
            <a:r>
              <a:rPr lang="en-US" sz="2400" dirty="0" smtClean="0"/>
              <a:t>If ROC is inconclusive, then as a matter of law the </a:t>
            </a:r>
            <a:r>
              <a:rPr lang="en-US" sz="2400" dirty="0"/>
              <a:t>conviction </a:t>
            </a:r>
            <a:r>
              <a:rPr lang="en-US" sz="2400" dirty="0" smtClean="0"/>
              <a:t>does not “</a:t>
            </a:r>
            <a:r>
              <a:rPr lang="en-US" sz="2400" dirty="0"/>
              <a:t>necessarily” </a:t>
            </a:r>
            <a:r>
              <a:rPr lang="en-US" sz="2400" dirty="0" smtClean="0"/>
              <a:t>match </a:t>
            </a:r>
            <a:r>
              <a:rPr lang="en-US" sz="2400" dirty="0"/>
              <a:t>the generic </a:t>
            </a:r>
            <a:r>
              <a:rPr lang="en-US" sz="2400" dirty="0" smtClean="0"/>
              <a:t>offense</a:t>
            </a:r>
            <a:r>
              <a:rPr lang="en-US" sz="2400" dirty="0"/>
              <a:t>.</a:t>
            </a:r>
            <a:endParaRPr lang="en-US" sz="2400" dirty="0" smtClean="0"/>
          </a:p>
          <a:p>
            <a:pPr lvl="1"/>
            <a:r>
              <a:rPr lang="en-US" sz="2400" dirty="0" smtClean="0"/>
              <a:t>Rejects “an </a:t>
            </a:r>
            <a:r>
              <a:rPr lang="en-US" sz="2400" dirty="0"/>
              <a:t>unfair result where two noncitizens, each ‘convicted of’ the same offense, might obtain different </a:t>
            </a:r>
            <a:r>
              <a:rPr lang="is-IS" sz="2400" dirty="0"/>
              <a:t>… </a:t>
            </a:r>
            <a:r>
              <a:rPr lang="en-US" sz="2400" dirty="0"/>
              <a:t>determinations depending on what evidence remains available </a:t>
            </a:r>
            <a:r>
              <a:rPr lang="en-US" sz="2400" i="1" dirty="0"/>
              <a:t>. . .</a:t>
            </a:r>
            <a:r>
              <a:rPr lang="en-US" sz="2400" dirty="0"/>
              <a:t>” </a:t>
            </a:r>
          </a:p>
          <a:p>
            <a:endParaRPr lang="en-US" sz="2800" dirty="0" smtClean="0"/>
          </a:p>
          <a:p>
            <a:endParaRPr lang="en-US" dirty="0"/>
          </a:p>
          <a:p>
            <a:endParaRPr lang="en-US" dirty="0"/>
          </a:p>
        </p:txBody>
      </p:sp>
    </p:spTree>
    <p:extLst>
      <p:ext uri="{BB962C8B-B14F-4D97-AF65-F5344CB8AC3E}">
        <p14:creationId xmlns:p14="http://schemas.microsoft.com/office/powerpoint/2010/main" val="267225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304800"/>
            <a:ext cx="6589200" cy="838200"/>
          </a:xfrm>
        </p:spPr>
        <p:txBody>
          <a:bodyPr>
            <a:noAutofit/>
          </a:bodyPr>
          <a:lstStyle/>
          <a:p>
            <a:pPr algn="ctr"/>
            <a:r>
              <a:rPr lang="en-US" sz="4400" dirty="0" smtClean="0">
                <a:latin typeface="Copperplate" charset="0"/>
                <a:ea typeface="Copperplate" charset="0"/>
                <a:cs typeface="Copperplate" charset="0"/>
              </a:rPr>
              <a:t>Practice </a:t>
            </a:r>
            <a:r>
              <a:rPr lang="en-US" sz="4400" dirty="0">
                <a:latin typeface="Copperplate" charset="0"/>
                <a:ea typeface="Copperplate" charset="0"/>
                <a:cs typeface="Copperplate" charset="0"/>
              </a:rPr>
              <a:t>Pointers	</a:t>
            </a:r>
          </a:p>
        </p:txBody>
      </p:sp>
      <p:sp>
        <p:nvSpPr>
          <p:cNvPr id="3" name="TextBox 2"/>
          <p:cNvSpPr txBox="1"/>
          <p:nvPr/>
        </p:nvSpPr>
        <p:spPr>
          <a:xfrm>
            <a:off x="1198824" y="1899230"/>
            <a:ext cx="7030776" cy="4308872"/>
          </a:xfrm>
          <a:prstGeom prst="rect">
            <a:avLst/>
          </a:prstGeom>
          <a:noFill/>
        </p:spPr>
        <p:txBody>
          <a:bodyPr wrap="square" rtlCol="0">
            <a:spAutoFit/>
          </a:bodyPr>
          <a:lstStyle/>
          <a:p>
            <a:r>
              <a:rPr lang="en-US" sz="3200" dirty="0" smtClean="0"/>
              <a:t>Supplement </a:t>
            </a:r>
            <a:r>
              <a:rPr lang="en-US" sz="3200" dirty="0"/>
              <a:t>with exhibits because the </a:t>
            </a:r>
            <a:r>
              <a:rPr lang="en-US" sz="3200" dirty="0" smtClean="0"/>
              <a:t>record is often filed after the stay is filed</a:t>
            </a:r>
          </a:p>
          <a:p>
            <a:r>
              <a:rPr lang="en-US" sz="3200" dirty="0" smtClean="0"/>
              <a:t>Contact </a:t>
            </a:r>
            <a:r>
              <a:rPr lang="en-US" sz="3200" dirty="0"/>
              <a:t>OIL to see if it can file the record early to avoid recreating the record through exhibits</a:t>
            </a:r>
          </a:p>
          <a:p>
            <a:r>
              <a:rPr lang="en-US" sz="3200" dirty="0"/>
              <a:t>Raise ICE policy on return—contact  National Immigration Project</a:t>
            </a:r>
          </a:p>
          <a:p>
            <a:endParaRPr lang="en-US" dirty="0"/>
          </a:p>
        </p:txBody>
      </p:sp>
    </p:spTree>
    <p:extLst>
      <p:ext uri="{BB962C8B-B14F-4D97-AF65-F5344CB8AC3E}">
        <p14:creationId xmlns:p14="http://schemas.microsoft.com/office/powerpoint/2010/main" val="120214547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t>Young</a:t>
            </a:r>
            <a:r>
              <a:rPr lang="en-US" dirty="0" smtClean="0"/>
              <a:t> Issue Resources</a:t>
            </a:r>
            <a:endParaRPr lang="en-US" dirty="0"/>
          </a:p>
        </p:txBody>
      </p:sp>
      <p:sp>
        <p:nvSpPr>
          <p:cNvPr id="3" name="Content Placeholder 2"/>
          <p:cNvSpPr>
            <a:spLocks noGrp="1"/>
          </p:cNvSpPr>
          <p:nvPr>
            <p:ph sz="quarter" idx="1"/>
          </p:nvPr>
        </p:nvSpPr>
        <p:spPr>
          <a:xfrm>
            <a:off x="457200" y="1371600"/>
            <a:ext cx="8229600" cy="4754563"/>
          </a:xfrm>
        </p:spPr>
        <p:txBody>
          <a:bodyPr>
            <a:normAutofit fontScale="92500"/>
          </a:bodyPr>
          <a:lstStyle/>
          <a:p>
            <a:pPr marL="342900" lvl="2" indent="-342900">
              <a:spcAft>
                <a:spcPts val="1800"/>
              </a:spcAft>
            </a:pPr>
            <a:r>
              <a:rPr lang="en-US" sz="3000" dirty="0" smtClean="0"/>
              <a:t>See </a:t>
            </a:r>
            <a:r>
              <a:rPr lang="en-US" sz="3000" i="1" dirty="0" smtClean="0"/>
              <a:t>Moncrieffe</a:t>
            </a:r>
            <a:r>
              <a:rPr lang="en-US" sz="3000" dirty="0"/>
              <a:t>, 133 S. Ct. at 1684-85; see also </a:t>
            </a:r>
            <a:r>
              <a:rPr lang="en-US" sz="3000" i="1" dirty="0"/>
              <a:t>Almanza-</a:t>
            </a:r>
            <a:r>
              <a:rPr lang="en-US" sz="3000" i="1" dirty="0" smtClean="0"/>
              <a:t>Arenas, </a:t>
            </a:r>
            <a:r>
              <a:rPr lang="en-US" sz="3000" dirty="0" smtClean="0"/>
              <a:t>809 </a:t>
            </a:r>
            <a:r>
              <a:rPr lang="en-US" sz="3000" dirty="0"/>
              <a:t>F.3d </a:t>
            </a:r>
            <a:r>
              <a:rPr lang="en-US" sz="3000" dirty="0" smtClean="0"/>
              <a:t>515, 534-35 (</a:t>
            </a:r>
            <a:r>
              <a:rPr lang="en-US" sz="3000" dirty="0"/>
              <a:t>Watford, J., concurring</a:t>
            </a:r>
            <a:r>
              <a:rPr lang="en-US" sz="3000" dirty="0" smtClean="0"/>
              <a:t>) and panel opinion.</a:t>
            </a:r>
          </a:p>
          <a:p>
            <a:pPr marL="342900" lvl="2" indent="-342900"/>
            <a:r>
              <a:rPr lang="en-US" sz="3000" dirty="0" smtClean="0"/>
              <a:t>Several cases involving the argument that </a:t>
            </a:r>
            <a:r>
              <a:rPr lang="en-US" sz="3000" i="1" dirty="0" smtClean="0"/>
              <a:t>Moncrieffe</a:t>
            </a:r>
            <a:r>
              <a:rPr lang="en-US" sz="3000" dirty="0" smtClean="0"/>
              <a:t> overturned </a:t>
            </a:r>
            <a:r>
              <a:rPr lang="en-US" sz="3000" i="1" dirty="0" smtClean="0"/>
              <a:t>Young</a:t>
            </a:r>
            <a:r>
              <a:rPr lang="en-US" sz="3000" dirty="0" smtClean="0"/>
              <a:t> await oral argument at the Ninth Circuit.  Amicus brief will be posted at </a:t>
            </a:r>
            <a:r>
              <a:rPr lang="en-US" sz="3000" dirty="0" smtClean="0">
                <a:hlinkClick r:id="rId2"/>
              </a:rPr>
              <a:t>www.ilrc.org/crimes</a:t>
            </a:r>
            <a:r>
              <a:rPr lang="en-US" sz="3000" dirty="0" smtClean="0"/>
              <a:t>.</a:t>
            </a:r>
          </a:p>
          <a:p>
            <a:pPr marL="1714500" lvl="5" indent="-342900"/>
            <a:r>
              <a:rPr lang="en-US" sz="2600" dirty="0" smtClean="0"/>
              <a:t>If you have such a Ninth Circuit case, contact </a:t>
            </a:r>
            <a:r>
              <a:rPr lang="en-US" sz="2600" dirty="0" err="1" smtClean="0"/>
              <a:t>awatchtenheim@immigrantdefenseproject.org</a:t>
            </a:r>
            <a:endParaRPr lang="en-US" sz="2600" dirty="0"/>
          </a:p>
        </p:txBody>
      </p:sp>
    </p:spTree>
    <p:extLst>
      <p:ext uri="{BB962C8B-B14F-4D97-AF65-F5344CB8AC3E}">
        <p14:creationId xmlns:p14="http://schemas.microsoft.com/office/powerpoint/2010/main" val="128137329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16</a:t>
            </a:r>
            <a:endParaRPr lang="en-US" dirty="0"/>
          </a:p>
        </p:txBody>
      </p:sp>
      <p:sp>
        <p:nvSpPr>
          <p:cNvPr id="3" name="Content Placeholder 2"/>
          <p:cNvSpPr>
            <a:spLocks noGrp="1"/>
          </p:cNvSpPr>
          <p:nvPr>
            <p:ph sz="quarter" idx="1"/>
          </p:nvPr>
        </p:nvSpPr>
        <p:spPr>
          <a:xfrm>
            <a:off x="457200" y="1600200"/>
            <a:ext cx="8229600" cy="4800600"/>
          </a:xfrm>
        </p:spPr>
        <p:txBody>
          <a:bodyPr>
            <a:normAutofit fontScale="92500"/>
          </a:bodyPr>
          <a:lstStyle/>
          <a:p>
            <a:pPr marL="0" indent="0">
              <a:spcAft>
                <a:spcPts val="3000"/>
              </a:spcAft>
              <a:buNone/>
            </a:pPr>
            <a:r>
              <a:rPr lang="en-US" sz="2800" dirty="0"/>
              <a:t>The term "crime of violence" </a:t>
            </a:r>
            <a:r>
              <a:rPr lang="en-US" sz="2800" dirty="0" smtClean="0"/>
              <a:t>means—</a:t>
            </a:r>
            <a:endParaRPr lang="en-US" sz="2800" dirty="0"/>
          </a:p>
          <a:p>
            <a:pPr marL="514350" lvl="0" indent="-514350">
              <a:spcAft>
                <a:spcPts val="3000"/>
              </a:spcAft>
              <a:buFont typeface="+mj-lt"/>
              <a:buAutoNum type="alphaLcParenR"/>
            </a:pPr>
            <a:r>
              <a:rPr lang="en-US" sz="2800" dirty="0" smtClean="0"/>
              <a:t>an </a:t>
            </a:r>
            <a:r>
              <a:rPr lang="en-US" sz="2800" dirty="0"/>
              <a:t>offense that </a:t>
            </a:r>
            <a:r>
              <a:rPr lang="en-US" sz="2800" dirty="0">
                <a:solidFill>
                  <a:schemeClr val="accent1">
                    <a:lumMod val="75000"/>
                  </a:schemeClr>
                </a:solidFill>
              </a:rPr>
              <a:t>has as an element </a:t>
            </a:r>
            <a:r>
              <a:rPr lang="en-US" sz="2800" dirty="0"/>
              <a:t>the use, attempted use, or threatened use of </a:t>
            </a:r>
            <a:r>
              <a:rPr lang="en-US" sz="2800" dirty="0">
                <a:solidFill>
                  <a:schemeClr val="accent1">
                    <a:lumMod val="75000"/>
                  </a:schemeClr>
                </a:solidFill>
              </a:rPr>
              <a:t>physical</a:t>
            </a:r>
            <a:r>
              <a:rPr lang="en-US" sz="2800" dirty="0">
                <a:solidFill>
                  <a:srgbClr val="5FE8D6"/>
                </a:solidFill>
              </a:rPr>
              <a:t> </a:t>
            </a:r>
            <a:r>
              <a:rPr lang="en-US" sz="2800" dirty="0">
                <a:solidFill>
                  <a:schemeClr val="accent1">
                    <a:lumMod val="75000"/>
                  </a:schemeClr>
                </a:solidFill>
              </a:rPr>
              <a:t>force </a:t>
            </a:r>
            <a:r>
              <a:rPr lang="en-US" sz="2800" dirty="0"/>
              <a:t>against the person or property of another, or</a:t>
            </a:r>
          </a:p>
          <a:p>
            <a:pPr marL="514350" indent="-514350">
              <a:buFont typeface="+mj-lt"/>
              <a:buAutoNum type="alphaLcParenR"/>
            </a:pPr>
            <a:r>
              <a:rPr lang="en-US" sz="2800" dirty="0" smtClean="0"/>
              <a:t>any </a:t>
            </a:r>
            <a:r>
              <a:rPr lang="en-US" sz="2800" dirty="0"/>
              <a:t>other offense that is a</a:t>
            </a:r>
            <a:r>
              <a:rPr lang="en-US" sz="2800" dirty="0">
                <a:solidFill>
                  <a:schemeClr val="accent6">
                    <a:lumMod val="60000"/>
                    <a:lumOff val="40000"/>
                  </a:schemeClr>
                </a:solidFill>
              </a:rPr>
              <a:t> </a:t>
            </a:r>
            <a:r>
              <a:rPr lang="en-US" sz="2800" dirty="0">
                <a:solidFill>
                  <a:srgbClr val="FF0000"/>
                </a:solidFill>
              </a:rPr>
              <a:t>felony</a:t>
            </a:r>
            <a:r>
              <a:rPr lang="en-US" sz="2800" dirty="0">
                <a:solidFill>
                  <a:schemeClr val="accent6">
                    <a:lumMod val="60000"/>
                    <a:lumOff val="40000"/>
                  </a:schemeClr>
                </a:solidFill>
              </a:rPr>
              <a:t> </a:t>
            </a:r>
            <a:r>
              <a:rPr lang="en-US" sz="2800" dirty="0"/>
              <a:t>and that</a:t>
            </a:r>
            <a:r>
              <a:rPr lang="en-US" sz="2800" dirty="0">
                <a:solidFill>
                  <a:srgbClr val="C00000"/>
                </a:solidFill>
              </a:rPr>
              <a:t>, by its nature, involves a substantial risk</a:t>
            </a:r>
            <a:r>
              <a:rPr lang="en-US" sz="2800" dirty="0"/>
              <a:t> that </a:t>
            </a:r>
            <a:r>
              <a:rPr lang="en-US" sz="2800" dirty="0">
                <a:solidFill>
                  <a:srgbClr val="C00000"/>
                </a:solidFill>
              </a:rPr>
              <a:t>physical force </a:t>
            </a:r>
            <a:r>
              <a:rPr lang="en-US" sz="2800" dirty="0"/>
              <a:t>against the person or property of another may be used in the course of committing the offense </a:t>
            </a:r>
          </a:p>
        </p:txBody>
      </p:sp>
    </p:spTree>
    <p:extLst>
      <p:ext uri="{BB962C8B-B14F-4D97-AF65-F5344CB8AC3E}">
        <p14:creationId xmlns:p14="http://schemas.microsoft.com/office/powerpoint/2010/main" val="30734798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Dimaya</a:t>
            </a:r>
            <a:r>
              <a:rPr lang="en-US" i="1" dirty="0" smtClean="0"/>
              <a:t> v. Lynch</a:t>
            </a:r>
            <a:r>
              <a:rPr lang="en-US" dirty="0" smtClean="0"/>
              <a:t>  </a:t>
            </a:r>
            <a:endParaRPr lang="en-US" dirty="0"/>
          </a:p>
        </p:txBody>
      </p:sp>
      <p:sp>
        <p:nvSpPr>
          <p:cNvPr id="3" name="Content Placeholder 2"/>
          <p:cNvSpPr>
            <a:spLocks noGrp="1"/>
          </p:cNvSpPr>
          <p:nvPr>
            <p:ph sz="quarter" idx="1"/>
          </p:nvPr>
        </p:nvSpPr>
        <p:spPr>
          <a:xfrm>
            <a:off x="152400" y="1371600"/>
            <a:ext cx="8534400" cy="4572000"/>
          </a:xfrm>
        </p:spPr>
        <p:txBody>
          <a:bodyPr>
            <a:noAutofit/>
          </a:bodyPr>
          <a:lstStyle/>
          <a:p>
            <a:pPr>
              <a:spcAft>
                <a:spcPts val="3000"/>
              </a:spcAft>
            </a:pPr>
            <a:r>
              <a:rPr lang="en-US" sz="4000" dirty="0" smtClean="0"/>
              <a:t>Applied Supreme Court </a:t>
            </a:r>
            <a:r>
              <a:rPr lang="en-US" sz="4000" i="1" dirty="0" smtClean="0"/>
              <a:t>Johnson</a:t>
            </a:r>
            <a:r>
              <a:rPr lang="en-US" sz="4000" dirty="0" smtClean="0"/>
              <a:t> decision (finding ACCA residual clause void for vagueness) to 18 U.S.C. </a:t>
            </a:r>
            <a:r>
              <a:rPr lang="en-US" sz="4000" dirty="0"/>
              <a:t>§ </a:t>
            </a:r>
            <a:r>
              <a:rPr lang="en-US" sz="4000" dirty="0" smtClean="0"/>
              <a:t>16(b)</a:t>
            </a:r>
          </a:p>
          <a:p>
            <a:pPr>
              <a:spcAft>
                <a:spcPts val="3000"/>
              </a:spcAft>
            </a:pPr>
            <a:r>
              <a:rPr lang="en-US" sz="4000" dirty="0" smtClean="0"/>
              <a:t>Now, to be a COV the offense must have an </a:t>
            </a:r>
            <a:r>
              <a:rPr lang="en-US" sz="4000" i="1" dirty="0" smtClean="0"/>
              <a:t>element </a:t>
            </a:r>
            <a:r>
              <a:rPr lang="en-US" sz="4000" dirty="0" smtClean="0"/>
              <a:t>of force under 18 U.S.C</a:t>
            </a:r>
            <a:r>
              <a:rPr lang="en-US" sz="4000" dirty="0"/>
              <a:t>. § </a:t>
            </a:r>
            <a:r>
              <a:rPr lang="en-US" sz="4000" dirty="0" smtClean="0"/>
              <a:t>16(a) definition</a:t>
            </a:r>
            <a:endParaRPr lang="en-US" sz="4000" dirty="0"/>
          </a:p>
        </p:txBody>
      </p:sp>
    </p:spTree>
    <p:extLst>
      <p:ext uri="{BB962C8B-B14F-4D97-AF65-F5344CB8AC3E}">
        <p14:creationId xmlns:p14="http://schemas.microsoft.com/office/powerpoint/2010/main" val="301812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txBody>
          <a:bodyPr>
            <a:noAutofit/>
          </a:bodyPr>
          <a:lstStyle/>
          <a:p>
            <a:r>
              <a:rPr lang="en-US" sz="2800" dirty="0" smtClean="0">
                <a:solidFill>
                  <a:srgbClr val="FF0000"/>
                </a:solidFill>
              </a:rPr>
              <a:t>AZ Felonies Possibly Affected by </a:t>
            </a:r>
            <a:r>
              <a:rPr lang="en-US" sz="2800" i="1" dirty="0" err="1" smtClean="0">
                <a:solidFill>
                  <a:srgbClr val="FF0000"/>
                </a:solidFill>
              </a:rPr>
              <a:t>Dimaya</a:t>
            </a:r>
            <a:r>
              <a:rPr lang="en-US" sz="2800" dirty="0" smtClean="0">
                <a:solidFill>
                  <a:srgbClr val="FF0000"/>
                </a:solidFill>
              </a:rPr>
              <a:t> </a:t>
            </a:r>
            <a:endParaRPr lang="en-US" sz="2800" dirty="0">
              <a:solidFill>
                <a:srgbClr val="FF0000"/>
              </a:solidFill>
            </a:endParaRPr>
          </a:p>
        </p:txBody>
      </p:sp>
      <p:sp>
        <p:nvSpPr>
          <p:cNvPr id="3" name="Content Placeholder 2"/>
          <p:cNvSpPr>
            <a:spLocks noGrp="1"/>
          </p:cNvSpPr>
          <p:nvPr>
            <p:ph sz="quarter" idx="1"/>
          </p:nvPr>
        </p:nvSpPr>
        <p:spPr>
          <a:xfrm>
            <a:off x="457200" y="1295400"/>
            <a:ext cx="8229600" cy="5334000"/>
          </a:xfrm>
        </p:spPr>
        <p:txBody>
          <a:bodyPr>
            <a:normAutofit/>
          </a:bodyPr>
          <a:lstStyle/>
          <a:p>
            <a:pPr>
              <a:spcAft>
                <a:spcPts val="600"/>
              </a:spcAft>
            </a:pPr>
            <a:r>
              <a:rPr lang="en-US" sz="2800" dirty="0" smtClean="0"/>
              <a:t>Discharging a firearm at a </a:t>
            </a:r>
            <a:r>
              <a:rPr lang="en-US" sz="2800" dirty="0"/>
              <a:t>structure § 13-1211 </a:t>
            </a:r>
            <a:endParaRPr lang="en-US" sz="2800" dirty="0" smtClean="0"/>
          </a:p>
          <a:p>
            <a:pPr>
              <a:spcAft>
                <a:spcPts val="600"/>
              </a:spcAft>
            </a:pPr>
            <a:r>
              <a:rPr lang="en-US" sz="2800" dirty="0" smtClean="0"/>
              <a:t>Unlawful imprisonment § 13-1303 </a:t>
            </a:r>
          </a:p>
          <a:p>
            <a:pPr>
              <a:spcAft>
                <a:spcPts val="600"/>
              </a:spcAft>
            </a:pPr>
            <a:r>
              <a:rPr lang="en-US" sz="2800" dirty="0" smtClean="0"/>
              <a:t>Burglary </a:t>
            </a:r>
            <a:r>
              <a:rPr lang="en-US" sz="2800" dirty="0"/>
              <a:t>§ </a:t>
            </a:r>
            <a:r>
              <a:rPr lang="en-US" sz="2800" dirty="0" smtClean="0"/>
              <a:t>13-1506-08</a:t>
            </a:r>
          </a:p>
          <a:p>
            <a:pPr>
              <a:spcAft>
                <a:spcPts val="600"/>
              </a:spcAft>
            </a:pPr>
            <a:r>
              <a:rPr lang="en-US" sz="2800" dirty="0" smtClean="0"/>
              <a:t>Stalking § 13-3923 </a:t>
            </a:r>
          </a:p>
          <a:p>
            <a:pPr>
              <a:spcAft>
                <a:spcPts val="600"/>
              </a:spcAft>
            </a:pPr>
            <a:r>
              <a:rPr lang="en-US" sz="2800" dirty="0" smtClean="0"/>
              <a:t>Resisting arrest § 13-2508(a)(2)</a:t>
            </a:r>
          </a:p>
          <a:p>
            <a:pPr>
              <a:spcAft>
                <a:spcPts val="600"/>
              </a:spcAft>
            </a:pPr>
            <a:r>
              <a:rPr lang="en-US" sz="2800" dirty="0" smtClean="0"/>
              <a:t>Unlawful flight </a:t>
            </a:r>
            <a:r>
              <a:rPr lang="en-US" sz="2800" dirty="0"/>
              <a:t>§ </a:t>
            </a:r>
            <a:r>
              <a:rPr lang="en-US" sz="2800" dirty="0" smtClean="0"/>
              <a:t>28-622.01</a:t>
            </a:r>
          </a:p>
          <a:p>
            <a:pPr>
              <a:spcAft>
                <a:spcPts val="600"/>
              </a:spcAft>
            </a:pPr>
            <a:r>
              <a:rPr lang="en-US" sz="2800" dirty="0"/>
              <a:t>Escape </a:t>
            </a:r>
            <a:r>
              <a:rPr lang="en-US" sz="2800" dirty="0" smtClean="0"/>
              <a:t>§ 13-2502-03</a:t>
            </a:r>
          </a:p>
        </p:txBody>
      </p:sp>
    </p:spTree>
    <p:extLst>
      <p:ext uri="{BB962C8B-B14F-4D97-AF65-F5344CB8AC3E}">
        <p14:creationId xmlns:p14="http://schemas.microsoft.com/office/powerpoint/2010/main" val="36129027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txBody>
          <a:bodyPr>
            <a:noAutofit/>
          </a:bodyPr>
          <a:lstStyle/>
          <a:p>
            <a:r>
              <a:rPr lang="en-US" sz="2800" dirty="0" smtClean="0">
                <a:solidFill>
                  <a:srgbClr val="FF0000"/>
                </a:solidFill>
              </a:rPr>
              <a:t>CA Felonies Possibly Affected by </a:t>
            </a:r>
            <a:r>
              <a:rPr lang="en-US" sz="2800" i="1" dirty="0" err="1" smtClean="0">
                <a:solidFill>
                  <a:srgbClr val="FF0000"/>
                </a:solidFill>
              </a:rPr>
              <a:t>Dimaya</a:t>
            </a:r>
            <a:endParaRPr lang="en-US" sz="2800" dirty="0">
              <a:solidFill>
                <a:srgbClr val="FF0000"/>
              </a:solidFill>
            </a:endParaRPr>
          </a:p>
        </p:txBody>
      </p:sp>
      <p:sp>
        <p:nvSpPr>
          <p:cNvPr id="3" name="Content Placeholder 2"/>
          <p:cNvSpPr>
            <a:spLocks noGrp="1"/>
          </p:cNvSpPr>
          <p:nvPr>
            <p:ph sz="quarter" idx="1"/>
          </p:nvPr>
        </p:nvSpPr>
        <p:spPr>
          <a:xfrm>
            <a:off x="457200" y="1295400"/>
            <a:ext cx="8229600" cy="5334000"/>
          </a:xfrm>
        </p:spPr>
        <p:txBody>
          <a:bodyPr>
            <a:normAutofit/>
          </a:bodyPr>
          <a:lstStyle/>
          <a:p>
            <a:pPr>
              <a:spcAft>
                <a:spcPts val="600"/>
              </a:spcAft>
            </a:pPr>
            <a:r>
              <a:rPr lang="en-US" sz="2800" dirty="0" smtClean="0"/>
              <a:t>Residential burglary, PC § 459, 460(a)</a:t>
            </a:r>
          </a:p>
          <a:p>
            <a:pPr>
              <a:spcAft>
                <a:spcPts val="600"/>
              </a:spcAft>
            </a:pPr>
            <a:r>
              <a:rPr lang="en-US" sz="2800" dirty="0"/>
              <a:t>Robbery </a:t>
            </a:r>
            <a:r>
              <a:rPr lang="en-US" sz="2800" dirty="0" smtClean="0"/>
              <a:t>§ 211 (but watch for theft)</a:t>
            </a:r>
          </a:p>
          <a:p>
            <a:pPr>
              <a:spcAft>
                <a:spcPts val="600"/>
              </a:spcAft>
            </a:pPr>
            <a:r>
              <a:rPr lang="en-US" sz="2800" dirty="0" smtClean="0"/>
              <a:t>Kidnapping § 207</a:t>
            </a:r>
          </a:p>
          <a:p>
            <a:pPr>
              <a:spcAft>
                <a:spcPts val="600"/>
              </a:spcAft>
            </a:pPr>
            <a:r>
              <a:rPr lang="en-US" sz="2800" dirty="0" smtClean="0"/>
              <a:t>False Imprisonment (various) </a:t>
            </a:r>
          </a:p>
          <a:p>
            <a:pPr>
              <a:spcAft>
                <a:spcPts val="600"/>
              </a:spcAft>
            </a:pPr>
            <a:r>
              <a:rPr lang="en-US" sz="2800" dirty="0" smtClean="0"/>
              <a:t>Lewd Conduct with 14-15 § 288(c)</a:t>
            </a:r>
          </a:p>
          <a:p>
            <a:pPr>
              <a:spcAft>
                <a:spcPts val="600"/>
              </a:spcAft>
            </a:pPr>
            <a:r>
              <a:rPr lang="en-US" sz="2800" dirty="0"/>
              <a:t>Sexual Battery </a:t>
            </a:r>
            <a:r>
              <a:rPr lang="en-US" sz="2800" dirty="0" smtClean="0"/>
              <a:t>§ 243.4</a:t>
            </a:r>
          </a:p>
        </p:txBody>
      </p:sp>
    </p:spTree>
    <p:extLst>
      <p:ext uri="{BB962C8B-B14F-4D97-AF65-F5344CB8AC3E}">
        <p14:creationId xmlns:p14="http://schemas.microsoft.com/office/powerpoint/2010/main" val="203785504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Will § 16(b) Go To Supreme Court?</a:t>
            </a:r>
            <a:endParaRPr lang="en-US" sz="4000" dirty="0"/>
          </a:p>
        </p:txBody>
      </p:sp>
      <p:sp>
        <p:nvSpPr>
          <p:cNvPr id="3" name="Content Placeholder 2"/>
          <p:cNvSpPr>
            <a:spLocks noGrp="1"/>
          </p:cNvSpPr>
          <p:nvPr>
            <p:ph sz="quarter" idx="1"/>
          </p:nvPr>
        </p:nvSpPr>
        <p:spPr>
          <a:xfrm>
            <a:off x="457200" y="1524000"/>
            <a:ext cx="8229600" cy="4602163"/>
          </a:xfrm>
        </p:spPr>
        <p:txBody>
          <a:bodyPr>
            <a:normAutofit/>
          </a:bodyPr>
          <a:lstStyle/>
          <a:p>
            <a:pPr>
              <a:spcAft>
                <a:spcPts val="600"/>
              </a:spcAft>
            </a:pPr>
            <a:r>
              <a:rPr lang="en-US" sz="4000" dirty="0" smtClean="0"/>
              <a:t>Split between Fifth Circuit and Sixth, Seventh,  Ninth, and Tenth Circuits </a:t>
            </a:r>
          </a:p>
          <a:p>
            <a:pPr>
              <a:spcAft>
                <a:spcPts val="600"/>
              </a:spcAft>
            </a:pPr>
            <a:r>
              <a:rPr lang="en-US" sz="4000" dirty="0" smtClean="0"/>
              <a:t>But in any case, the “ordinary case analysis” is gone.</a:t>
            </a:r>
          </a:p>
        </p:txBody>
      </p:sp>
    </p:spTree>
    <p:extLst>
      <p:ext uri="{BB962C8B-B14F-4D97-AF65-F5344CB8AC3E}">
        <p14:creationId xmlns:p14="http://schemas.microsoft.com/office/powerpoint/2010/main" val="5594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1" end="1"/>
                                            </p:txEl>
                                          </p:spTgt>
                                        </p:tgtEl>
                                        <p:attrNameLst>
                                          <p:attrName>ppt_x</p:attrName>
                                          <p:attrName>ppt_y</p:attrName>
                                        </p:attrNameLst>
                                      </p:cBhvr>
                                    </p:animMotion>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ctr">
              <a:buNone/>
            </a:pPr>
            <a:r>
              <a:rPr lang="en-US" sz="4400" dirty="0" smtClean="0"/>
              <a:t>Preparing Your Brief and Oral Argument from Attorneys’ Perspectives</a:t>
            </a:r>
          </a:p>
          <a:p>
            <a:pPr marL="0" indent="0" algn="ctr">
              <a:buNone/>
            </a:pPr>
            <a:endParaRPr lang="en-US" sz="4400" dirty="0" smtClean="0"/>
          </a:p>
          <a:p>
            <a:pPr marL="0" indent="0" algn="ctr">
              <a:spcBef>
                <a:spcPts val="168"/>
              </a:spcBef>
              <a:buNone/>
            </a:pPr>
            <a:r>
              <a:rPr lang="en-US" dirty="0" smtClean="0"/>
              <a:t>Kara Hartzler</a:t>
            </a:r>
          </a:p>
          <a:p>
            <a:pPr marL="0" indent="0" algn="ctr">
              <a:spcBef>
                <a:spcPts val="168"/>
              </a:spcBef>
              <a:buNone/>
            </a:pPr>
            <a:r>
              <a:rPr lang="en-US" dirty="0" smtClean="0"/>
              <a:t>Holly Cooper</a:t>
            </a:r>
          </a:p>
          <a:p>
            <a:pPr marL="0" indent="0" algn="ctr">
              <a:spcBef>
                <a:spcPts val="168"/>
              </a:spcBef>
              <a:buNone/>
            </a:pPr>
            <a:endParaRPr lang="en-US" dirty="0" smtClean="0">
              <a:solidFill>
                <a:schemeClr val="accent1"/>
              </a:solidFill>
            </a:endParaRPr>
          </a:p>
        </p:txBody>
      </p:sp>
    </p:spTree>
    <p:extLst>
      <p:ext uri="{BB962C8B-B14F-4D97-AF65-F5344CB8AC3E}">
        <p14:creationId xmlns:p14="http://schemas.microsoft.com/office/powerpoint/2010/main" val="265486466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Do a Fresh Intake  </a:t>
            </a:r>
            <a:endParaRPr lang="en-US" sz="4400" b="1" dirty="0">
              <a:solidFill>
                <a:schemeClr val="tx1"/>
              </a:solidFill>
            </a:endParaRPr>
          </a:p>
        </p:txBody>
      </p:sp>
      <p:sp>
        <p:nvSpPr>
          <p:cNvPr id="3" name="Content Placeholder 2"/>
          <p:cNvSpPr>
            <a:spLocks noGrp="1"/>
          </p:cNvSpPr>
          <p:nvPr>
            <p:ph sz="quarter" idx="1"/>
          </p:nvPr>
        </p:nvSpPr>
        <p:spPr>
          <a:xfrm>
            <a:off x="457200" y="1600200"/>
            <a:ext cx="8229600" cy="4724400"/>
          </a:xfrm>
        </p:spPr>
        <p:txBody>
          <a:bodyPr>
            <a:normAutofit/>
          </a:bodyPr>
          <a:lstStyle/>
          <a:p>
            <a:r>
              <a:rPr lang="en-US" sz="4000" dirty="0" smtClean="0"/>
              <a:t>Immigration law in constant evolution</a:t>
            </a:r>
          </a:p>
          <a:p>
            <a:pPr lvl="1"/>
            <a:r>
              <a:rPr lang="en-US" sz="3500" dirty="0" smtClean="0">
                <a:solidFill>
                  <a:schemeClr val="tx1"/>
                </a:solidFill>
              </a:rPr>
              <a:t>Executive programs (DACA)</a:t>
            </a:r>
          </a:p>
          <a:p>
            <a:pPr lvl="1"/>
            <a:r>
              <a:rPr lang="en-US" sz="3500" dirty="0" smtClean="0">
                <a:solidFill>
                  <a:schemeClr val="tx1"/>
                </a:solidFill>
              </a:rPr>
              <a:t>DAPA/DACA litigation</a:t>
            </a:r>
          </a:p>
          <a:p>
            <a:r>
              <a:rPr lang="en-US" sz="4000" dirty="0" smtClean="0"/>
              <a:t>Client’s facts may change</a:t>
            </a:r>
          </a:p>
          <a:p>
            <a:pPr lvl="1"/>
            <a:r>
              <a:rPr lang="en-US" sz="3500" dirty="0" smtClean="0">
                <a:solidFill>
                  <a:schemeClr val="tx1"/>
                </a:solidFill>
              </a:rPr>
              <a:t>U visa and VAWA eligibility can change</a:t>
            </a:r>
          </a:p>
          <a:p>
            <a:pPr lvl="1"/>
            <a:endParaRPr lang="en-US" sz="3500" dirty="0" smtClean="0">
              <a:solidFill>
                <a:schemeClr val="tx1"/>
              </a:solidFill>
            </a:endParaRPr>
          </a:p>
        </p:txBody>
      </p:sp>
    </p:spTree>
    <p:extLst>
      <p:ext uri="{BB962C8B-B14F-4D97-AF65-F5344CB8AC3E}">
        <p14:creationId xmlns:p14="http://schemas.microsoft.com/office/powerpoint/2010/main" val="129985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tx1"/>
                </a:solidFill>
              </a:rPr>
              <a:t>Do a Fresh Intake </a:t>
            </a:r>
            <a:endParaRPr lang="en-US" sz="4400" b="1" dirty="0"/>
          </a:p>
        </p:txBody>
      </p:sp>
      <p:sp>
        <p:nvSpPr>
          <p:cNvPr id="3" name="Content Placeholder 2"/>
          <p:cNvSpPr>
            <a:spLocks noGrp="1"/>
          </p:cNvSpPr>
          <p:nvPr>
            <p:ph sz="quarter" idx="1"/>
          </p:nvPr>
        </p:nvSpPr>
        <p:spPr/>
        <p:txBody>
          <a:bodyPr>
            <a:normAutofit/>
          </a:bodyPr>
          <a:lstStyle/>
          <a:p>
            <a:r>
              <a:rPr lang="en-US" sz="3200" dirty="0" smtClean="0"/>
              <a:t>Lawyers make legal errors</a:t>
            </a:r>
          </a:p>
          <a:p>
            <a:pPr marL="548640" lvl="2">
              <a:buClr>
                <a:schemeClr val="accent1"/>
              </a:buClr>
              <a:buSzPct val="85000"/>
              <a:buFont typeface="Wingdings 2"/>
              <a:buChar char=""/>
            </a:pPr>
            <a:r>
              <a:rPr lang="en-US" sz="3200" dirty="0"/>
              <a:t>Overlook citizenship claims</a:t>
            </a:r>
          </a:p>
          <a:p>
            <a:r>
              <a:rPr lang="en-US" sz="3200" dirty="0" smtClean="0"/>
              <a:t>Changes in the law</a:t>
            </a:r>
          </a:p>
          <a:p>
            <a:pPr lvl="1"/>
            <a:r>
              <a:rPr lang="en-US" sz="3200" dirty="0" err="1" smtClean="0">
                <a:solidFill>
                  <a:schemeClr val="tx1"/>
                </a:solidFill>
              </a:rPr>
              <a:t>Ie</a:t>
            </a:r>
            <a:r>
              <a:rPr lang="en-US" sz="3200" dirty="0" smtClean="0">
                <a:solidFill>
                  <a:schemeClr val="tx1"/>
                </a:solidFill>
              </a:rPr>
              <a:t>) </a:t>
            </a:r>
            <a:r>
              <a:rPr lang="en-US" sz="3200" i="1" dirty="0" err="1" smtClean="0">
                <a:solidFill>
                  <a:schemeClr val="tx1"/>
                </a:solidFill>
              </a:rPr>
              <a:t>Dimaya</a:t>
            </a:r>
            <a:r>
              <a:rPr lang="en-US" sz="3200" i="1" dirty="0" smtClean="0">
                <a:solidFill>
                  <a:schemeClr val="tx1"/>
                </a:solidFill>
              </a:rPr>
              <a:t> v. Lynch- </a:t>
            </a:r>
            <a:r>
              <a:rPr lang="en-US" sz="3200" dirty="0" smtClean="0">
                <a:solidFill>
                  <a:schemeClr val="tx1"/>
                </a:solidFill>
              </a:rPr>
              <a:t>finding a portion of the statutory definition of crime of violence void for vagueness.</a:t>
            </a:r>
          </a:p>
          <a:p>
            <a:pPr marL="274320" lvl="1" indent="0">
              <a:buNone/>
            </a:pPr>
            <a:endParaRPr lang="en-US" sz="3200" dirty="0" smtClean="0">
              <a:solidFill>
                <a:schemeClr val="tx1"/>
              </a:solidFill>
            </a:endParaRPr>
          </a:p>
          <a:p>
            <a:pPr marL="274320" lvl="1" indent="0">
              <a:buNone/>
            </a:pPr>
            <a:endParaRPr lang="en-US" sz="3200" dirty="0">
              <a:solidFill>
                <a:schemeClr val="tx1"/>
              </a:solidFill>
            </a:endParaRPr>
          </a:p>
          <a:p>
            <a:pPr lvl="1"/>
            <a:endParaRPr lang="en-US" sz="3200" dirty="0" smtClean="0">
              <a:solidFill>
                <a:schemeClr val="tx1"/>
              </a:solidFill>
            </a:endParaRPr>
          </a:p>
          <a:p>
            <a:pPr lvl="1"/>
            <a:endParaRPr lang="en-US" sz="3200" dirty="0" smtClean="0">
              <a:solidFill>
                <a:schemeClr val="tx1"/>
              </a:solidFill>
            </a:endParaRPr>
          </a:p>
          <a:p>
            <a:pPr lvl="1"/>
            <a:endParaRPr lang="en-US" dirty="0"/>
          </a:p>
        </p:txBody>
      </p:sp>
    </p:spTree>
    <p:extLst>
      <p:ext uri="{BB962C8B-B14F-4D97-AF65-F5344CB8AC3E}">
        <p14:creationId xmlns:p14="http://schemas.microsoft.com/office/powerpoint/2010/main" val="231548434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Mediation</a:t>
            </a:r>
            <a:endParaRPr lang="en-US" sz="4400" b="1"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You should consider mediation if your client qualifies for new executive action, new benefits due to a change in his/her facts, or if the law changes.</a:t>
            </a:r>
          </a:p>
          <a:p>
            <a:r>
              <a:rPr lang="en-US" sz="3600" dirty="0" smtClean="0"/>
              <a:t>Don’t waste the court’s time if you and the government can come to an agreement.</a:t>
            </a:r>
            <a:endParaRPr lang="en-US" sz="3600" dirty="0"/>
          </a:p>
        </p:txBody>
      </p:sp>
    </p:spTree>
    <p:extLst>
      <p:ext uri="{BB962C8B-B14F-4D97-AF65-F5344CB8AC3E}">
        <p14:creationId xmlns:p14="http://schemas.microsoft.com/office/powerpoint/2010/main" val="2667161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noAutofit/>
          </a:bodyPr>
          <a:lstStyle/>
          <a:p>
            <a:r>
              <a:rPr lang="en-US" sz="3600" dirty="0">
                <a:latin typeface="Copperplate" charset="0"/>
                <a:ea typeface="Copperplate" charset="0"/>
                <a:cs typeface="Copperplate" charset="0"/>
              </a:rPr>
              <a:t>Motions practice: Tips and rules</a:t>
            </a: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Many different kinds of motions</a:t>
            </a:r>
          </a:p>
          <a:p>
            <a:r>
              <a:rPr lang="en-US" sz="2400" dirty="0" smtClean="0">
                <a:latin typeface="American Typewriter" charset="0"/>
                <a:ea typeface="American Typewriter" charset="0"/>
                <a:cs typeface="American Typewriter" charset="0"/>
              </a:rPr>
              <a:t>FRAP 27</a:t>
            </a:r>
          </a:p>
          <a:p>
            <a:r>
              <a:rPr lang="en-US" sz="2400" dirty="0" smtClean="0">
                <a:latin typeface="American Typewriter" charset="0"/>
                <a:ea typeface="American Typewriter" charset="0"/>
                <a:cs typeface="American Typewriter" charset="0"/>
              </a:rPr>
              <a:t>Circuit rule 27-8. Required recitals in immigration cases</a:t>
            </a:r>
          </a:p>
          <a:p>
            <a:pPr lvl="1"/>
            <a:r>
              <a:rPr lang="en-US" sz="2280" dirty="0" smtClean="0">
                <a:latin typeface="American Typewriter" charset="0"/>
                <a:ea typeface="American Typewriter" charset="0"/>
                <a:cs typeface="American Typewriter" charset="0"/>
              </a:rPr>
              <a:t>Every </a:t>
            </a:r>
            <a:r>
              <a:rPr lang="en-US" sz="2280" dirty="0">
                <a:latin typeface="American Typewriter" charset="0"/>
                <a:ea typeface="American Typewriter" charset="0"/>
                <a:cs typeface="American Typewriter" charset="0"/>
              </a:rPr>
              <a:t>motion in a petition for review of a decision of the BIA shall recite any previous application for the relief sought and inform the Court if petitioner is detained in the custody of the DHS or at liberty. </a:t>
            </a:r>
            <a:r>
              <a:rPr lang="en-US" sz="2280" i="1" dirty="0">
                <a:latin typeface="American Typewriter" charset="0"/>
                <a:ea typeface="American Typewriter" charset="0"/>
                <a:cs typeface="American Typewriter" charset="0"/>
              </a:rPr>
              <a:t>(New, 1/1/05; Rev. 12/1/09)</a:t>
            </a:r>
            <a:endParaRPr lang="en-US" sz="2280" dirty="0">
              <a:latin typeface="American Typewriter" charset="0"/>
              <a:ea typeface="American Typewriter" charset="0"/>
              <a:cs typeface="American Typewriter" charset="0"/>
            </a:endParaRPr>
          </a:p>
          <a:p>
            <a:endParaRPr lang="en-US" sz="228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2183712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Identify the Decision on Appeal</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sz="2800" dirty="0" smtClean="0"/>
              <a:t>Immigration judge’s decision </a:t>
            </a:r>
          </a:p>
          <a:p>
            <a:pPr lvl="1"/>
            <a:r>
              <a:rPr lang="en-US" sz="2800" dirty="0" smtClean="0">
                <a:solidFill>
                  <a:schemeClr val="tx1"/>
                </a:solidFill>
              </a:rPr>
              <a:t>On review where BIA affirms the IJ’s decision </a:t>
            </a:r>
          </a:p>
          <a:p>
            <a:r>
              <a:rPr lang="en-US" sz="2800" dirty="0" smtClean="0"/>
              <a:t>Board of Immigration Appeals’ decision</a:t>
            </a:r>
          </a:p>
          <a:p>
            <a:pPr lvl="1"/>
            <a:r>
              <a:rPr lang="en-US" sz="2800" dirty="0" smtClean="0">
                <a:solidFill>
                  <a:schemeClr val="tx1"/>
                </a:solidFill>
              </a:rPr>
              <a:t>On review where it provides new or additional reasoning.</a:t>
            </a:r>
          </a:p>
          <a:p>
            <a:pPr lvl="1"/>
            <a:r>
              <a:rPr lang="en-US" sz="2800" dirty="0" smtClean="0">
                <a:solidFill>
                  <a:schemeClr val="tx1"/>
                </a:solidFill>
              </a:rPr>
              <a:t>Both IJ and BIA decisions may be on review (</a:t>
            </a:r>
            <a:r>
              <a:rPr lang="en-US" sz="2800" dirty="0" err="1" smtClean="0">
                <a:solidFill>
                  <a:schemeClr val="tx1"/>
                </a:solidFill>
              </a:rPr>
              <a:t>ie</a:t>
            </a:r>
            <a:r>
              <a:rPr lang="en-US" sz="2800" dirty="0" smtClean="0">
                <a:solidFill>
                  <a:schemeClr val="tx1"/>
                </a:solidFill>
              </a:rPr>
              <a:t>. if BIA affirms IJ on some issues, but provides new, additional reasoning on other claims).</a:t>
            </a:r>
          </a:p>
          <a:p>
            <a:endParaRPr lang="en-US" dirty="0" smtClean="0"/>
          </a:p>
        </p:txBody>
      </p:sp>
    </p:spTree>
    <p:extLst>
      <p:ext uri="{BB962C8B-B14F-4D97-AF65-F5344CB8AC3E}">
        <p14:creationId xmlns:p14="http://schemas.microsoft.com/office/powerpoint/2010/main" val="295977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Checklist for Issue Spotting</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u="sng" dirty="0" smtClean="0"/>
              <a:t>Standard of proof</a:t>
            </a:r>
            <a:r>
              <a:rPr lang="en-US" dirty="0" smtClean="0"/>
              <a:t>—did IJ and BIA use the correct standard of proof or any standard of proof at all?</a:t>
            </a:r>
          </a:p>
          <a:p>
            <a:r>
              <a:rPr lang="en-US" u="sng" dirty="0" smtClean="0"/>
              <a:t>Legal standard</a:t>
            </a:r>
            <a:r>
              <a:rPr lang="en-US" dirty="0" smtClean="0"/>
              <a:t>—did IJ and BIA use the correct legal standard applicable to your client’s case?</a:t>
            </a:r>
          </a:p>
          <a:p>
            <a:r>
              <a:rPr lang="en-US" u="sng" dirty="0" smtClean="0"/>
              <a:t>Evidence</a:t>
            </a:r>
            <a:r>
              <a:rPr lang="en-US" dirty="0" smtClean="0"/>
              <a:t>—did the IJ and BIA weigh all relevant evidence?</a:t>
            </a:r>
          </a:p>
          <a:p>
            <a:r>
              <a:rPr lang="en-US" u="sng" dirty="0" smtClean="0"/>
              <a:t>Proper waivers</a:t>
            </a:r>
            <a:r>
              <a:rPr lang="en-US" dirty="0" smtClean="0"/>
              <a:t>—did the IJ obtain the proper waivers from pro se respondent? (</a:t>
            </a:r>
            <a:r>
              <a:rPr lang="en-US" dirty="0" err="1" smtClean="0"/>
              <a:t>ie</a:t>
            </a:r>
            <a:r>
              <a:rPr lang="en-US" dirty="0" smtClean="0"/>
              <a:t>. waiver of right to counsel, waiver of right to present evidence).</a:t>
            </a:r>
          </a:p>
        </p:txBody>
      </p:sp>
    </p:spTree>
    <p:extLst>
      <p:ext uri="{BB962C8B-B14F-4D97-AF65-F5344CB8AC3E}">
        <p14:creationId xmlns:p14="http://schemas.microsoft.com/office/powerpoint/2010/main" val="73365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SEC v. </a:t>
            </a:r>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332 U.S. 194 (1947)</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sz="3600" dirty="0" smtClean="0"/>
              <a:t>“a reviewing court, in dealing with a determination or judgment which an administrative agency alone is authorized to make, must judge the propriety of such action solely by the grounds invoked by the agency,”</a:t>
            </a:r>
          </a:p>
          <a:p>
            <a:pPr>
              <a:buNone/>
            </a:pPr>
            <a:r>
              <a:rPr lang="en-US" sz="3600" dirty="0" smtClean="0"/>
              <a:t>332 U.S. at 196.</a:t>
            </a:r>
          </a:p>
        </p:txBody>
      </p:sp>
    </p:spTree>
    <p:extLst>
      <p:ext uri="{BB962C8B-B14F-4D97-AF65-F5344CB8AC3E}">
        <p14:creationId xmlns:p14="http://schemas.microsoft.com/office/powerpoint/2010/main" val="15024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First determine the basis  provided by the agency</a:t>
            </a:r>
          </a:p>
          <a:p>
            <a:endParaRPr lang="en-US" dirty="0" smtClean="0"/>
          </a:p>
          <a:p>
            <a:pPr lvl="1"/>
            <a:r>
              <a:rPr lang="en-US" dirty="0" smtClean="0">
                <a:solidFill>
                  <a:schemeClr val="tx1"/>
                </a:solidFill>
              </a:rPr>
              <a:t>Did the BIA adopt the IJ’s rationale or replace it?</a:t>
            </a:r>
          </a:p>
          <a:p>
            <a:pPr lvl="1"/>
            <a:endParaRPr lang="en-US" dirty="0" smtClean="0">
              <a:solidFill>
                <a:schemeClr val="tx1"/>
              </a:solidFill>
            </a:endParaRPr>
          </a:p>
          <a:p>
            <a:r>
              <a:rPr lang="en-US" dirty="0" smtClean="0"/>
              <a:t>If unclear, then remand may be appropriate:</a:t>
            </a:r>
          </a:p>
          <a:p>
            <a:pPr>
              <a:buNone/>
            </a:pPr>
            <a:endParaRPr lang="en-US" dirty="0" smtClean="0"/>
          </a:p>
          <a:p>
            <a:pPr lvl="1"/>
            <a:r>
              <a:rPr lang="en-US" dirty="0" smtClean="0">
                <a:solidFill>
                  <a:schemeClr val="tx1"/>
                </a:solidFill>
              </a:rPr>
              <a:t>“ It will not do for a court to be compelled to guess at the theory underlying the agency's action; nor can a court be expected to chisel that which must be precise from what the agency has left vague and indecisive.”</a:t>
            </a:r>
          </a:p>
          <a:p>
            <a:pPr>
              <a:buNone/>
            </a:pPr>
            <a:r>
              <a:rPr lang="en-US" i="1" dirty="0" err="1" smtClean="0"/>
              <a:t>Chenery</a:t>
            </a:r>
            <a:r>
              <a:rPr lang="en-US" dirty="0" smtClean="0"/>
              <a:t>, 322 U.S. at 196.</a:t>
            </a:r>
            <a:endParaRPr lang="en-US" i="1" dirty="0" smtClean="0"/>
          </a:p>
          <a:p>
            <a:pPr lvl="1"/>
            <a:endParaRPr lang="en-US" dirty="0" smtClean="0"/>
          </a:p>
        </p:txBody>
      </p:sp>
    </p:spTree>
    <p:extLst>
      <p:ext uri="{BB962C8B-B14F-4D97-AF65-F5344CB8AC3E}">
        <p14:creationId xmlns:p14="http://schemas.microsoft.com/office/powerpoint/2010/main" val="5023163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lstStyle/>
          <a:p>
            <a:r>
              <a:rPr lang="en-US" dirty="0" smtClean="0"/>
              <a:t>Reject any attempt to provide alternative or missing rationale</a:t>
            </a:r>
          </a:p>
          <a:p>
            <a:endParaRPr lang="en-US" dirty="0" smtClean="0"/>
          </a:p>
          <a:p>
            <a:pPr lvl="1"/>
            <a:r>
              <a:rPr lang="en-US" dirty="0" smtClean="0">
                <a:solidFill>
                  <a:schemeClr val="tx1"/>
                </a:solidFill>
              </a:rPr>
              <a:t>“Justice Department’s lawyers are not allowed to supply the agency’s missing rationale in its brief—nor are we.”</a:t>
            </a:r>
          </a:p>
          <a:p>
            <a:pPr lvl="1"/>
            <a:endParaRPr lang="en-US" dirty="0" smtClean="0"/>
          </a:p>
          <a:p>
            <a:pPr>
              <a:buNone/>
            </a:pPr>
            <a:r>
              <a:rPr lang="en-US" sz="2800" i="1" dirty="0" err="1" smtClean="0"/>
              <a:t>Gattem</a:t>
            </a:r>
            <a:r>
              <a:rPr lang="en-US" sz="2800" i="1" dirty="0" smtClean="0"/>
              <a:t> v. Gonzales,</a:t>
            </a:r>
            <a:r>
              <a:rPr lang="en-US" sz="2800" dirty="0" smtClean="0"/>
              <a:t> 412 F.3d 758, 768 (7</a:t>
            </a:r>
            <a:r>
              <a:rPr lang="en-US" sz="2800" baseline="30000" dirty="0" smtClean="0"/>
              <a:t>th</a:t>
            </a:r>
            <a:r>
              <a:rPr lang="en-US" sz="2800" dirty="0" smtClean="0"/>
              <a:t> Cir. 2005) (Posner dissent).</a:t>
            </a:r>
          </a:p>
          <a:p>
            <a:endParaRPr lang="es-MX" dirty="0"/>
          </a:p>
        </p:txBody>
      </p:sp>
    </p:spTree>
    <p:extLst>
      <p:ext uri="{BB962C8B-B14F-4D97-AF65-F5344CB8AC3E}">
        <p14:creationId xmlns:p14="http://schemas.microsoft.com/office/powerpoint/2010/main" val="393244909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Chevron </a:t>
            </a:r>
            <a:r>
              <a:rPr lang="en-US" b="1" dirty="0" smtClean="0">
                <a:solidFill>
                  <a:schemeClr val="tx1"/>
                </a:solidFill>
              </a:rPr>
              <a:t>Deference</a:t>
            </a:r>
            <a:endParaRPr lang="es-MX" b="1" i="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b="1" u="sng" dirty="0" smtClean="0"/>
              <a:t>Step one:</a:t>
            </a:r>
            <a:r>
              <a:rPr lang="en-US" b="1" dirty="0" smtClean="0"/>
              <a:t>  </a:t>
            </a:r>
            <a:r>
              <a:rPr lang="en-US" dirty="0" smtClean="0"/>
              <a:t>Court must analyze the plain language of statute to determine if intent is clear. If intent is clear there is no room to defer to agency interpretation.</a:t>
            </a:r>
          </a:p>
          <a:p>
            <a:endParaRPr lang="en-US" dirty="0" smtClean="0"/>
          </a:p>
          <a:p>
            <a:r>
              <a:rPr lang="en-US" b="1" u="sng" dirty="0" smtClean="0"/>
              <a:t>Step two</a:t>
            </a:r>
            <a:r>
              <a:rPr lang="en-US" b="1" dirty="0" smtClean="0"/>
              <a:t>:  </a:t>
            </a:r>
            <a:r>
              <a:rPr lang="en-US" dirty="0" smtClean="0"/>
              <a:t>If intent is not clear, Court will defer to reasonable agency interpretation of a statutory scheme it is entrusted to administer.</a:t>
            </a:r>
          </a:p>
          <a:p>
            <a:endParaRPr lang="en-US" dirty="0" smtClean="0"/>
          </a:p>
          <a:p>
            <a:pPr>
              <a:buNone/>
            </a:pPr>
            <a:r>
              <a:rPr lang="en-US" i="1" dirty="0" smtClean="0"/>
              <a:t>Chevron, U.S.A., Inc. v. Nat'l Res. Def. Council, Inc</a:t>
            </a:r>
            <a:r>
              <a:rPr lang="en-US" dirty="0" smtClean="0"/>
              <a:t>., 467 U.S. 837 (1984)</a:t>
            </a:r>
            <a:endParaRPr lang="es-MX" dirty="0"/>
          </a:p>
        </p:txBody>
      </p:sp>
    </p:spTree>
    <p:extLst>
      <p:ext uri="{BB962C8B-B14F-4D97-AF65-F5344CB8AC3E}">
        <p14:creationId xmlns:p14="http://schemas.microsoft.com/office/powerpoint/2010/main" val="28448542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b="1" u="sng" dirty="0" smtClean="0"/>
              <a:t>Step One</a:t>
            </a:r>
            <a:r>
              <a:rPr lang="en-US" b="1" dirty="0" smtClean="0"/>
              <a:t>: </a:t>
            </a:r>
            <a:r>
              <a:rPr lang="en-US" dirty="0" smtClean="0"/>
              <a:t>Is the statute clear?</a:t>
            </a:r>
          </a:p>
          <a:p>
            <a:pPr lvl="1"/>
            <a:r>
              <a:rPr lang="en-US" sz="2800" dirty="0" smtClean="0">
                <a:solidFill>
                  <a:schemeClr val="tx1"/>
                </a:solidFill>
              </a:rPr>
              <a:t>Go beyond the plain language (any creative advocate can almost always argue there are alternative interpretations)</a:t>
            </a:r>
          </a:p>
          <a:p>
            <a:pPr lvl="1"/>
            <a:r>
              <a:rPr lang="en-US" sz="2800" dirty="0" smtClean="0">
                <a:solidFill>
                  <a:schemeClr val="tx1"/>
                </a:solidFill>
              </a:rPr>
              <a:t>Court will apply the “traditional tools of statutory construction”  to determine if statue is ambiguous</a:t>
            </a:r>
          </a:p>
          <a:p>
            <a:pPr lvl="1"/>
            <a:r>
              <a:rPr lang="en-US" sz="2800" dirty="0" smtClean="0">
                <a:solidFill>
                  <a:schemeClr val="tx1"/>
                </a:solidFill>
              </a:rPr>
              <a:t>Whether the statute is ambiguous is a legal issue determined de novo by the Court of Appeals</a:t>
            </a:r>
          </a:p>
          <a:p>
            <a:pPr lvl="1"/>
            <a:endParaRPr lang="en-US" dirty="0" smtClean="0"/>
          </a:p>
          <a:p>
            <a:endParaRPr lang="es-MX" dirty="0"/>
          </a:p>
        </p:txBody>
      </p:sp>
    </p:spTree>
    <p:extLst>
      <p:ext uri="{BB962C8B-B14F-4D97-AF65-F5344CB8AC3E}">
        <p14:creationId xmlns:p14="http://schemas.microsoft.com/office/powerpoint/2010/main" val="9753591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two—when to defer to the agency?</a:t>
            </a:r>
          </a:p>
          <a:p>
            <a:endParaRPr lang="en-US" dirty="0" smtClean="0"/>
          </a:p>
          <a:p>
            <a:pPr marL="514350" indent="-514350">
              <a:buFont typeface="+mj-lt"/>
              <a:buAutoNum type="arabicPeriod"/>
            </a:pPr>
            <a:r>
              <a:rPr lang="en-US" dirty="0" smtClean="0"/>
              <a:t>Is the statute at issue one over which the agency is responsible to administer?</a:t>
            </a:r>
          </a:p>
          <a:p>
            <a:pPr marL="914400" lvl="1" indent="-514350"/>
            <a:endParaRPr lang="en-US" dirty="0" smtClean="0"/>
          </a:p>
          <a:p>
            <a:pPr marL="914400" lvl="1" indent="-514350"/>
            <a:r>
              <a:rPr lang="en-US" sz="2800" dirty="0" smtClean="0"/>
              <a:t>E.g., is the agency interpreting the INA or a criminal statute, even one referenced in the INA?</a:t>
            </a:r>
          </a:p>
          <a:p>
            <a:pPr marL="914400" lvl="1" indent="-514350"/>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96653906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 (cont.)—when to defer to the agency?</a:t>
            </a:r>
          </a:p>
          <a:p>
            <a:endParaRPr lang="en-US" dirty="0" smtClean="0"/>
          </a:p>
          <a:p>
            <a:pPr marL="514350" indent="-514350">
              <a:buNone/>
            </a:pPr>
            <a:r>
              <a:rPr lang="en-US" dirty="0" smtClean="0"/>
              <a:t>2.  Did agency rely on precedent decision?</a:t>
            </a:r>
          </a:p>
          <a:p>
            <a:pPr marL="914400" lvl="1" indent="-514350"/>
            <a:r>
              <a:rPr lang="en-US" dirty="0" smtClean="0">
                <a:solidFill>
                  <a:schemeClr val="tx1"/>
                </a:solidFill>
              </a:rPr>
              <a:t>“interpretations promulgated in a non-precedential manner are ‘beyond the </a:t>
            </a:r>
            <a:r>
              <a:rPr lang="en-US" i="1" dirty="0" smtClean="0">
                <a:solidFill>
                  <a:schemeClr val="tx1"/>
                </a:solidFill>
              </a:rPr>
              <a:t>Chevron</a:t>
            </a:r>
            <a:r>
              <a:rPr lang="en-US" dirty="0" smtClean="0">
                <a:solidFill>
                  <a:schemeClr val="tx1"/>
                </a:solidFill>
              </a:rPr>
              <a:t> pale.’ ”</a:t>
            </a:r>
            <a:r>
              <a:rPr lang="en-US" i="1" dirty="0" smtClean="0">
                <a:solidFill>
                  <a:schemeClr val="tx1"/>
                </a:solidFill>
              </a:rPr>
              <a:t>Estrada-Rodriguez v. </a:t>
            </a:r>
            <a:r>
              <a:rPr lang="en-US" i="1" dirty="0" err="1" smtClean="0">
                <a:solidFill>
                  <a:schemeClr val="tx1"/>
                </a:solidFill>
              </a:rPr>
              <a:t>Mukasey</a:t>
            </a:r>
            <a:r>
              <a:rPr lang="en-US" dirty="0" smtClean="0">
                <a:solidFill>
                  <a:schemeClr val="tx1"/>
                </a:solidFill>
              </a:rPr>
              <a:t>, 512 F.3d 517, 520 (9th Cir. 2007).</a:t>
            </a:r>
          </a:p>
          <a:p>
            <a:endParaRPr lang="en-US" dirty="0" smtClean="0"/>
          </a:p>
          <a:p>
            <a:pPr marL="514350" indent="-514350">
              <a:buAutoNum type="arabicPeriod" startAt="3"/>
            </a:pPr>
            <a:r>
              <a:rPr lang="en-US" dirty="0" smtClean="0"/>
              <a:t>Is the interpretation reasonable? </a:t>
            </a:r>
          </a:p>
          <a:p>
            <a:pPr marL="914400" lvl="1" indent="-514350"/>
            <a:r>
              <a:rPr lang="en-US" dirty="0" smtClean="0">
                <a:solidFill>
                  <a:schemeClr val="tx1"/>
                </a:solidFill>
              </a:rPr>
              <a:t>Is it clear, does it contradict prior interpretations?</a:t>
            </a:r>
          </a:p>
          <a:p>
            <a:endParaRPr lang="es-MX" dirty="0"/>
          </a:p>
        </p:txBody>
      </p:sp>
    </p:spTree>
    <p:extLst>
      <p:ext uri="{BB962C8B-B14F-4D97-AF65-F5344CB8AC3E}">
        <p14:creationId xmlns:p14="http://schemas.microsoft.com/office/powerpoint/2010/main" val="64184822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Waiver</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Legal issues must be raised in your opening brief or you risk waiving them.</a:t>
            </a:r>
          </a:p>
          <a:p>
            <a:r>
              <a:rPr lang="en-US" dirty="0" smtClean="0"/>
              <a:t>If government fails to raise an issue in its response brief, argue the issue is waived in your reply.</a:t>
            </a:r>
          </a:p>
          <a:p>
            <a:r>
              <a:rPr lang="en-US" dirty="0" smtClean="0"/>
              <a:t>If the issue was not raised before the agency, try and meet an exception to waiver (issue of law, etc.).</a:t>
            </a:r>
          </a:p>
          <a:p>
            <a:r>
              <a:rPr lang="en-US" dirty="0" smtClean="0"/>
              <a:t>Waiver is separate from exhaustion—do not confuse the two. Exhaustion is jurisdictional, but waiver is not jurisdictional and has exceptions.</a:t>
            </a:r>
            <a:endParaRPr lang="en-US" dirty="0"/>
          </a:p>
        </p:txBody>
      </p:sp>
    </p:spTree>
    <p:extLst>
      <p:ext uri="{BB962C8B-B14F-4D97-AF65-F5344CB8AC3E}">
        <p14:creationId xmlns:p14="http://schemas.microsoft.com/office/powerpoint/2010/main" val="30806155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1394</TotalTime>
  <Words>5990</Words>
  <Application>Microsoft Office PowerPoint</Application>
  <PresentationFormat>On-screen Show (4:3)</PresentationFormat>
  <Paragraphs>710</Paragraphs>
  <Slides>121</Slides>
  <Notes>24</Notes>
  <HiddenSlides>0</HiddenSlides>
  <MMClips>0</MMClips>
  <ScaleCrop>false</ScaleCrop>
  <HeadingPairs>
    <vt:vector size="4" baseType="variant">
      <vt:variant>
        <vt:lpstr>Theme</vt:lpstr>
      </vt:variant>
      <vt:variant>
        <vt:i4>1</vt:i4>
      </vt:variant>
      <vt:variant>
        <vt:lpstr>Slide Titles</vt:lpstr>
      </vt:variant>
      <vt:variant>
        <vt:i4>121</vt:i4>
      </vt:variant>
    </vt:vector>
  </HeadingPairs>
  <TitlesOfParts>
    <vt:vector size="122" baseType="lpstr">
      <vt:lpstr>Civic</vt:lpstr>
      <vt:lpstr> Ninth Circuit Immigration Law Training</vt:lpstr>
      <vt:lpstr>PowerPoint Presentation</vt:lpstr>
      <vt:lpstr>Petitions for Review</vt:lpstr>
      <vt:lpstr>    Petition for Review Tips </vt:lpstr>
      <vt:lpstr>Motion for Stay of Removal</vt:lpstr>
      <vt:lpstr>Motion for Stay of Removal</vt:lpstr>
      <vt:lpstr>Motion for Stay of Removal</vt:lpstr>
      <vt:lpstr>Practice Pointers </vt:lpstr>
      <vt:lpstr>Motions practice: Tips and rules</vt:lpstr>
      <vt:lpstr>Other Motions</vt:lpstr>
      <vt:lpstr>Government Motions</vt:lpstr>
      <vt:lpstr>Jurisdiction</vt:lpstr>
      <vt:lpstr>Administrative exhaustion</vt:lpstr>
      <vt:lpstr>Exceptions to exhaustion </vt:lpstr>
      <vt:lpstr>Final agency order jurisdictional prerequisite</vt:lpstr>
      <vt:lpstr>Statutory bars for judicial review of certain applications</vt:lpstr>
      <vt:lpstr>Statutory bars of certain discretionary decisions</vt:lpstr>
      <vt:lpstr>Jurisdiction to review denials of motions to reopen</vt:lpstr>
      <vt:lpstr>Denials of timely motions to reopen reviewable</vt:lpstr>
      <vt:lpstr>Discretionary decisions</vt:lpstr>
      <vt:lpstr>Statutory bars for immigrants with certain criminal convictions </vt:lpstr>
      <vt:lpstr>Statutory exception for legal and constitutional questions</vt:lpstr>
      <vt:lpstr>Practice tips </vt:lpstr>
      <vt:lpstr>Departure from USA not a bar</vt:lpstr>
      <vt:lpstr>Zipper clause</vt:lpstr>
      <vt:lpstr>Habeas corpus</vt:lpstr>
      <vt:lpstr>Mediation, Prosecutorial Discretion and Remand</vt:lpstr>
      <vt:lpstr>Mediation in the Ninth Circuit</vt:lpstr>
      <vt:lpstr>Immigration Cases Received by Mediation 2012 - 2015</vt:lpstr>
      <vt:lpstr>PowerPoint Presentation</vt:lpstr>
      <vt:lpstr>PowerPoint Presentation</vt:lpstr>
      <vt:lpstr>Unopposed Remands</vt:lpstr>
      <vt:lpstr>How does the mediation program work, and how has it changed since the President’s Executive Order?</vt:lpstr>
      <vt:lpstr>How Can Mediation Help the Petitioner?</vt:lpstr>
      <vt:lpstr>When might you NOT want to settle the case for prosecutorial discretion?</vt:lpstr>
      <vt:lpstr>How to seek mediation</vt:lpstr>
      <vt:lpstr>What is the role of OIL regarding these various forms of relief?</vt:lpstr>
      <vt:lpstr>Remands</vt:lpstr>
      <vt:lpstr>Questions?</vt:lpstr>
      <vt:lpstr>Best Practices for Attorneys</vt:lpstr>
      <vt:lpstr>Best Practices for Attorneys</vt:lpstr>
      <vt:lpstr>Best Practices for Attorneys</vt:lpstr>
      <vt:lpstr>PowerPoint Presentation</vt:lpstr>
      <vt:lpstr>Hot Topics</vt:lpstr>
      <vt:lpstr>I.  Categorical Approach</vt:lpstr>
      <vt:lpstr>Determining when a Conviction Triggers Immigration Consequences</vt:lpstr>
      <vt:lpstr>Categorical Approach Important Terminology</vt:lpstr>
      <vt:lpstr>Categorical Approach</vt:lpstr>
      <vt:lpstr>Categorical Approach As Applied to Burglary</vt:lpstr>
      <vt:lpstr>Categorical Approach  As Applied to Burglary</vt:lpstr>
      <vt:lpstr>Divisibility The Supreme Court’s Rule in Descamps</vt:lpstr>
      <vt:lpstr>Divisibility The Supreme Court’s Rule in Mathis</vt:lpstr>
      <vt:lpstr>Modified Categorical Approach</vt:lpstr>
      <vt:lpstr>Modified Categorical Approach</vt:lpstr>
      <vt:lpstr>Modified Categorical Approach As Applied to Burglary</vt:lpstr>
      <vt:lpstr>Modified Categorical Approach As Applied to Burglary</vt:lpstr>
      <vt:lpstr>For the visual learners…</vt:lpstr>
      <vt:lpstr>For the visual learners…</vt:lpstr>
      <vt:lpstr>For the visual learners…</vt:lpstr>
      <vt:lpstr>BUT, when is a statute divisible?</vt:lpstr>
      <vt:lpstr>So what about disjunctive statutes?</vt:lpstr>
      <vt:lpstr>Descamps footnote 2:</vt:lpstr>
      <vt:lpstr>The Questions </vt:lpstr>
      <vt:lpstr>The Approaches</vt:lpstr>
      <vt:lpstr>The Approaches - Rendon</vt:lpstr>
      <vt:lpstr>The Approaches - Rendon</vt:lpstr>
      <vt:lpstr>The Approaches - Almanza</vt:lpstr>
      <vt:lpstr>The Approaches - Almanza </vt:lpstr>
      <vt:lpstr>The Approaches - Almanza</vt:lpstr>
      <vt:lpstr>The Approaches - Mathis </vt:lpstr>
      <vt:lpstr>The Approaches - Summary</vt:lpstr>
      <vt:lpstr>The Strategy – Five Points </vt:lpstr>
      <vt:lpstr>The Strategy – Five Points </vt:lpstr>
      <vt:lpstr>The Strategy – Five Points </vt:lpstr>
      <vt:lpstr>The Strategy – Five Points </vt:lpstr>
      <vt:lpstr>The Strategy – Five Points </vt:lpstr>
      <vt:lpstr>What if the statute is divisible?  Applying for relief</vt:lpstr>
      <vt:lpstr>Young Ninth Circuit Holding</vt:lpstr>
      <vt:lpstr>Argument that Moncrieffe overturned Young</vt:lpstr>
      <vt:lpstr>Young Issue Resources</vt:lpstr>
      <vt:lpstr>18 USC § 16</vt:lpstr>
      <vt:lpstr>Dimaya v. Lynch  </vt:lpstr>
      <vt:lpstr>AZ Felonies Possibly Affected by Dimaya </vt:lpstr>
      <vt:lpstr>CA Felonies Possibly Affected by Dimaya</vt:lpstr>
      <vt:lpstr>Will § 16(b) Go To Supreme Court?</vt:lpstr>
      <vt:lpstr>PowerPoint Presentation</vt:lpstr>
      <vt:lpstr>Do a Fresh Intake  </vt:lpstr>
      <vt:lpstr>Do a Fresh Intake </vt:lpstr>
      <vt:lpstr>Mediation</vt:lpstr>
      <vt:lpstr>Identify the Decision on Appeal</vt:lpstr>
      <vt:lpstr>Checklist for Issue Spotting</vt:lpstr>
      <vt:lpstr>SEC v. Chenery, 332 U.S. 194 (1947)</vt:lpstr>
      <vt:lpstr>Chenery Doctrine cont.</vt:lpstr>
      <vt:lpstr>Chenery Doctrine cont.</vt:lpstr>
      <vt:lpstr>Chevron Deference</vt:lpstr>
      <vt:lpstr>Chevron Deference</vt:lpstr>
      <vt:lpstr>Chevron Deference</vt:lpstr>
      <vt:lpstr>Chevron Deference</vt:lpstr>
      <vt:lpstr>Waiver</vt:lpstr>
      <vt:lpstr>Retroactivity</vt:lpstr>
      <vt:lpstr>Preparing for Oral Argument (1)</vt:lpstr>
      <vt:lpstr>Preparing for Oral Argument (2)</vt:lpstr>
      <vt:lpstr>Preparing for Oral Argument (3)</vt:lpstr>
      <vt:lpstr>Preparing for Oral Argument (4)</vt:lpstr>
      <vt:lpstr>Case Digest</vt:lpstr>
      <vt:lpstr>Ninth Circuit:  After the Decision</vt:lpstr>
      <vt:lpstr>After the judgment: timeline</vt:lpstr>
      <vt:lpstr>Petitions for Rehearing</vt:lpstr>
      <vt:lpstr>Petitions for Rehearing </vt:lpstr>
      <vt:lpstr>Motions to Reconsider</vt:lpstr>
      <vt:lpstr>Motions to Reconsider</vt:lpstr>
      <vt:lpstr>Motions to Stay the Mandate </vt:lpstr>
      <vt:lpstr>Motions to Stay the Mandate </vt:lpstr>
      <vt:lpstr>Motions to Stay the Mandate</vt:lpstr>
      <vt:lpstr>Motions to Stay the Mandate</vt:lpstr>
      <vt:lpstr>Motions for Attorneys’ Fees</vt:lpstr>
      <vt:lpstr>Motions for Attorneys’ Fees</vt:lpstr>
      <vt:lpstr>Motion for Attorneys’ Fees </vt:lpstr>
      <vt:lpstr>Returning Your Client After Removal</vt:lpstr>
      <vt:lpstr>Returning Your Client After Removal</vt:lpstr>
      <vt:lpstr>Returning Your Client After Removal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Stacy Tolchin</cp:lastModifiedBy>
  <cp:revision>145</cp:revision>
  <dcterms:created xsi:type="dcterms:W3CDTF">2016-03-07T19:07:22Z</dcterms:created>
  <dcterms:modified xsi:type="dcterms:W3CDTF">2016-09-23T18:56:35Z</dcterms:modified>
</cp:coreProperties>
</file>