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D1C615-4677-4552-A752-399FA0F4C87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Untitled Section" id="{CD23D633-1B3E-48C8-826B-74D5438CA751}">
          <p14:sldIdLst>
            <p14:sldId id="264"/>
            <p14:sldId id="266"/>
            <p14:sldId id="267"/>
            <p14:sldId id="268"/>
            <p14:sldId id="269"/>
            <p14:sldId id="270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39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9.circ9.dcn\sfo\sfo-data\user-data\ClaudiaB\Immigration%20statistics%20A%201.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9.circ9.dcn\sfo\sfo-data\user-data\ClaudiaB\Immigration%20statistics%20A%201.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9.circ9.dcn\sfo\sfo-data\user-data\ClaudiaB\Immigration%20statistics%20A%201.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9.circ9.dcn\sfo\sfo-data\user-data\ClaudiaB\Immigration%20statistics%20A%201.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839719874668435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Immigration Cases Received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1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Sheet1!$B$5:$E$5</c:f>
              <c:numCache>
                <c:formatCode>@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Sheet1!$B$6:$E$6</c:f>
              <c:numCache>
                <c:formatCode>#,##0</c:formatCode>
                <c:ptCount val="4"/>
                <c:pt idx="0">
                  <c:v>487</c:v>
                </c:pt>
                <c:pt idx="1">
                  <c:v>879</c:v>
                </c:pt>
                <c:pt idx="2">
                  <c:v>757</c:v>
                </c:pt>
                <c:pt idx="3">
                  <c:v>205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6287104"/>
        <c:axId val="86288640"/>
      </c:barChart>
      <c:catAx>
        <c:axId val="86287104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3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88640"/>
        <c:crosses val="autoZero"/>
        <c:auto val="1"/>
        <c:lblAlgn val="ctr"/>
        <c:lblOffset val="100"/>
        <c:noMultiLvlLbl val="0"/>
      </c:catAx>
      <c:valAx>
        <c:axId val="8628864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crossAx val="86287104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40000"/>
        <a:lumOff val="6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3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30" baseline="0"/>
              <a:t>Cases Received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Sheet1!$A$20</c:f>
              <c:strCache>
                <c:ptCount val="1"/>
                <c:pt idx="0">
                  <c:v>Panel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Sheet1!$B$19:$E$19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Sheet1!$B$20:$E$20</c:f>
              <c:numCache>
                <c:formatCode>General</c:formatCode>
                <c:ptCount val="4"/>
                <c:pt idx="0">
                  <c:v>106</c:v>
                </c:pt>
                <c:pt idx="1">
                  <c:v>158</c:v>
                </c:pt>
                <c:pt idx="2">
                  <c:v>115</c:v>
                </c:pt>
                <c:pt idx="3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Sheet1!$A$21</c:f>
              <c:strCache>
                <c:ptCount val="1"/>
                <c:pt idx="0">
                  <c:v>Other Court Referrals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Sheet1!$B$19:$E$19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Sheet1!$B$21:$E$21</c:f>
              <c:numCache>
                <c:formatCode>General</c:formatCode>
                <c:ptCount val="4"/>
                <c:pt idx="0">
                  <c:v>83</c:v>
                </c:pt>
                <c:pt idx="1">
                  <c:v>327</c:v>
                </c:pt>
                <c:pt idx="2">
                  <c:v>206</c:v>
                </c:pt>
                <c:pt idx="3">
                  <c:v>83</c:v>
                </c:pt>
              </c:numCache>
            </c:numRef>
          </c:val>
        </c:ser>
        <c:ser>
          <c:idx val="2"/>
          <c:order val="2"/>
          <c:tx>
            <c:strRef>
              <c:f>Sheet1!$A$22</c:f>
              <c:strCache>
                <c:ptCount val="1"/>
                <c:pt idx="0">
                  <c:v>Opposed Remands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Sheet1!$B$19:$E$19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Sheet1!$B$22:$E$22</c:f>
              <c:numCache>
                <c:formatCode>General</c:formatCode>
                <c:ptCount val="4"/>
                <c:pt idx="2">
                  <c:v>10</c:v>
                </c:pt>
                <c:pt idx="3">
                  <c:v>31</c:v>
                </c:pt>
              </c:numCache>
            </c:numRef>
          </c:val>
        </c:ser>
        <c:ser>
          <c:idx val="3"/>
          <c:order val="3"/>
          <c:tx>
            <c:strRef>
              <c:f>Sheet1!$A$23</c:f>
              <c:strCache>
                <c:ptCount val="1"/>
                <c:pt idx="0">
                  <c:v>Attorney Requests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Sheet1!$B$19:$E$19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Sheet1!$B$23:$E$23</c:f>
              <c:numCache>
                <c:formatCode>General</c:formatCode>
                <c:ptCount val="4"/>
                <c:pt idx="0">
                  <c:v>297</c:v>
                </c:pt>
                <c:pt idx="1">
                  <c:v>394</c:v>
                </c:pt>
                <c:pt idx="2">
                  <c:v>420</c:v>
                </c:pt>
                <c:pt idx="3">
                  <c:v>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960320"/>
        <c:axId val="119961856"/>
      </c:areaChart>
      <c:catAx>
        <c:axId val="11996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4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961856"/>
        <c:crosses val="autoZero"/>
        <c:auto val="1"/>
        <c:lblAlgn val="ctr"/>
        <c:lblOffset val="100"/>
        <c:noMultiLvlLbl val="0"/>
      </c:catAx>
      <c:valAx>
        <c:axId val="119961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9603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13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200" baseline="0"/>
              <a:t>Attorney Requests 2015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8231F87-70BA-4B72-80A0-06DF073DB2D8}" type="VALUE">
                      <a:rPr lang="en-US" sz="3150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1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Sheet1!$A$37:$A$39</c:f>
              <c:strCache>
                <c:ptCount val="3"/>
                <c:pt idx="0">
                  <c:v>Made</c:v>
                </c:pt>
                <c:pt idx="1">
                  <c:v>Deferred</c:v>
                </c:pt>
                <c:pt idx="2">
                  <c:v>Came Back</c:v>
                </c:pt>
              </c:strCache>
            </c:strRef>
          </c:cat>
          <c:val>
            <c:numRef>
              <c:f>Sheet1!$B$37:$B$39</c:f>
              <c:numCache>
                <c:formatCode>General</c:formatCode>
                <c:ptCount val="3"/>
                <c:pt idx="0">
                  <c:v>244</c:v>
                </c:pt>
                <c:pt idx="1">
                  <c:v>211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974912"/>
        <c:axId val="8645913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Sheet1!$A$37:$A$39</c15:sqref>
                        </c15:formulaRef>
                      </c:ext>
                    </c:extLst>
                    <c:strCache>
                      <c:ptCount val="3"/>
                      <c:pt idx="0">
                        <c:v>Made</c:v>
                      </c:pt>
                      <c:pt idx="1">
                        <c:v>Deferred</c:v>
                      </c:pt>
                      <c:pt idx="2">
                        <c:v>Came Back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Sheet1!$C$37:$C$39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Sheet1!$A$37:$A$39</c15:sqref>
                        </c15:formulaRef>
                      </c:ext>
                    </c:extLst>
                    <c:strCache>
                      <c:ptCount val="3"/>
                      <c:pt idx="0">
                        <c:v>Made</c:v>
                      </c:pt>
                      <c:pt idx="1">
                        <c:v>Deferred</c:v>
                      </c:pt>
                      <c:pt idx="2">
                        <c:v>Came Back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Sheet1!$D$37:$D$39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Sheet1!$A$37:$A$39</c15:sqref>
                        </c15:formulaRef>
                      </c:ext>
                    </c:extLst>
                    <c:strCache>
                      <c:ptCount val="3"/>
                      <c:pt idx="0">
                        <c:v>Made</c:v>
                      </c:pt>
                      <c:pt idx="1">
                        <c:v>Deferred</c:v>
                      </c:pt>
                      <c:pt idx="2">
                        <c:v>Came Back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Sheet1!$E$37:$E$39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11997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4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59136"/>
        <c:crosses val="autoZero"/>
        <c:auto val="1"/>
        <c:lblAlgn val="ctr"/>
        <c:lblOffset val="100"/>
        <c:noMultiLvlLbl val="0"/>
      </c:catAx>
      <c:valAx>
        <c:axId val="86459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97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Sheet1!$A$14</c:f>
              <c:strCache>
                <c:ptCount val="1"/>
                <c:pt idx="0">
                  <c:v>Umopposed Remands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39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Sheet1!$B$13:$E$13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Sheet1!$B$14:$E$14</c:f>
              <c:numCache>
                <c:formatCode>General</c:formatCode>
                <c:ptCount val="4"/>
                <c:pt idx="0">
                  <c:v>121</c:v>
                </c:pt>
                <c:pt idx="1">
                  <c:v>200</c:v>
                </c:pt>
                <c:pt idx="2">
                  <c:v>183</c:v>
                </c:pt>
                <c:pt idx="3">
                  <c:v>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86504960"/>
        <c:axId val="86506496"/>
      </c:barChart>
      <c:catAx>
        <c:axId val="8650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1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06496"/>
        <c:crosses val="autoZero"/>
        <c:auto val="1"/>
        <c:lblAlgn val="ctr"/>
        <c:lblOffset val="100"/>
        <c:noMultiLvlLbl val="0"/>
      </c:catAx>
      <c:valAx>
        <c:axId val="8650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0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E4D59-C88D-664C-9997-EF49E72FE43D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73B8B-BBC3-B546-B4D0-97A9EC912E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6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73B8B-BBC3-B546-B4D0-97A9EC912EB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1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0" y="2225127"/>
            <a:ext cx="6498158" cy="124064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Mediation, Prosecutorial Discretion and Remand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0" y="2603334"/>
            <a:ext cx="6498159" cy="183568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Mediation in the Ninth Circuit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526913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3"/>
                </a:solidFill>
              </a:rPr>
              <a:t>A Few Statistics</a:t>
            </a:r>
          </a:p>
          <a:p>
            <a:endParaRPr lang="en-US" sz="5400" dirty="0" smtClean="0">
              <a:solidFill>
                <a:schemeClr val="accent3"/>
              </a:solidFill>
            </a:endParaRPr>
          </a:p>
          <a:p>
            <a:r>
              <a:rPr lang="en-US" sz="3600" dirty="0" smtClean="0">
                <a:solidFill>
                  <a:schemeClr val="accent2"/>
                </a:solidFill>
              </a:rPr>
              <a:t>Claudia Bernard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0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Cases Received by Mediation 					</a:t>
            </a:r>
            <a:r>
              <a:rPr lang="en-US" sz="4000" dirty="0" smtClean="0"/>
              <a:t>2012 - 2015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574467"/>
              </p:ext>
            </p:extLst>
          </p:nvPr>
        </p:nvGraphicFramePr>
        <p:xfrm>
          <a:off x="628650" y="1690688"/>
          <a:ext cx="7886700" cy="5339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470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7139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0784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74823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5056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		   Unopposed Remands</a:t>
            </a:r>
            <a:br>
              <a:rPr lang="en-US" sz="5400" dirty="0" smtClean="0"/>
            </a:b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58811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528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973087"/>
            <a:ext cx="8042276" cy="1336956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Panelists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Claudia </a:t>
            </a:r>
            <a:r>
              <a:rPr lang="en-US" dirty="0"/>
              <a:t>Bernard (Chief Circuit Mediator)</a:t>
            </a:r>
          </a:p>
          <a:p>
            <a:pPr marL="0" indent="0" algn="ctr">
              <a:buNone/>
            </a:pPr>
            <a:r>
              <a:rPr lang="en-US" dirty="0"/>
              <a:t>John Blakeley (Department of Justice)</a:t>
            </a:r>
          </a:p>
          <a:p>
            <a:pPr marL="0" indent="0" algn="ctr">
              <a:buNone/>
            </a:pPr>
            <a:r>
              <a:rPr lang="en-US" dirty="0"/>
              <a:t>Stacy </a:t>
            </a:r>
            <a:r>
              <a:rPr lang="en-US" dirty="0" smtClean="0"/>
              <a:t>Tolchin (</a:t>
            </a:r>
            <a:r>
              <a:rPr lang="en-US" dirty="0"/>
              <a:t>Private Practitioner)</a:t>
            </a:r>
          </a:p>
          <a:p>
            <a:pPr marL="0" indent="0" algn="ctr">
              <a:buNone/>
            </a:pPr>
            <a:r>
              <a:rPr lang="en-US" dirty="0"/>
              <a:t>Leon Hazany (Private Practitioner)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43574"/>
            <a:ext cx="8042276" cy="1336956"/>
          </a:xfrm>
        </p:spPr>
        <p:txBody>
          <a:bodyPr/>
          <a:lstStyle/>
          <a:p>
            <a:r>
              <a:rPr lang="en-US" sz="3000" dirty="0" smtClean="0"/>
              <a:t>What </a:t>
            </a:r>
            <a:r>
              <a:rPr lang="en-US" sz="3000" dirty="0"/>
              <a:t>are the various alternate forms of relief potentially available to a petitioner?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DACA</a:t>
            </a:r>
          </a:p>
          <a:p>
            <a:r>
              <a:rPr lang="en-US" dirty="0" smtClean="0"/>
              <a:t>DAPA</a:t>
            </a:r>
          </a:p>
          <a:p>
            <a:r>
              <a:rPr lang="en-US" dirty="0" smtClean="0"/>
              <a:t>Admin Closure</a:t>
            </a:r>
          </a:p>
          <a:p>
            <a:pPr lvl="1"/>
            <a:r>
              <a:rPr lang="en-US" dirty="0" smtClean="0"/>
              <a:t>Taken off the active docket, can be re-calendared by either party, no longer have deport/removal order</a:t>
            </a:r>
          </a:p>
          <a:p>
            <a:r>
              <a:rPr lang="en-US" dirty="0" smtClean="0"/>
              <a:t>Stays / Deferred Action</a:t>
            </a:r>
          </a:p>
          <a:p>
            <a:pPr lvl="1"/>
            <a:r>
              <a:rPr lang="en-US" dirty="0" smtClean="0"/>
              <a:t>(I-246 with DRO), deport/removal order remains</a:t>
            </a:r>
          </a:p>
          <a:p>
            <a:r>
              <a:rPr lang="en-US" dirty="0" smtClean="0"/>
              <a:t>Motions to Reopen</a:t>
            </a:r>
          </a:p>
          <a:p>
            <a:pPr lvl="1"/>
            <a:r>
              <a:rPr lang="en-US" dirty="0" smtClean="0"/>
              <a:t>Now eligible to adjust</a:t>
            </a:r>
          </a:p>
          <a:p>
            <a:pPr lvl="1"/>
            <a:r>
              <a:rPr lang="en-US" dirty="0" smtClean="0"/>
              <a:t>Post Conviction Relief</a:t>
            </a:r>
          </a:p>
          <a:p>
            <a:pPr lvl="1"/>
            <a:r>
              <a:rPr lang="en-US" dirty="0" smtClean="0"/>
              <a:t>Other Relief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214336"/>
            <a:ext cx="8042276" cy="1336956"/>
          </a:xfrm>
        </p:spPr>
        <p:txBody>
          <a:bodyPr/>
          <a:lstStyle/>
          <a:p>
            <a:r>
              <a:rPr lang="en-US" sz="2800" dirty="0" smtClean="0"/>
              <a:t>When might you want to consider seeking this relief for your clients? 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When might you NOT want to consider this relief?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79033"/>
            <a:ext cx="8042276" cy="38645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000" dirty="0" smtClean="0"/>
              <a:t>What does your client want</a:t>
            </a:r>
          </a:p>
          <a:p>
            <a:r>
              <a:rPr lang="en-US" sz="2000" dirty="0"/>
              <a:t>Possibility of other relief in the </a:t>
            </a:r>
            <a:r>
              <a:rPr lang="en-US" sz="2000" dirty="0" smtClean="0"/>
              <a:t>future</a:t>
            </a:r>
          </a:p>
          <a:p>
            <a:r>
              <a:rPr lang="en-US" sz="2000" dirty="0" smtClean="0"/>
              <a:t>Likelihood of success with Petition for Review</a:t>
            </a:r>
          </a:p>
          <a:p>
            <a:r>
              <a:rPr lang="en-US" sz="2000" dirty="0" smtClean="0"/>
              <a:t>Danger of dismissing your Petition for Review</a:t>
            </a:r>
          </a:p>
          <a:p>
            <a:r>
              <a:rPr lang="en-US" sz="2000" dirty="0" smtClean="0"/>
              <a:t>Possibility of EAJA fees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56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to seek relief?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Contact OIL attorney and try to work it out</a:t>
            </a:r>
          </a:p>
          <a:p>
            <a:r>
              <a:rPr lang="en-US" dirty="0" smtClean="0"/>
              <a:t>Seek mediation of the issues</a:t>
            </a:r>
          </a:p>
          <a:p>
            <a:r>
              <a:rPr lang="en-US" dirty="0" smtClean="0"/>
              <a:t>Go directly to DHS</a:t>
            </a:r>
          </a:p>
        </p:txBody>
      </p:sp>
    </p:spTree>
    <p:extLst>
      <p:ext uri="{BB962C8B-B14F-4D97-AF65-F5344CB8AC3E}">
        <p14:creationId xmlns:p14="http://schemas.microsoft.com/office/powerpoint/2010/main" val="5832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366" y="776054"/>
            <a:ext cx="8042276" cy="1336956"/>
          </a:xfrm>
        </p:spPr>
        <p:txBody>
          <a:bodyPr/>
          <a:lstStyle/>
          <a:p>
            <a:r>
              <a:rPr lang="en-US" sz="3000" dirty="0" smtClean="0"/>
              <a:t>What is the role of OIL regarding these various forms of relief?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Screen cases for possible PD</a:t>
            </a:r>
          </a:p>
          <a:p>
            <a:r>
              <a:rPr lang="en-US" dirty="0" smtClean="0"/>
              <a:t>Reach out to Petitioner’s counsel</a:t>
            </a:r>
          </a:p>
          <a:p>
            <a:r>
              <a:rPr lang="en-US" dirty="0" smtClean="0"/>
              <a:t>Seek mediation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Under what circumstances does OIL ask for a remand?</a:t>
            </a:r>
          </a:p>
          <a:p>
            <a:r>
              <a:rPr lang="en-US" dirty="0" smtClean="0"/>
              <a:t>When should petitioner consider asking for a remand?</a:t>
            </a:r>
          </a:p>
          <a:p>
            <a:r>
              <a:rPr lang="en-US" dirty="0" smtClean="0"/>
              <a:t>When does OIL review a matter for possible remand?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What </a:t>
            </a:r>
            <a:r>
              <a:rPr lang="en-US" sz="3600" dirty="0"/>
              <a:t>ways can mediation help with PD and remands?</a:t>
            </a:r>
          </a:p>
        </p:txBody>
      </p:sp>
    </p:spTree>
    <p:extLst>
      <p:ext uri="{BB962C8B-B14F-4D97-AF65-F5344CB8AC3E}">
        <p14:creationId xmlns:p14="http://schemas.microsoft.com/office/powerpoint/2010/main" val="25404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76054"/>
            <a:ext cx="8042276" cy="1336956"/>
          </a:xfrm>
        </p:spPr>
        <p:txBody>
          <a:bodyPr/>
          <a:lstStyle/>
          <a:p>
            <a:r>
              <a:rPr lang="en-US" sz="3000" dirty="0" smtClean="0"/>
              <a:t>How does the mediation program work, and how has it changed since the President’s Executive Order?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Attorney Requests</a:t>
            </a:r>
          </a:p>
          <a:p>
            <a:r>
              <a:rPr lang="en-US" dirty="0" smtClean="0"/>
              <a:t>Panel Referrals</a:t>
            </a:r>
          </a:p>
          <a:p>
            <a:r>
              <a:rPr lang="en-US" dirty="0" smtClean="0"/>
              <a:t>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63</TotalTime>
  <Words>273</Words>
  <Application>Microsoft Office PowerPoint</Application>
  <PresentationFormat>On-screen Show (4:3)</PresentationFormat>
  <Paragraphs>63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Mediation, Prosecutorial Discretion and Remand</vt:lpstr>
      <vt:lpstr>Panelists</vt:lpstr>
      <vt:lpstr>What are the various alternate forms of relief potentially available to a petitioner? </vt:lpstr>
      <vt:lpstr>When might you want to consider seeking this relief for your clients?    When might you NOT want to consider this relief?</vt:lpstr>
      <vt:lpstr>How to seek relief?</vt:lpstr>
      <vt:lpstr>What is the role of OIL regarding these various forms of relief?</vt:lpstr>
      <vt:lpstr>Remands</vt:lpstr>
      <vt:lpstr>PowerPoint Presentation</vt:lpstr>
      <vt:lpstr>How does the mediation program work, and how has it changed since the President’s Executive Order?</vt:lpstr>
      <vt:lpstr>Mediation in the Ninth Circuit</vt:lpstr>
      <vt:lpstr>Immigration Cases Received by Mediation      2012 - 2015</vt:lpstr>
      <vt:lpstr>PowerPoint Presentation</vt:lpstr>
      <vt:lpstr>PowerPoint Presentation</vt:lpstr>
      <vt:lpstr>     Unopposed Remands </vt:lpstr>
      <vt:lpstr>Questions?</vt:lpstr>
    </vt:vector>
  </TitlesOfParts>
  <Company>Leon Hazany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Mediation, Prosecutorial Discretion and Remand</dc:title>
  <dc:creator>Leon Hazany</dc:creator>
  <cp:lastModifiedBy>Stacy Tolchin</cp:lastModifiedBy>
  <cp:revision>8</cp:revision>
  <dcterms:created xsi:type="dcterms:W3CDTF">2016-01-13T02:23:52Z</dcterms:created>
  <dcterms:modified xsi:type="dcterms:W3CDTF">2016-01-13T17:42:50Z</dcterms:modified>
</cp:coreProperties>
</file>