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7" r:id="rId3"/>
    <p:sldId id="276" r:id="rId4"/>
    <p:sldId id="275" r:id="rId5"/>
    <p:sldId id="281" r:id="rId6"/>
    <p:sldId id="271" r:id="rId7"/>
    <p:sldId id="274" r:id="rId8"/>
    <p:sldId id="280" r:id="rId9"/>
    <p:sldId id="272" r:id="rId10"/>
    <p:sldId id="270" r:id="rId11"/>
    <p:sldId id="273" r:id="rId12"/>
    <p:sldId id="267" r:id="rId13"/>
    <p:sldId id="268" r:id="rId14"/>
    <p:sldId id="269" r:id="rId15"/>
    <p:sldId id="279"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2B58348-3821-4B75-A997-9D4E9BDDC794}" type="datetimeFigureOut">
              <a:rPr lang="en-US" smtClean="0"/>
              <a:t>1/12/2016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39ED9B-FDA9-4FCE-854B-05D6210EFD3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2B58348-3821-4B75-A997-9D4E9BDDC794}" type="datetimeFigureOut">
              <a:rPr lang="en-US" smtClean="0"/>
              <a:t>1/12/2016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39ED9B-FDA9-4FCE-854B-05D6210EFD3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ce.gov/ero/faq-return-certain-lawfully-removed-alie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Ninth Circuit: </a:t>
            </a:r>
            <a:br>
              <a:rPr lang="en-US" dirty="0" smtClean="0"/>
            </a:br>
            <a:r>
              <a:rPr lang="en-US" dirty="0" smtClean="0"/>
              <a:t>After the Decision</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John Blakeley</a:t>
            </a:r>
          </a:p>
          <a:p>
            <a:r>
              <a:rPr lang="en-US" dirty="0" smtClean="0"/>
              <a:t>Susan </a:t>
            </a:r>
            <a:r>
              <a:rPr lang="en-US" dirty="0" err="1" smtClean="0"/>
              <a:t>Gelmis</a:t>
            </a:r>
            <a:endParaRPr lang="en-US" dirty="0" smtClean="0"/>
          </a:p>
          <a:p>
            <a:r>
              <a:rPr lang="en-US" dirty="0"/>
              <a:t>Andrew </a:t>
            </a:r>
            <a:r>
              <a:rPr lang="en-US" dirty="0" smtClean="0"/>
              <a:t>Knapp</a:t>
            </a:r>
          </a:p>
          <a:p>
            <a:r>
              <a:rPr lang="en-US" dirty="0" smtClean="0"/>
              <a:t>Stacy Tolchin</a:t>
            </a:r>
            <a:endParaRPr lang="en-US" dirty="0"/>
          </a:p>
        </p:txBody>
      </p:sp>
    </p:spTree>
    <p:extLst>
      <p:ext uri="{BB962C8B-B14F-4D97-AF65-F5344CB8AC3E}">
        <p14:creationId xmlns:p14="http://schemas.microsoft.com/office/powerpoint/2010/main" val="4061778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u="sng" dirty="0"/>
              <a:t>Myers v. Holder</a:t>
            </a:r>
            <a:r>
              <a:rPr lang="en-US" dirty="0"/>
              <a:t>, 661 </a:t>
            </a:r>
            <a:r>
              <a:rPr lang="en-US" dirty="0" err="1"/>
              <a:t>F.3d</a:t>
            </a:r>
            <a:r>
              <a:rPr lang="en-US" dirty="0"/>
              <a:t> 1178, (Mem)-1179 (9th Cir. 2011)</a:t>
            </a:r>
          </a:p>
          <a:p>
            <a:r>
              <a:rPr lang="en-US" u="sng" dirty="0" smtClean="0"/>
              <a:t>Aguilar–Escobar </a:t>
            </a:r>
            <a:r>
              <a:rPr lang="en-US" u="sng" dirty="0"/>
              <a:t>v. INS</a:t>
            </a:r>
            <a:r>
              <a:rPr lang="en-US" dirty="0"/>
              <a:t>, 136 </a:t>
            </a:r>
            <a:r>
              <a:rPr lang="en-US" dirty="0" err="1"/>
              <a:t>F.3d</a:t>
            </a:r>
            <a:r>
              <a:rPr lang="en-US" dirty="0"/>
              <a:t> 1240, 1241 (9th </a:t>
            </a:r>
            <a:r>
              <a:rPr lang="en-US" dirty="0" err="1" smtClean="0"/>
              <a:t>Cir.1998</a:t>
            </a:r>
            <a:r>
              <a:rPr lang="en-US" dirty="0" smtClean="0"/>
              <a:t>)</a:t>
            </a:r>
          </a:p>
          <a:p>
            <a:r>
              <a:rPr lang="en-US" u="sng" dirty="0" smtClean="0"/>
              <a:t>Alvarez–Ruiz </a:t>
            </a:r>
            <a:r>
              <a:rPr lang="en-US" u="sng" dirty="0"/>
              <a:t>v. INS</a:t>
            </a:r>
            <a:r>
              <a:rPr lang="en-US" dirty="0"/>
              <a:t>, 749 </a:t>
            </a:r>
            <a:r>
              <a:rPr lang="en-US" dirty="0" err="1"/>
              <a:t>F.2d</a:t>
            </a:r>
            <a:r>
              <a:rPr lang="en-US" dirty="0"/>
              <a:t> 1314, 1316 (9th </a:t>
            </a:r>
            <a:r>
              <a:rPr lang="en-US" dirty="0" err="1" smtClean="0"/>
              <a:t>Cir.1984</a:t>
            </a:r>
            <a:r>
              <a:rPr lang="en-US" dirty="0" smtClean="0"/>
              <a:t>)</a:t>
            </a:r>
          </a:p>
          <a:p>
            <a:r>
              <a:rPr lang="en-US" u="sng" dirty="0" err="1" smtClean="0"/>
              <a:t>Khourassany</a:t>
            </a:r>
            <a:r>
              <a:rPr lang="en-US" u="sng" dirty="0" smtClean="0"/>
              <a:t> </a:t>
            </a:r>
            <a:r>
              <a:rPr lang="en-US" u="sng" dirty="0"/>
              <a:t>v. INS, </a:t>
            </a:r>
            <a:r>
              <a:rPr lang="en-US" dirty="0"/>
              <a:t>208 </a:t>
            </a:r>
            <a:r>
              <a:rPr lang="en-US" dirty="0" err="1"/>
              <a:t>F.3d</a:t>
            </a:r>
            <a:r>
              <a:rPr lang="en-US" dirty="0"/>
              <a:t> 1096, 1101 (9th </a:t>
            </a:r>
            <a:r>
              <a:rPr lang="en-US" dirty="0" err="1" smtClean="0"/>
              <a:t>Cir.2000</a:t>
            </a:r>
            <a:r>
              <a:rPr lang="en-US" dirty="0" smtClean="0"/>
              <a:t>)</a:t>
            </a:r>
          </a:p>
          <a:p>
            <a:r>
              <a:rPr lang="en-US" u="sng" dirty="0" smtClean="0"/>
              <a:t>Roque–Carranza </a:t>
            </a:r>
            <a:r>
              <a:rPr lang="en-US" u="sng" dirty="0"/>
              <a:t>v. INS, </a:t>
            </a:r>
            <a:r>
              <a:rPr lang="en-US" dirty="0"/>
              <a:t>778 </a:t>
            </a:r>
            <a:r>
              <a:rPr lang="en-US" dirty="0" err="1"/>
              <a:t>F.2d</a:t>
            </a:r>
            <a:r>
              <a:rPr lang="en-US" dirty="0"/>
              <a:t> 1373, 1374 (9th </a:t>
            </a:r>
            <a:r>
              <a:rPr lang="en-US" dirty="0" err="1"/>
              <a:t>Cir.1985</a:t>
            </a:r>
            <a:r>
              <a:rPr lang="en-US" dirty="0" smtClean="0"/>
              <a:t>)</a:t>
            </a:r>
            <a:endParaRPr lang="en-US" dirty="0"/>
          </a:p>
        </p:txBody>
      </p:sp>
    </p:spTree>
    <p:extLst>
      <p:ext uri="{BB962C8B-B14F-4D97-AF65-F5344CB8AC3E}">
        <p14:creationId xmlns:p14="http://schemas.microsoft.com/office/powerpoint/2010/main" val="107125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idx="1"/>
          </p:nvPr>
        </p:nvSpPr>
        <p:spPr/>
        <p:txBody>
          <a:bodyPr/>
          <a:lstStyle/>
          <a:p>
            <a:r>
              <a:rPr lang="en-US" dirty="0" smtClean="0"/>
              <a:t>Indefinite stays? </a:t>
            </a:r>
          </a:p>
          <a:p>
            <a:pPr lvl="1"/>
            <a:r>
              <a:rPr lang="en-US" dirty="0" smtClean="0"/>
              <a:t>FRAP 41(d)(2) (may not exceed 90 days)</a:t>
            </a:r>
          </a:p>
          <a:p>
            <a:pPr lvl="1"/>
            <a:endParaRPr lang="en-US" dirty="0" smtClean="0"/>
          </a:p>
          <a:p>
            <a:r>
              <a:rPr lang="en-US" dirty="0" smtClean="0"/>
              <a:t>Must exhaust stay with BIA or DHS?</a:t>
            </a:r>
          </a:p>
          <a:p>
            <a:pPr lvl="1"/>
            <a:r>
              <a:rPr lang="en-US" dirty="0" smtClean="0"/>
              <a:t>Stay cannot be filed until deportation is imminent</a:t>
            </a:r>
          </a:p>
          <a:p>
            <a:pPr lvl="1"/>
            <a:r>
              <a:rPr lang="en-US" u="sng" dirty="0" err="1" smtClean="0"/>
              <a:t>Shaboyan</a:t>
            </a:r>
            <a:r>
              <a:rPr lang="en-US" u="sng" dirty="0" smtClean="0"/>
              <a:t> </a:t>
            </a:r>
            <a:r>
              <a:rPr lang="en-US" u="sng" dirty="0"/>
              <a:t>v. Holder</a:t>
            </a:r>
            <a:r>
              <a:rPr lang="en-US" dirty="0"/>
              <a:t>, 652 </a:t>
            </a:r>
            <a:r>
              <a:rPr lang="en-US" dirty="0" err="1"/>
              <a:t>F.3d</a:t>
            </a:r>
            <a:r>
              <a:rPr lang="en-US" dirty="0"/>
              <a:t> 988, 989 (9th Cir. 2011</a:t>
            </a:r>
            <a:r>
              <a:rPr lang="en-US" dirty="0" smtClean="0"/>
              <a:t>) (no jurisdiction to review denial of stay filed with motion to reopen)</a:t>
            </a:r>
            <a:endParaRPr lang="en-US" dirty="0"/>
          </a:p>
        </p:txBody>
      </p:sp>
    </p:spTree>
    <p:extLst>
      <p:ext uri="{BB962C8B-B14F-4D97-AF65-F5344CB8AC3E}">
        <p14:creationId xmlns:p14="http://schemas.microsoft.com/office/powerpoint/2010/main" val="2439653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Attorneys’ Fees</a:t>
            </a:r>
            <a:endParaRPr lang="en-US" dirty="0"/>
          </a:p>
        </p:txBody>
      </p:sp>
      <p:sp>
        <p:nvSpPr>
          <p:cNvPr id="3" name="Content Placeholder 2"/>
          <p:cNvSpPr>
            <a:spLocks noGrp="1"/>
          </p:cNvSpPr>
          <p:nvPr>
            <p:ph idx="1"/>
          </p:nvPr>
        </p:nvSpPr>
        <p:spPr/>
        <p:txBody>
          <a:bodyPr/>
          <a:lstStyle/>
          <a:p>
            <a:pPr marL="82296" indent="0">
              <a:buNone/>
            </a:pPr>
            <a:r>
              <a:rPr lang="en-US" dirty="0" smtClean="0"/>
              <a:t>Equal Access to Justice Act. </a:t>
            </a:r>
            <a:r>
              <a:rPr lang="en-US" dirty="0"/>
              <a:t>28 </a:t>
            </a:r>
            <a:r>
              <a:rPr lang="en-US" dirty="0" err="1"/>
              <a:t>U.S.C</a:t>
            </a:r>
            <a:r>
              <a:rPr lang="en-US" dirty="0"/>
              <a:t>. § 2412(d</a:t>
            </a:r>
            <a:r>
              <a:rPr lang="en-US" dirty="0" smtClean="0"/>
              <a:t>)</a:t>
            </a:r>
          </a:p>
          <a:p>
            <a:r>
              <a:rPr lang="en-US" dirty="0" smtClean="0"/>
              <a:t>File within 30 days of FINAL decision, or 120 days of decision</a:t>
            </a:r>
          </a:p>
          <a:p>
            <a:pPr lvl="1"/>
            <a:r>
              <a:rPr lang="en-US" dirty="0" smtClean="0"/>
              <a:t>90 days for government to file for certiorari</a:t>
            </a:r>
          </a:p>
          <a:p>
            <a:pPr lvl="1"/>
            <a:r>
              <a:rPr lang="en-US" dirty="0" smtClean="0"/>
              <a:t>Includes motions </a:t>
            </a:r>
            <a:r>
              <a:rPr lang="en-US" dirty="0"/>
              <a:t>to remand. </a:t>
            </a:r>
            <a:br>
              <a:rPr lang="en-US" dirty="0"/>
            </a:br>
            <a:r>
              <a:rPr lang="en-US" u="sng" dirty="0"/>
              <a:t>Li v. </a:t>
            </a:r>
            <a:r>
              <a:rPr lang="en-US" u="sng" dirty="0" err="1"/>
              <a:t>Keisler</a:t>
            </a:r>
            <a:r>
              <a:rPr lang="en-US" dirty="0"/>
              <a:t>, 505 F.3d 913, 915 (9th Cir. 2007)</a:t>
            </a:r>
          </a:p>
          <a:p>
            <a:pPr lvl="1"/>
            <a:endParaRPr lang="en-US" dirty="0"/>
          </a:p>
        </p:txBody>
      </p:sp>
    </p:spTree>
    <p:extLst>
      <p:ext uri="{BB962C8B-B14F-4D97-AF65-F5344CB8AC3E}">
        <p14:creationId xmlns:p14="http://schemas.microsoft.com/office/powerpoint/2010/main" val="2898217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for Attorneys’ Fees</a:t>
            </a:r>
          </a:p>
        </p:txBody>
      </p:sp>
      <p:sp>
        <p:nvSpPr>
          <p:cNvPr id="3" name="Content Placeholder 2"/>
          <p:cNvSpPr>
            <a:spLocks noGrp="1"/>
          </p:cNvSpPr>
          <p:nvPr>
            <p:ph idx="1"/>
          </p:nvPr>
        </p:nvSpPr>
        <p:spPr/>
        <p:txBody>
          <a:bodyPr/>
          <a:lstStyle/>
          <a:p>
            <a:r>
              <a:rPr lang="en-US" dirty="0" smtClean="0"/>
              <a:t>Prevailing Party</a:t>
            </a:r>
          </a:p>
          <a:p>
            <a:pPr lvl="1"/>
            <a:r>
              <a:rPr lang="en-US" dirty="0" smtClean="0"/>
              <a:t>Remand </a:t>
            </a:r>
          </a:p>
          <a:p>
            <a:pPr lvl="1"/>
            <a:r>
              <a:rPr lang="en-US" dirty="0" smtClean="0"/>
              <a:t>Dismissal</a:t>
            </a:r>
          </a:p>
          <a:p>
            <a:pPr lvl="1"/>
            <a:r>
              <a:rPr lang="en-US" dirty="0" smtClean="0"/>
              <a:t>Fee agreements</a:t>
            </a:r>
          </a:p>
          <a:p>
            <a:r>
              <a:rPr lang="en-US" dirty="0" smtClean="0"/>
              <a:t>Government’s Position was not substantially justified before the agency or in litigation</a:t>
            </a:r>
          </a:p>
          <a:p>
            <a:r>
              <a:rPr lang="en-US" dirty="0" smtClean="0"/>
              <a:t>Special circumstances do not make an award unjust</a:t>
            </a:r>
            <a:endParaRPr lang="en-US" dirty="0"/>
          </a:p>
        </p:txBody>
      </p:sp>
    </p:spTree>
    <p:extLst>
      <p:ext uri="{BB962C8B-B14F-4D97-AF65-F5344CB8AC3E}">
        <p14:creationId xmlns:p14="http://schemas.microsoft.com/office/powerpoint/2010/main" val="322458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Attorneys’ Fees	</a:t>
            </a:r>
            <a:endParaRPr lang="en-US" dirty="0"/>
          </a:p>
        </p:txBody>
      </p:sp>
      <p:sp>
        <p:nvSpPr>
          <p:cNvPr id="3" name="Content Placeholder 2"/>
          <p:cNvSpPr>
            <a:spLocks noGrp="1"/>
          </p:cNvSpPr>
          <p:nvPr>
            <p:ph idx="1"/>
          </p:nvPr>
        </p:nvSpPr>
        <p:spPr/>
        <p:txBody>
          <a:bodyPr/>
          <a:lstStyle/>
          <a:p>
            <a:r>
              <a:rPr lang="en-US" dirty="0" smtClean="0"/>
              <a:t>Statutory rate, $125/</a:t>
            </a:r>
            <a:r>
              <a:rPr lang="en-US" dirty="0" err="1" smtClean="0"/>
              <a:t>hr</a:t>
            </a:r>
            <a:r>
              <a:rPr lang="en-US" dirty="0" smtClean="0"/>
              <a:t> adjusted for inflation</a:t>
            </a:r>
          </a:p>
          <a:p>
            <a:r>
              <a:rPr lang="en-US" dirty="0" smtClean="0"/>
              <a:t>Paralegals and Law Clerks</a:t>
            </a:r>
          </a:p>
          <a:p>
            <a:r>
              <a:rPr lang="en-US" dirty="0" smtClean="0"/>
              <a:t>Enhanced rates: </a:t>
            </a:r>
            <a:r>
              <a:rPr lang="en-US" u="sng" dirty="0" err="1" smtClean="0"/>
              <a:t>Nadarajah</a:t>
            </a:r>
            <a:r>
              <a:rPr lang="en-US" u="sng" dirty="0" smtClean="0"/>
              <a:t> </a:t>
            </a:r>
            <a:r>
              <a:rPr lang="en-US" u="sng" dirty="0"/>
              <a:t>v. Holder</a:t>
            </a:r>
            <a:r>
              <a:rPr lang="en-US" dirty="0"/>
              <a:t>, 569 F.3d 906, 912 (9th Cir. 2009</a:t>
            </a:r>
            <a:r>
              <a:rPr lang="en-US" dirty="0" smtClean="0"/>
              <a:t>)</a:t>
            </a:r>
          </a:p>
          <a:p>
            <a:pPr lvl="1"/>
            <a:r>
              <a:rPr lang="en-US" dirty="0" smtClean="0"/>
              <a:t>Specialized skills</a:t>
            </a:r>
          </a:p>
          <a:p>
            <a:pPr lvl="1"/>
            <a:r>
              <a:rPr lang="en-US" dirty="0" smtClean="0"/>
              <a:t>Necessary for the litigation</a:t>
            </a:r>
          </a:p>
          <a:p>
            <a:pPr lvl="1"/>
            <a:r>
              <a:rPr lang="en-US" dirty="0" smtClean="0"/>
              <a:t>Not available at the statutory rate</a:t>
            </a:r>
            <a:endParaRPr lang="en-US" dirty="0"/>
          </a:p>
          <a:p>
            <a:pPr lvl="1"/>
            <a:endParaRPr lang="en-US" dirty="0"/>
          </a:p>
        </p:txBody>
      </p:sp>
    </p:spTree>
    <p:extLst>
      <p:ext uri="{BB962C8B-B14F-4D97-AF65-F5344CB8AC3E}">
        <p14:creationId xmlns:p14="http://schemas.microsoft.com/office/powerpoint/2010/main" val="1378858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Returning Your Client After Removal</a:t>
            </a:r>
            <a:endParaRPr lang="en-US" dirty="0"/>
          </a:p>
        </p:txBody>
      </p:sp>
      <p:sp>
        <p:nvSpPr>
          <p:cNvPr id="3" name="Content Placeholder 2"/>
          <p:cNvSpPr>
            <a:spLocks noGrp="1"/>
          </p:cNvSpPr>
          <p:nvPr>
            <p:ph idx="1"/>
          </p:nvPr>
        </p:nvSpPr>
        <p:spPr/>
        <p:txBody>
          <a:bodyPr>
            <a:normAutofit fontScale="92500" lnSpcReduction="20000"/>
          </a:bodyPr>
          <a:lstStyle/>
          <a:p>
            <a:pPr>
              <a:buFontTx/>
              <a:buChar char="•"/>
            </a:pPr>
            <a:r>
              <a:rPr lang="en-US" altLang="en-US" dirty="0">
                <a:latin typeface="Book Antiqua" pitchFamily="18" charset="0"/>
              </a:rPr>
              <a:t> The Solicitor General assured the Supreme Court in </a:t>
            </a:r>
            <a:r>
              <a:rPr lang="en-US" altLang="en-US" dirty="0" err="1">
                <a:latin typeface="Book Antiqua" pitchFamily="18" charset="0"/>
              </a:rPr>
              <a:t>Nken</a:t>
            </a:r>
            <a:r>
              <a:rPr lang="en-US" altLang="en-US" dirty="0">
                <a:latin typeface="Book Antiqua" pitchFamily="18" charset="0"/>
              </a:rPr>
              <a:t> v. Holder, 129 S. Ct. 1749 (April 22, 2009) that immigrant petitioners “who prevail can be afforded effective relief by facilitation of their return along with restoration of the immigration status they had upon removal.”</a:t>
            </a:r>
          </a:p>
          <a:p>
            <a:pPr>
              <a:buFontTx/>
              <a:buChar char="•"/>
            </a:pPr>
            <a:endParaRPr lang="en-US" altLang="en-US" dirty="0">
              <a:latin typeface="Book Antiqua" pitchFamily="18" charset="0"/>
            </a:endParaRPr>
          </a:p>
          <a:p>
            <a:pPr>
              <a:buFontTx/>
              <a:buChar char="•"/>
            </a:pPr>
            <a:r>
              <a:rPr lang="en-US" altLang="en-US" dirty="0">
                <a:latin typeface="Book Antiqua" pitchFamily="18" charset="0"/>
              </a:rPr>
              <a:t>  But not until February 24, 2012 did DHS issue a “policy” regarding returns. ICE Policy Directive 11061.1. </a:t>
            </a:r>
          </a:p>
          <a:p>
            <a:endParaRPr lang="en-US" dirty="0"/>
          </a:p>
        </p:txBody>
      </p:sp>
    </p:spTree>
    <p:extLst>
      <p:ext uri="{BB962C8B-B14F-4D97-AF65-F5344CB8AC3E}">
        <p14:creationId xmlns:p14="http://schemas.microsoft.com/office/powerpoint/2010/main" val="163279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Returning Your Client After Removal</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Return directive:</a:t>
            </a:r>
          </a:p>
          <a:p>
            <a:r>
              <a:rPr lang="en-US" dirty="0">
                <a:hlinkClick r:id="rId2"/>
              </a:rPr>
              <a:t>https://</a:t>
            </a:r>
            <a:r>
              <a:rPr lang="en-US" dirty="0" smtClean="0">
                <a:hlinkClick r:id="rId2"/>
              </a:rPr>
              <a:t>www.ice.gov/ero/faq-return-certain-lawfully-removed-aliens</a:t>
            </a:r>
            <a:endParaRPr lang="en-US" dirty="0" smtClean="0"/>
          </a:p>
          <a:p>
            <a:pPr fontAlgn="base"/>
            <a:r>
              <a:rPr lang="en-US" dirty="0" smtClean="0"/>
              <a:t>“</a:t>
            </a:r>
            <a:r>
              <a:rPr lang="en-US" b="1" dirty="0"/>
              <a:t>What happens if I win my case and the court grants my petition for review after I have been removed?</a:t>
            </a:r>
          </a:p>
          <a:p>
            <a:pPr fontAlgn="base"/>
            <a:r>
              <a:rPr lang="en-US" dirty="0"/>
              <a:t>Absent extraordinary circumstances, ICE will facilitate your return to the United States if your case is remanded for further proceedings before the Board of Immigration Appeals or the Immigration Court and your presence is necessary for continued adjudication of your case. This may be because the court specifically ordered your presence, or because the nature of the court's decision requires you to return for further testimony. ICE may explore other options in lieu of facilitating your return, such as arranging for video teleconferencing or telephonic testimony, if </a:t>
            </a:r>
            <a:r>
              <a:rPr lang="en-US"/>
              <a:t>appropriate</a:t>
            </a:r>
            <a:r>
              <a:rPr lang="en-US" smtClean="0"/>
              <a:t>.</a:t>
            </a:r>
          </a:p>
          <a:p>
            <a:pPr marL="82296" indent="0" fontAlgn="base">
              <a:buNone/>
            </a:pPr>
            <a:endParaRPr lang="en-US" dirty="0"/>
          </a:p>
          <a:p>
            <a:pPr fontAlgn="base"/>
            <a:r>
              <a:rPr lang="en-US" dirty="0"/>
              <a:t>If, after your case is remanded, the Board or Immigration Court enters a final and unreviewable decision that permits you to be physically present in the United States, ICE will facilitate your return and you will be able to obtain the status that the Board or Immigration Court has granted you</a:t>
            </a:r>
            <a:r>
              <a:rPr lang="en-US" dirty="0" smtClean="0"/>
              <a:t>.”</a:t>
            </a:r>
            <a:endParaRPr lang="en-US" dirty="0"/>
          </a:p>
        </p:txBody>
      </p:sp>
    </p:spTree>
    <p:extLst>
      <p:ext uri="{BB962C8B-B14F-4D97-AF65-F5344CB8AC3E}">
        <p14:creationId xmlns:p14="http://schemas.microsoft.com/office/powerpoint/2010/main" val="129421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judgment: timeline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Petition for rehearing : 45 days after circuit decision</a:t>
            </a:r>
          </a:p>
          <a:p>
            <a:pPr lvl="2"/>
            <a:r>
              <a:rPr lang="en-US" dirty="0" smtClean="0"/>
              <a:t>Same timeline for dispositive motions</a:t>
            </a:r>
          </a:p>
          <a:p>
            <a:pPr marL="82296" indent="0">
              <a:buNone/>
            </a:pPr>
            <a:endParaRPr lang="en-US" dirty="0" smtClean="0"/>
          </a:p>
          <a:p>
            <a:r>
              <a:rPr lang="en-US" dirty="0" smtClean="0"/>
              <a:t>Mandate issues 7 days after expiration of time for rehearing or denial of petition for rehearing (52 days from circuit decision)</a:t>
            </a:r>
          </a:p>
          <a:p>
            <a:endParaRPr lang="en-US" dirty="0" smtClean="0"/>
          </a:p>
          <a:p>
            <a:r>
              <a:rPr lang="en-US" dirty="0" smtClean="0"/>
              <a:t>Certiorari: 90 days after circuit decision</a:t>
            </a:r>
          </a:p>
          <a:p>
            <a:pPr marL="82296" indent="0">
              <a:buNone/>
            </a:pPr>
            <a:endParaRPr lang="en-US" dirty="0" smtClean="0"/>
          </a:p>
          <a:p>
            <a:r>
              <a:rPr lang="en-US" dirty="0" smtClean="0"/>
              <a:t>Attorneys’ fees: 120 days after circuit decision  </a:t>
            </a:r>
          </a:p>
          <a:p>
            <a:endParaRPr lang="en-US" dirty="0"/>
          </a:p>
        </p:txBody>
      </p:sp>
    </p:spTree>
    <p:extLst>
      <p:ext uri="{BB962C8B-B14F-4D97-AF65-F5344CB8AC3E}">
        <p14:creationId xmlns:p14="http://schemas.microsoft.com/office/powerpoint/2010/main" val="3376657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a:t>
            </a:r>
            <a:endParaRPr lang="en-US" dirty="0"/>
          </a:p>
        </p:txBody>
      </p:sp>
      <p:sp>
        <p:nvSpPr>
          <p:cNvPr id="3" name="Content Placeholder 2"/>
          <p:cNvSpPr>
            <a:spLocks noGrp="1"/>
          </p:cNvSpPr>
          <p:nvPr>
            <p:ph idx="1"/>
          </p:nvPr>
        </p:nvSpPr>
        <p:spPr/>
        <p:txBody>
          <a:bodyPr/>
          <a:lstStyle/>
          <a:p>
            <a:pPr marL="82296" indent="0">
              <a:buNone/>
            </a:pPr>
            <a:r>
              <a:rPr lang="en-US" dirty="0" smtClean="0"/>
              <a:t>FRAP 40 (panel rehearing)</a:t>
            </a:r>
          </a:p>
          <a:p>
            <a:pPr marL="82296" indent="0">
              <a:buNone/>
            </a:pPr>
            <a:endParaRPr lang="en-US" dirty="0" smtClean="0"/>
          </a:p>
          <a:p>
            <a:pPr marL="82296" indent="0">
              <a:buNone/>
            </a:pPr>
            <a:r>
              <a:rPr lang="en-US" dirty="0" smtClean="0"/>
              <a:t>FRAP 40(a)(2)</a:t>
            </a:r>
            <a:endParaRPr lang="en-US" dirty="0"/>
          </a:p>
          <a:p>
            <a:pPr marL="82296" indent="0">
              <a:buNone/>
            </a:pPr>
            <a:r>
              <a:rPr lang="en-US" dirty="0"/>
              <a:t>The petition must state with particularity each point of law or fact that the petitioner believes the court has overlooked or misapprehended and must argue in support of the petition. Oral argument is not permitted.</a:t>
            </a:r>
          </a:p>
        </p:txBody>
      </p:sp>
    </p:spTree>
    <p:extLst>
      <p:ext uri="{BB962C8B-B14F-4D97-AF65-F5344CB8AC3E}">
        <p14:creationId xmlns:p14="http://schemas.microsoft.com/office/powerpoint/2010/main" val="2294935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 </a:t>
            </a:r>
            <a:endParaRPr lang="en-US" dirty="0"/>
          </a:p>
        </p:txBody>
      </p:sp>
      <p:sp>
        <p:nvSpPr>
          <p:cNvPr id="3" name="Content Placeholder 2"/>
          <p:cNvSpPr>
            <a:spLocks noGrp="1"/>
          </p:cNvSpPr>
          <p:nvPr>
            <p:ph idx="1"/>
          </p:nvPr>
        </p:nvSpPr>
        <p:spPr/>
        <p:txBody>
          <a:bodyPr/>
          <a:lstStyle/>
          <a:p>
            <a:pPr marL="82296" indent="0">
              <a:buNone/>
            </a:pPr>
            <a:r>
              <a:rPr lang="en-US" dirty="0" smtClean="0"/>
              <a:t>FRAP 35 (</a:t>
            </a:r>
            <a:r>
              <a:rPr lang="en-US" dirty="0" err="1" smtClean="0"/>
              <a:t>en</a:t>
            </a:r>
            <a:r>
              <a:rPr lang="en-US" dirty="0" smtClean="0"/>
              <a:t> banc)</a:t>
            </a:r>
          </a:p>
          <a:p>
            <a:r>
              <a:rPr lang="en-US" dirty="0" err="1" smtClean="0"/>
              <a:t>en</a:t>
            </a:r>
            <a:r>
              <a:rPr lang="en-US" dirty="0" smtClean="0"/>
              <a:t> </a:t>
            </a:r>
            <a:r>
              <a:rPr lang="en-US" dirty="0"/>
              <a:t>banc consideration is necessary to secure or maintain uniformity of the court's decisions; or</a:t>
            </a:r>
          </a:p>
          <a:p>
            <a:r>
              <a:rPr lang="en-US" dirty="0" smtClean="0"/>
              <a:t>the </a:t>
            </a:r>
            <a:r>
              <a:rPr lang="en-US" dirty="0"/>
              <a:t>proceeding involves a question of exceptional importance.</a:t>
            </a:r>
          </a:p>
        </p:txBody>
      </p:sp>
    </p:spTree>
    <p:extLst>
      <p:ext uri="{BB962C8B-B14F-4D97-AF65-F5344CB8AC3E}">
        <p14:creationId xmlns:p14="http://schemas.microsoft.com/office/powerpoint/2010/main" val="219732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Reconsider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Circuit Rule 27-10(a)(1)</a:t>
            </a:r>
            <a:endParaRPr lang="en-US" dirty="0"/>
          </a:p>
          <a:p>
            <a:pPr marL="82296" indent="0">
              <a:buNone/>
            </a:pPr>
            <a:r>
              <a:rPr lang="en-US" dirty="0"/>
              <a:t>Filing for </a:t>
            </a:r>
            <a:r>
              <a:rPr lang="en-US" dirty="0" smtClean="0"/>
              <a:t>Reconsideration: Orders </a:t>
            </a:r>
            <a:r>
              <a:rPr lang="en-US" dirty="0"/>
              <a:t>that terminate the </a:t>
            </a:r>
            <a:r>
              <a:rPr lang="en-US" dirty="0" smtClean="0"/>
              <a:t>case</a:t>
            </a:r>
          </a:p>
          <a:p>
            <a:pPr marL="82296" indent="0">
              <a:buNone/>
            </a:pPr>
            <a:endParaRPr lang="en-US" dirty="0"/>
          </a:p>
          <a:p>
            <a:pPr marL="82296" indent="0">
              <a:buNone/>
            </a:pPr>
            <a:r>
              <a:rPr lang="en-US" dirty="0"/>
              <a:t>Circuit Rule 27-10(a</a:t>
            </a:r>
            <a:r>
              <a:rPr lang="en-US" dirty="0" smtClean="0"/>
              <a:t>)(3)</a:t>
            </a:r>
            <a:endParaRPr lang="en-US" dirty="0"/>
          </a:p>
          <a:p>
            <a:pPr marL="82296" indent="0">
              <a:buNone/>
            </a:pPr>
            <a:endParaRPr lang="en-US" dirty="0"/>
          </a:p>
          <a:p>
            <a:r>
              <a:rPr lang="en-US" dirty="0" smtClean="0"/>
              <a:t>Required showing:  A </a:t>
            </a:r>
            <a:r>
              <a:rPr lang="en-US" dirty="0"/>
              <a:t>party seeking relief under this rule shall state with particularity the points of law or fact which, in the opinion of the movant, the Court has overlooked or misunderstood. Changes in legal or factual circumstances which may entitle the movant to relief also shall be stated with particularity.</a:t>
            </a:r>
          </a:p>
        </p:txBody>
      </p:sp>
    </p:spTree>
    <p:extLst>
      <p:ext uri="{BB962C8B-B14F-4D97-AF65-F5344CB8AC3E}">
        <p14:creationId xmlns:p14="http://schemas.microsoft.com/office/powerpoint/2010/main" val="166174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idx="1"/>
          </p:nvPr>
        </p:nvSpPr>
        <p:spPr/>
        <p:txBody>
          <a:bodyPr>
            <a:normAutofit lnSpcReduction="10000"/>
          </a:bodyPr>
          <a:lstStyle/>
          <a:p>
            <a:pPr marL="82296" indent="0">
              <a:buNone/>
            </a:pPr>
            <a:endParaRPr lang="en-US" dirty="0" smtClean="0"/>
          </a:p>
          <a:p>
            <a:pPr marL="82296" indent="0">
              <a:buNone/>
            </a:pPr>
            <a:r>
              <a:rPr lang="en-US" dirty="0" smtClean="0"/>
              <a:t>FRAP 41(b) </a:t>
            </a:r>
          </a:p>
          <a:p>
            <a:pPr marL="82296" indent="0">
              <a:buNone/>
            </a:pPr>
            <a:r>
              <a:rPr lang="en-US" dirty="0" smtClean="0"/>
              <a:t>When </a:t>
            </a:r>
            <a:r>
              <a:rPr lang="en-US" dirty="0"/>
              <a:t>Issued. The court's mandate must issue 7 days after the time to file a petition for rehearing expires, or 7 days after entry of an order denying a timely petition for panel rehearing, petition for rehearing </a:t>
            </a:r>
            <a:r>
              <a:rPr lang="en-US" dirty="0" err="1"/>
              <a:t>en</a:t>
            </a:r>
            <a:r>
              <a:rPr lang="en-US" dirty="0"/>
              <a:t> banc, or motion for stay of mandate, whichever is later. The court may shorten or extend the time.</a:t>
            </a:r>
          </a:p>
          <a:p>
            <a:pPr marL="82296" indent="0">
              <a:buNone/>
            </a:pPr>
            <a:endParaRPr lang="en-US" dirty="0" smtClean="0"/>
          </a:p>
        </p:txBody>
      </p:sp>
    </p:spTree>
    <p:extLst>
      <p:ext uri="{BB962C8B-B14F-4D97-AF65-F5344CB8AC3E}">
        <p14:creationId xmlns:p14="http://schemas.microsoft.com/office/powerpoint/2010/main" val="154619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idx="1"/>
          </p:nvPr>
        </p:nvSpPr>
        <p:spPr/>
        <p:txBody>
          <a:bodyPr/>
          <a:lstStyle/>
          <a:p>
            <a:pPr marL="82296" indent="0">
              <a:buNone/>
            </a:pPr>
            <a:r>
              <a:rPr lang="en-US" dirty="0"/>
              <a:t>FRAP 41(d)(1): </a:t>
            </a:r>
          </a:p>
          <a:p>
            <a:pPr marL="82296" indent="0">
              <a:buNone/>
            </a:pPr>
            <a:r>
              <a:rPr lang="en-US" dirty="0"/>
              <a:t>(1) On Petition for Rehearing or Motion. The timely filing of a petition for panel rehearing, petition for rehearing </a:t>
            </a:r>
            <a:r>
              <a:rPr lang="en-US" dirty="0" err="1"/>
              <a:t>en</a:t>
            </a:r>
            <a:r>
              <a:rPr lang="en-US" dirty="0"/>
              <a:t> banc, or motion for stay of mandate, stays the mandate until disposition of the petition or motion, unless the court orders otherwise.</a:t>
            </a:r>
          </a:p>
          <a:p>
            <a:endParaRPr lang="en-US" dirty="0"/>
          </a:p>
        </p:txBody>
      </p:sp>
    </p:spTree>
    <p:extLst>
      <p:ext uri="{BB962C8B-B14F-4D97-AF65-F5344CB8AC3E}">
        <p14:creationId xmlns:p14="http://schemas.microsoft.com/office/powerpoint/2010/main" val="248753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Vacate the Decision</a:t>
            </a:r>
            <a:endParaRPr lang="en-US" dirty="0"/>
          </a:p>
        </p:txBody>
      </p:sp>
      <p:sp>
        <p:nvSpPr>
          <p:cNvPr id="3" name="Content Placeholder 2"/>
          <p:cNvSpPr>
            <a:spLocks noGrp="1"/>
          </p:cNvSpPr>
          <p:nvPr>
            <p:ph idx="1"/>
          </p:nvPr>
        </p:nvSpPr>
        <p:spPr/>
        <p:txBody>
          <a:bodyPr/>
          <a:lstStyle/>
          <a:p>
            <a:endParaRPr lang="en-US" altLang="en-US" i="1" dirty="0">
              <a:solidFill>
                <a:srgbClr val="FFFFFF"/>
              </a:solidFill>
              <a:latin typeface="Book Antiqua" pitchFamily="18" charset="0"/>
            </a:endParaRPr>
          </a:p>
          <a:p>
            <a:pPr>
              <a:buFontTx/>
              <a:buChar char="•"/>
            </a:pPr>
            <a:r>
              <a:rPr lang="en-US" altLang="en-US" u="sng" dirty="0">
                <a:latin typeface="Book Antiqua" pitchFamily="18" charset="0"/>
              </a:rPr>
              <a:t>Orozco v. </a:t>
            </a:r>
            <a:r>
              <a:rPr lang="en-US" altLang="en-US" u="sng" dirty="0" err="1">
                <a:latin typeface="Book Antiqua" pitchFamily="18" charset="0"/>
              </a:rPr>
              <a:t>Mukasey</a:t>
            </a:r>
            <a:r>
              <a:rPr lang="en-US" altLang="en-US" dirty="0">
                <a:latin typeface="Book Antiqua" pitchFamily="18" charset="0"/>
              </a:rPr>
              <a:t>, 546 </a:t>
            </a:r>
            <a:r>
              <a:rPr lang="en-US" altLang="en-US" dirty="0" err="1">
                <a:latin typeface="Book Antiqua" pitchFamily="18" charset="0"/>
              </a:rPr>
              <a:t>F.3d</a:t>
            </a:r>
            <a:r>
              <a:rPr lang="en-US" altLang="en-US" dirty="0">
                <a:latin typeface="Book Antiqua" pitchFamily="18" charset="0"/>
              </a:rPr>
              <a:t> 1147 (9th Cir. 2008) (vacating Orozco v. </a:t>
            </a:r>
            <a:r>
              <a:rPr lang="en-US" altLang="en-US" dirty="0" err="1">
                <a:latin typeface="Book Antiqua" pitchFamily="18" charset="0"/>
              </a:rPr>
              <a:t>Mukasey</a:t>
            </a:r>
            <a:r>
              <a:rPr lang="en-US" altLang="en-US" dirty="0">
                <a:latin typeface="Book Antiqua" pitchFamily="18" charset="0"/>
              </a:rPr>
              <a:t>, 521 </a:t>
            </a:r>
            <a:r>
              <a:rPr lang="en-US" altLang="en-US" dirty="0" err="1">
                <a:latin typeface="Book Antiqua" pitchFamily="18" charset="0"/>
              </a:rPr>
              <a:t>F.3d</a:t>
            </a:r>
            <a:r>
              <a:rPr lang="en-US" altLang="en-US" dirty="0">
                <a:latin typeface="Book Antiqua" pitchFamily="18" charset="0"/>
              </a:rPr>
              <a:t> 1068 (9th Cir. 2008) upon joint motion of the parties).</a:t>
            </a:r>
          </a:p>
          <a:p>
            <a:pPr marL="82296" indent="0">
              <a:buNone/>
            </a:pPr>
            <a:endParaRPr lang="en-US" dirty="0"/>
          </a:p>
        </p:txBody>
      </p:sp>
    </p:spTree>
    <p:extLst>
      <p:ext uri="{BB962C8B-B14F-4D97-AF65-F5344CB8AC3E}">
        <p14:creationId xmlns:p14="http://schemas.microsoft.com/office/powerpoint/2010/main" val="201203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idx="1"/>
          </p:nvPr>
        </p:nvSpPr>
        <p:spPr/>
        <p:txBody>
          <a:bodyPr>
            <a:normAutofit/>
          </a:bodyPr>
          <a:lstStyle/>
          <a:p>
            <a:r>
              <a:rPr lang="en-US" u="sng" dirty="0" smtClean="0"/>
              <a:t>Bell v. Thompson</a:t>
            </a:r>
            <a:r>
              <a:rPr lang="en-US" dirty="0" smtClean="0"/>
              <a:t>, </a:t>
            </a:r>
            <a:r>
              <a:rPr lang="en-US" dirty="0"/>
              <a:t>545 U.S. 794, 806 (2005) </a:t>
            </a:r>
            <a:r>
              <a:rPr lang="en-US" dirty="0" smtClean="0"/>
              <a:t>(courts have equitable authority to stay mandate even when no pending petition for certiorari)</a:t>
            </a:r>
          </a:p>
          <a:p>
            <a:r>
              <a:rPr lang="en-US" u="sng" dirty="0"/>
              <a:t>Adamson v. Lewis</a:t>
            </a:r>
            <a:r>
              <a:rPr lang="en-US" dirty="0"/>
              <a:t>, 955 </a:t>
            </a:r>
            <a:r>
              <a:rPr lang="en-US" dirty="0" err="1"/>
              <a:t>F.2d</a:t>
            </a:r>
            <a:r>
              <a:rPr lang="en-US" dirty="0"/>
              <a:t> 614, 620-21 (9th Cir. 1992), </a:t>
            </a:r>
            <a:r>
              <a:rPr lang="en-US" dirty="0" smtClean="0"/>
              <a:t>(stay </a:t>
            </a:r>
            <a:r>
              <a:rPr lang="en-US" dirty="0"/>
              <a:t>of the mandate under </a:t>
            </a:r>
            <a:r>
              <a:rPr lang="en-US" dirty="0" err="1"/>
              <a:t>Fed.R.App.P</a:t>
            </a:r>
            <a:r>
              <a:rPr lang="en-US" dirty="0"/>
              <a:t>. 41(b), “would have to be justified upon the same grounds as would justify a recall of mandate</a:t>
            </a:r>
            <a:r>
              <a:rPr lang="en-US" dirty="0" smtClean="0"/>
              <a:t>.”) </a:t>
            </a:r>
            <a:endParaRPr lang="en-US" dirty="0"/>
          </a:p>
          <a:p>
            <a:endParaRPr lang="en-US" u="sng" dirty="0"/>
          </a:p>
        </p:txBody>
      </p:sp>
    </p:spTree>
    <p:extLst>
      <p:ext uri="{BB962C8B-B14F-4D97-AF65-F5344CB8AC3E}">
        <p14:creationId xmlns:p14="http://schemas.microsoft.com/office/powerpoint/2010/main" val="107787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379</TotalTime>
  <Words>1019</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Ninth Circuit:  After the Decision</vt:lpstr>
      <vt:lpstr>After the judgment: timeline</vt:lpstr>
      <vt:lpstr>Petitions for Rehearing</vt:lpstr>
      <vt:lpstr>Petitions for Rehearing </vt:lpstr>
      <vt:lpstr>Motions to Reconsider</vt:lpstr>
      <vt:lpstr>Motions to Stay the Mandate </vt:lpstr>
      <vt:lpstr>Motions to Stay the Mandate </vt:lpstr>
      <vt:lpstr>Motions to Vacate the Decision</vt:lpstr>
      <vt:lpstr>Motions to Stay the Mandate</vt:lpstr>
      <vt:lpstr>Motions to Stay the Mandate</vt:lpstr>
      <vt:lpstr>Motions to Stay the Mandate</vt:lpstr>
      <vt:lpstr>Motions for Attorneys’ Fees</vt:lpstr>
      <vt:lpstr>Motions for Attorneys’ Fees</vt:lpstr>
      <vt:lpstr>Motion for Attorneys’ Fees </vt:lpstr>
      <vt:lpstr>Returning Your Client After Removal</vt:lpstr>
      <vt:lpstr>Returning Your Client After Removal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Ninth Circuit Motion Practice</dc:title>
  <dc:creator>Stacy Tolchin</dc:creator>
  <cp:lastModifiedBy>Stacy Tolchin</cp:lastModifiedBy>
  <cp:revision>26</cp:revision>
  <dcterms:created xsi:type="dcterms:W3CDTF">2013-09-23T01:03:01Z</dcterms:created>
  <dcterms:modified xsi:type="dcterms:W3CDTF">2016-01-13T00:05:42Z</dcterms:modified>
</cp:coreProperties>
</file>