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3"/>
  </p:notesMasterIdLst>
  <p:sldIdLst>
    <p:sldId id="256" r:id="rId2"/>
    <p:sldId id="257" r:id="rId3"/>
    <p:sldId id="270" r:id="rId4"/>
    <p:sldId id="258" r:id="rId5"/>
    <p:sldId id="259" r:id="rId6"/>
    <p:sldId id="260" r:id="rId7"/>
    <p:sldId id="261" r:id="rId8"/>
    <p:sldId id="262" r:id="rId9"/>
    <p:sldId id="271" r:id="rId10"/>
    <p:sldId id="264" r:id="rId11"/>
    <p:sldId id="265" r:id="rId12"/>
    <p:sldId id="263" r:id="rId13"/>
    <p:sldId id="267" r:id="rId14"/>
    <p:sldId id="268" r:id="rId15"/>
    <p:sldId id="269" r:id="rId16"/>
    <p:sldId id="272" r:id="rId17"/>
    <p:sldId id="287" r:id="rId18"/>
    <p:sldId id="273" r:id="rId19"/>
    <p:sldId id="274" r:id="rId20"/>
    <p:sldId id="286" r:id="rId21"/>
    <p:sldId id="288" r:id="rId22"/>
    <p:sldId id="275" r:id="rId23"/>
    <p:sldId id="285" r:id="rId24"/>
    <p:sldId id="277" r:id="rId25"/>
    <p:sldId id="278" r:id="rId26"/>
    <p:sldId id="279" r:id="rId27"/>
    <p:sldId id="280" r:id="rId28"/>
    <p:sldId id="281" r:id="rId29"/>
    <p:sldId id="284" r:id="rId30"/>
    <p:sldId id="282" r:id="rId31"/>
    <p:sldId id="28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714650-E59C-4832-92EB-86F93C427E86}" type="datetimeFigureOut">
              <a:rPr lang="en-US" smtClean="0"/>
              <a:t>1/13/2016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DEC3D0-8863-4438-A82B-2173E8062472}" type="slidenum">
              <a:rPr lang="en-US" smtClean="0"/>
              <a:t>‹#›</a:t>
            </a:fld>
            <a:endParaRPr lang="en-US"/>
          </a:p>
        </p:txBody>
      </p:sp>
    </p:spTree>
    <p:extLst>
      <p:ext uri="{BB962C8B-B14F-4D97-AF65-F5344CB8AC3E}">
        <p14:creationId xmlns:p14="http://schemas.microsoft.com/office/powerpoint/2010/main" val="88295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DEC3D0-8863-4438-A82B-2173E8062472}" type="slidenum">
              <a:rPr lang="en-US" smtClean="0"/>
              <a:t>2</a:t>
            </a:fld>
            <a:endParaRPr lang="en-US"/>
          </a:p>
        </p:txBody>
      </p:sp>
    </p:spTree>
    <p:extLst>
      <p:ext uri="{BB962C8B-B14F-4D97-AF65-F5344CB8AC3E}">
        <p14:creationId xmlns:p14="http://schemas.microsoft.com/office/powerpoint/2010/main" val="1480371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2B58348-3821-4B75-A997-9D4E9BDDC794}" type="datetimeFigureOut">
              <a:rPr lang="en-US" smtClean="0"/>
              <a:t>1/13/2016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839ED9B-FDA9-4FCE-854B-05D6210EFD32}"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B58348-3821-4B75-A997-9D4E9BDDC794}" type="datetimeFigureOut">
              <a:rPr lang="en-US" smtClean="0"/>
              <a:t>1/13/2016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B58348-3821-4B75-A997-9D4E9BDDC794}" type="datetimeFigureOut">
              <a:rPr lang="en-US" smtClean="0"/>
              <a:t>1/13/2016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B58348-3821-4B75-A997-9D4E9BDDC794}" type="datetimeFigureOut">
              <a:rPr lang="en-US" smtClean="0"/>
              <a:t>1/13/2016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2B58348-3821-4B75-A997-9D4E9BDDC794}" type="datetimeFigureOut">
              <a:rPr lang="en-US" smtClean="0"/>
              <a:t>1/13/2016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39ED9B-FDA9-4FCE-854B-05D6210EFD32}"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B58348-3821-4B75-A997-9D4E9BDDC794}" type="datetimeFigureOut">
              <a:rPr lang="en-US" smtClean="0"/>
              <a:t>1/13/2016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2B58348-3821-4B75-A997-9D4E9BDDC794}" type="datetimeFigureOut">
              <a:rPr lang="en-US" smtClean="0"/>
              <a:t>1/13/2016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2B58348-3821-4B75-A997-9D4E9BDDC794}" type="datetimeFigureOut">
              <a:rPr lang="en-US" smtClean="0"/>
              <a:t>1/13/2016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2B58348-3821-4B75-A997-9D4E9BDDC794}" type="datetimeFigureOut">
              <a:rPr lang="en-US" smtClean="0"/>
              <a:t>1/13/2016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839ED9B-FDA9-4FCE-854B-05D6210EFD32}"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B58348-3821-4B75-A997-9D4E9BDDC794}" type="datetimeFigureOut">
              <a:rPr lang="en-US" smtClean="0"/>
              <a:t>1/13/2016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2B58348-3821-4B75-A997-9D4E9BDDC794}" type="datetimeFigureOut">
              <a:rPr lang="en-US" smtClean="0"/>
              <a:t>1/13/2016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39ED9B-FDA9-4FCE-854B-05D6210EFD32}"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2B58348-3821-4B75-A997-9D4E9BDDC794}" type="datetimeFigureOut">
              <a:rPr lang="en-US" smtClean="0"/>
              <a:t>1/13/2016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839ED9B-FDA9-4FCE-854B-05D6210EFD32}"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Ninth Circuit Motion Practice</a:t>
            </a:r>
            <a:br>
              <a:rPr lang="en-US" dirty="0" smtClean="0"/>
            </a:br>
            <a:r>
              <a:rPr lang="en-US" dirty="0" smtClean="0"/>
              <a:t>And Jurisdictional Issues</a:t>
            </a:r>
            <a:endParaRPr lang="en-US" dirty="0"/>
          </a:p>
        </p:txBody>
      </p:sp>
      <p:sp>
        <p:nvSpPr>
          <p:cNvPr id="3" name="Subtitle 2"/>
          <p:cNvSpPr>
            <a:spLocks noGrp="1"/>
          </p:cNvSpPr>
          <p:nvPr>
            <p:ph type="subTitle" idx="1"/>
          </p:nvPr>
        </p:nvSpPr>
        <p:spPr>
          <a:xfrm>
            <a:off x="1524000" y="3505200"/>
            <a:ext cx="7406640" cy="1752600"/>
          </a:xfrm>
        </p:spPr>
        <p:txBody>
          <a:bodyPr>
            <a:normAutofit fontScale="92500"/>
          </a:bodyPr>
          <a:lstStyle/>
          <a:p>
            <a:pPr algn="ctr"/>
            <a:r>
              <a:rPr lang="en-US" dirty="0" smtClean="0"/>
              <a:t>Susan </a:t>
            </a:r>
            <a:r>
              <a:rPr lang="en-US" dirty="0" err="1" smtClean="0"/>
              <a:t>Gelmis</a:t>
            </a:r>
            <a:r>
              <a:rPr lang="en-US" dirty="0" smtClean="0"/>
              <a:t>, U.S. Court of Appeals for the Ninth Circuit</a:t>
            </a:r>
          </a:p>
          <a:p>
            <a:pPr algn="ctr"/>
            <a:r>
              <a:rPr lang="en-US" dirty="0" smtClean="0"/>
              <a:t>John Blakeley, Office of Immigration Litigation</a:t>
            </a:r>
          </a:p>
          <a:p>
            <a:pPr algn="ctr"/>
            <a:r>
              <a:rPr lang="en-US" dirty="0" smtClean="0"/>
              <a:t>Andrew Knapp, </a:t>
            </a:r>
            <a:r>
              <a:rPr lang="en-US" dirty="0"/>
              <a:t>Southwestern University School of Law </a:t>
            </a:r>
            <a:r>
              <a:rPr lang="en-US" dirty="0" smtClean="0"/>
              <a:t>Holly Cooper, UC Davis School of Law</a:t>
            </a:r>
            <a:endParaRPr lang="en-US" dirty="0"/>
          </a:p>
        </p:txBody>
      </p:sp>
    </p:spTree>
    <p:extLst>
      <p:ext uri="{BB962C8B-B14F-4D97-AF65-F5344CB8AC3E}">
        <p14:creationId xmlns:p14="http://schemas.microsoft.com/office/powerpoint/2010/main" val="4061778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Motions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Motion to </a:t>
            </a:r>
            <a:r>
              <a:rPr lang="en-US" dirty="0"/>
              <a:t>H</a:t>
            </a:r>
            <a:r>
              <a:rPr lang="en-US" dirty="0" smtClean="0"/>
              <a:t>old Briefing in Abeyance</a:t>
            </a:r>
          </a:p>
          <a:p>
            <a:r>
              <a:rPr lang="en-US" dirty="0" smtClean="0"/>
              <a:t>Motion for Brief Extension </a:t>
            </a:r>
          </a:p>
          <a:p>
            <a:r>
              <a:rPr lang="en-US" dirty="0" smtClean="0"/>
              <a:t>Motion for Appointment of Pro Bono Counsel</a:t>
            </a:r>
          </a:p>
          <a:p>
            <a:r>
              <a:rPr lang="en-US" dirty="0" smtClean="0"/>
              <a:t>Motion to Transfer (usually on claims for US citizenship)</a:t>
            </a:r>
          </a:p>
          <a:p>
            <a:r>
              <a:rPr lang="en-US" dirty="0" smtClean="0"/>
              <a:t>Motion to Reconsider </a:t>
            </a:r>
          </a:p>
          <a:p>
            <a:r>
              <a:rPr lang="en-US" dirty="0" smtClean="0"/>
              <a:t>Motion to Recall Mandate</a:t>
            </a:r>
          </a:p>
          <a:p>
            <a:r>
              <a:rPr lang="en-US" dirty="0"/>
              <a:t>Motion to Stay the Mandate</a:t>
            </a:r>
          </a:p>
          <a:p>
            <a:pPr lvl="1"/>
            <a:r>
              <a:rPr lang="en-US" i="1" dirty="0"/>
              <a:t>Aguilar–Escobar v. INS,</a:t>
            </a:r>
            <a:r>
              <a:rPr lang="en-US" dirty="0"/>
              <a:t> 136 F.3d 1240, 1241 (9th Cir.1998</a:t>
            </a:r>
            <a:r>
              <a:rPr lang="en-US" dirty="0" smtClean="0"/>
              <a:t>)</a:t>
            </a:r>
          </a:p>
          <a:p>
            <a:pPr lvl="1"/>
            <a:r>
              <a:rPr lang="en-US" i="1" dirty="0" smtClean="0"/>
              <a:t>Alvarez–Ruiz </a:t>
            </a:r>
            <a:r>
              <a:rPr lang="en-US" i="1" dirty="0"/>
              <a:t>v. INS,</a:t>
            </a:r>
            <a:r>
              <a:rPr lang="en-US" dirty="0"/>
              <a:t> 749 F.2d 1314, 1316 (9th Cir.1984) </a:t>
            </a:r>
          </a:p>
          <a:p>
            <a:pPr lvl="1"/>
            <a:r>
              <a:rPr lang="en-US" i="1" dirty="0" err="1" smtClean="0"/>
              <a:t>Khourassany</a:t>
            </a:r>
            <a:r>
              <a:rPr lang="en-US" i="1" dirty="0" smtClean="0"/>
              <a:t> </a:t>
            </a:r>
            <a:r>
              <a:rPr lang="en-US" i="1" dirty="0"/>
              <a:t>v. INS,</a:t>
            </a:r>
            <a:r>
              <a:rPr lang="en-US" dirty="0"/>
              <a:t> 208 F.3d 1096, 1101 (9th </a:t>
            </a:r>
            <a:r>
              <a:rPr lang="en-US" dirty="0" smtClean="0"/>
              <a:t>Cir.2000)</a:t>
            </a:r>
          </a:p>
          <a:p>
            <a:pPr lvl="1"/>
            <a:r>
              <a:rPr lang="en-US" i="1" dirty="0" err="1" smtClean="0"/>
              <a:t>Roque</a:t>
            </a:r>
            <a:r>
              <a:rPr lang="en-US" i="1" dirty="0" smtClean="0"/>
              <a:t>–Carranza </a:t>
            </a:r>
            <a:r>
              <a:rPr lang="en-US" i="1" dirty="0"/>
              <a:t>v. INS,</a:t>
            </a:r>
            <a:r>
              <a:rPr lang="en-US" dirty="0"/>
              <a:t> 778 F.2d 1373, 1374 (9th Cir.1985</a:t>
            </a:r>
            <a:r>
              <a:rPr lang="en-US" dirty="0" smtClean="0"/>
              <a:t>)</a:t>
            </a:r>
          </a:p>
          <a:p>
            <a:pPr marL="402336" lvl="1" indent="0">
              <a:buNone/>
            </a:pP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607443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Petitions for Rehearing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File in 45 days</a:t>
            </a:r>
          </a:p>
          <a:p>
            <a:r>
              <a:rPr lang="en-US" dirty="0" smtClean="0"/>
              <a:t>Now applies to dismissals based on lack of jurisdiction/summary disposition</a:t>
            </a:r>
          </a:p>
          <a:p>
            <a:r>
              <a:rPr lang="en-US" dirty="0" smtClean="0"/>
              <a:t>Extensions of time </a:t>
            </a:r>
          </a:p>
          <a:p>
            <a:r>
              <a:rPr lang="en-US" dirty="0" smtClean="0"/>
              <a:t>Panel rehearing</a:t>
            </a:r>
          </a:p>
          <a:p>
            <a:r>
              <a:rPr lang="en-US" dirty="0" smtClean="0"/>
              <a:t>En Banc rehearing –FRAP 35</a:t>
            </a:r>
          </a:p>
          <a:p>
            <a:pPr lvl="1"/>
            <a:r>
              <a:rPr lang="en-US" dirty="0" smtClean="0"/>
              <a:t>(</a:t>
            </a:r>
            <a:r>
              <a:rPr lang="en-US" dirty="0"/>
              <a:t>1) en banc consideration is necessary to secure or maintain uniformity of the court's decisions; or</a:t>
            </a:r>
          </a:p>
          <a:p>
            <a:pPr lvl="1"/>
            <a:r>
              <a:rPr lang="en-US" dirty="0"/>
              <a:t>(2) the proceeding involves a question of exceptional importance.</a:t>
            </a:r>
          </a:p>
          <a:p>
            <a:pPr lvl="1"/>
            <a:endParaRPr lang="en-US" dirty="0" smtClean="0"/>
          </a:p>
        </p:txBody>
      </p:sp>
    </p:spTree>
    <p:extLst>
      <p:ext uri="{BB962C8B-B14F-4D97-AF65-F5344CB8AC3E}">
        <p14:creationId xmlns:p14="http://schemas.microsoft.com/office/powerpoint/2010/main" val="3982214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Mediation Program</a:t>
            </a:r>
            <a:endParaRPr lang="en-US" dirty="0"/>
          </a:p>
        </p:txBody>
      </p:sp>
      <p:sp>
        <p:nvSpPr>
          <p:cNvPr id="3" name="Content Placeholder 2"/>
          <p:cNvSpPr>
            <a:spLocks noGrp="1"/>
          </p:cNvSpPr>
          <p:nvPr>
            <p:ph idx="1"/>
          </p:nvPr>
        </p:nvSpPr>
        <p:spPr/>
        <p:txBody>
          <a:bodyPr/>
          <a:lstStyle/>
          <a:p>
            <a:r>
              <a:rPr lang="en-US" dirty="0" smtClean="0"/>
              <a:t>Filing requests for mediation</a:t>
            </a:r>
          </a:p>
          <a:p>
            <a:r>
              <a:rPr lang="en-US" dirty="0" smtClean="0"/>
              <a:t>Court ordered Mediation</a:t>
            </a:r>
          </a:p>
          <a:p>
            <a:r>
              <a:rPr lang="en-US" dirty="0" smtClean="0"/>
              <a:t>Prosecutorial Discretion</a:t>
            </a:r>
          </a:p>
          <a:p>
            <a:r>
              <a:rPr lang="en-US" dirty="0" smtClean="0"/>
              <a:t>Attorneys Fees </a:t>
            </a:r>
            <a:endParaRPr lang="en-US" dirty="0"/>
          </a:p>
        </p:txBody>
      </p:sp>
    </p:spTree>
    <p:extLst>
      <p:ext uri="{BB962C8B-B14F-4D97-AF65-F5344CB8AC3E}">
        <p14:creationId xmlns:p14="http://schemas.microsoft.com/office/powerpoint/2010/main" val="3382076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for Attorneys’ Fees</a:t>
            </a:r>
            <a:endParaRPr lang="en-US" dirty="0"/>
          </a:p>
        </p:txBody>
      </p:sp>
      <p:sp>
        <p:nvSpPr>
          <p:cNvPr id="3" name="Content Placeholder 2"/>
          <p:cNvSpPr>
            <a:spLocks noGrp="1"/>
          </p:cNvSpPr>
          <p:nvPr>
            <p:ph idx="1"/>
          </p:nvPr>
        </p:nvSpPr>
        <p:spPr/>
        <p:txBody>
          <a:bodyPr/>
          <a:lstStyle/>
          <a:p>
            <a:pPr marL="82296" indent="0">
              <a:buNone/>
            </a:pPr>
            <a:r>
              <a:rPr lang="en-US" dirty="0" smtClean="0"/>
              <a:t>Equal Access to Justice Act. </a:t>
            </a:r>
            <a:r>
              <a:rPr lang="en-US" dirty="0"/>
              <a:t>28 </a:t>
            </a:r>
            <a:r>
              <a:rPr lang="en-US" dirty="0" err="1"/>
              <a:t>U.S.C</a:t>
            </a:r>
            <a:r>
              <a:rPr lang="en-US" dirty="0"/>
              <a:t>. § 2412(d</a:t>
            </a:r>
            <a:r>
              <a:rPr lang="en-US" dirty="0" smtClean="0"/>
              <a:t>)</a:t>
            </a:r>
          </a:p>
          <a:p>
            <a:r>
              <a:rPr lang="en-US" dirty="0" smtClean="0"/>
              <a:t>File within 30 days of FINAL decision, or 120 days of decision</a:t>
            </a:r>
          </a:p>
          <a:p>
            <a:pPr lvl="1"/>
            <a:r>
              <a:rPr lang="en-US" dirty="0" smtClean="0"/>
              <a:t>90 days for government to file for certiorari</a:t>
            </a:r>
          </a:p>
          <a:p>
            <a:pPr lvl="1"/>
            <a:r>
              <a:rPr lang="en-US" dirty="0" smtClean="0"/>
              <a:t>Includes motions </a:t>
            </a:r>
            <a:r>
              <a:rPr lang="en-US" dirty="0"/>
              <a:t>to remand. </a:t>
            </a:r>
            <a:br>
              <a:rPr lang="en-US" dirty="0"/>
            </a:br>
            <a:r>
              <a:rPr lang="en-US" i="1" dirty="0"/>
              <a:t>Li v. </a:t>
            </a:r>
            <a:r>
              <a:rPr lang="en-US" i="1" dirty="0" err="1"/>
              <a:t>Keisler</a:t>
            </a:r>
            <a:r>
              <a:rPr lang="en-US" dirty="0"/>
              <a:t>, 505 F.3d 913, 915 (9th Cir. 2007)</a:t>
            </a:r>
          </a:p>
          <a:p>
            <a:pPr lvl="1"/>
            <a:endParaRPr lang="en-US" dirty="0"/>
          </a:p>
        </p:txBody>
      </p:sp>
    </p:spTree>
    <p:extLst>
      <p:ext uri="{BB962C8B-B14F-4D97-AF65-F5344CB8AC3E}">
        <p14:creationId xmlns:p14="http://schemas.microsoft.com/office/powerpoint/2010/main" val="2898217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for Attorneys’ Fees</a:t>
            </a:r>
          </a:p>
        </p:txBody>
      </p:sp>
      <p:sp>
        <p:nvSpPr>
          <p:cNvPr id="3" name="Content Placeholder 2"/>
          <p:cNvSpPr>
            <a:spLocks noGrp="1"/>
          </p:cNvSpPr>
          <p:nvPr>
            <p:ph idx="1"/>
          </p:nvPr>
        </p:nvSpPr>
        <p:spPr/>
        <p:txBody>
          <a:bodyPr/>
          <a:lstStyle/>
          <a:p>
            <a:r>
              <a:rPr lang="en-US" dirty="0" smtClean="0"/>
              <a:t>Prevailing Party</a:t>
            </a:r>
          </a:p>
          <a:p>
            <a:pPr lvl="1"/>
            <a:r>
              <a:rPr lang="en-US" dirty="0" smtClean="0"/>
              <a:t>Remand </a:t>
            </a:r>
          </a:p>
          <a:p>
            <a:pPr lvl="1"/>
            <a:r>
              <a:rPr lang="en-US" dirty="0" smtClean="0"/>
              <a:t>Dismissal</a:t>
            </a:r>
          </a:p>
          <a:p>
            <a:pPr lvl="1"/>
            <a:r>
              <a:rPr lang="en-US" dirty="0" smtClean="0"/>
              <a:t>Fee agreements</a:t>
            </a:r>
          </a:p>
          <a:p>
            <a:r>
              <a:rPr lang="en-US" dirty="0" smtClean="0"/>
              <a:t>Government’s Position was not substantially justified before the agency or in litigation</a:t>
            </a:r>
          </a:p>
          <a:p>
            <a:r>
              <a:rPr lang="en-US" dirty="0" smtClean="0"/>
              <a:t>Special circumstances do not make an award unjust</a:t>
            </a:r>
            <a:endParaRPr lang="en-US" dirty="0"/>
          </a:p>
        </p:txBody>
      </p:sp>
    </p:spTree>
    <p:extLst>
      <p:ext uri="{BB962C8B-B14F-4D97-AF65-F5344CB8AC3E}">
        <p14:creationId xmlns:p14="http://schemas.microsoft.com/office/powerpoint/2010/main" val="322458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for Attorneys’ Fees	</a:t>
            </a:r>
            <a:endParaRPr lang="en-US" dirty="0"/>
          </a:p>
        </p:txBody>
      </p:sp>
      <p:sp>
        <p:nvSpPr>
          <p:cNvPr id="3" name="Content Placeholder 2"/>
          <p:cNvSpPr>
            <a:spLocks noGrp="1"/>
          </p:cNvSpPr>
          <p:nvPr>
            <p:ph idx="1"/>
          </p:nvPr>
        </p:nvSpPr>
        <p:spPr/>
        <p:txBody>
          <a:bodyPr/>
          <a:lstStyle/>
          <a:p>
            <a:r>
              <a:rPr lang="en-US" dirty="0" smtClean="0"/>
              <a:t>Statutory rate</a:t>
            </a:r>
            <a:endParaRPr lang="en-US" dirty="0"/>
          </a:p>
          <a:p>
            <a:r>
              <a:rPr lang="en-US" dirty="0" smtClean="0"/>
              <a:t>Paralegals and Law Clerks</a:t>
            </a:r>
          </a:p>
          <a:p>
            <a:r>
              <a:rPr lang="en-US" dirty="0" smtClean="0"/>
              <a:t>Enhanced rates: </a:t>
            </a:r>
            <a:r>
              <a:rPr lang="en-US" i="1" dirty="0" err="1" smtClean="0"/>
              <a:t>Nadarajah</a:t>
            </a:r>
            <a:r>
              <a:rPr lang="en-US" i="1" dirty="0" smtClean="0"/>
              <a:t> </a:t>
            </a:r>
            <a:r>
              <a:rPr lang="en-US" i="1" dirty="0"/>
              <a:t>v. Holder</a:t>
            </a:r>
            <a:r>
              <a:rPr lang="en-US" dirty="0"/>
              <a:t>, 569 F.3d 906, 912 (9th Cir. 2009</a:t>
            </a:r>
            <a:r>
              <a:rPr lang="en-US" dirty="0" smtClean="0"/>
              <a:t>)</a:t>
            </a:r>
          </a:p>
          <a:p>
            <a:pPr lvl="1"/>
            <a:r>
              <a:rPr lang="en-US" dirty="0" smtClean="0"/>
              <a:t>Specialized skills</a:t>
            </a:r>
          </a:p>
          <a:p>
            <a:pPr lvl="1"/>
            <a:r>
              <a:rPr lang="en-US" dirty="0" smtClean="0"/>
              <a:t>Necessary for the litigation</a:t>
            </a:r>
          </a:p>
          <a:p>
            <a:pPr lvl="1"/>
            <a:r>
              <a:rPr lang="en-US" dirty="0" smtClean="0"/>
              <a:t>Not available at the statutory rate</a:t>
            </a:r>
            <a:endParaRPr lang="en-US" dirty="0"/>
          </a:p>
          <a:p>
            <a:pPr lvl="1"/>
            <a:endParaRPr lang="en-US" dirty="0"/>
          </a:p>
        </p:txBody>
      </p:sp>
    </p:spTree>
    <p:extLst>
      <p:ext uri="{BB962C8B-B14F-4D97-AF65-F5344CB8AC3E}">
        <p14:creationId xmlns:p14="http://schemas.microsoft.com/office/powerpoint/2010/main" val="1378858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JURISDICTION</a:t>
            </a:r>
            <a:endParaRPr lang="en-US" dirty="0"/>
          </a:p>
        </p:txBody>
      </p:sp>
      <p:sp>
        <p:nvSpPr>
          <p:cNvPr id="3" name="Content Placeholder 2"/>
          <p:cNvSpPr>
            <a:spLocks noGrp="1"/>
          </p:cNvSpPr>
          <p:nvPr>
            <p:ph idx="1"/>
          </p:nvPr>
        </p:nvSpPr>
        <p:spPr/>
        <p:txBody>
          <a:bodyPr/>
          <a:lstStyle/>
          <a:p>
            <a:r>
              <a:rPr lang="en-US" dirty="0" smtClean="0"/>
              <a:t>Jurisdictional issues in immigration cases can be complex.</a:t>
            </a:r>
          </a:p>
          <a:p>
            <a:r>
              <a:rPr lang="en-US" dirty="0" smtClean="0"/>
              <a:t>Statutory bars </a:t>
            </a:r>
          </a:p>
          <a:p>
            <a:r>
              <a:rPr lang="en-US" dirty="0" smtClean="0"/>
              <a:t>Exhaustion</a:t>
            </a:r>
          </a:p>
          <a:p>
            <a:pPr marL="82296" indent="0">
              <a:buNone/>
            </a:pPr>
            <a:endParaRPr lang="en-US" dirty="0" smtClean="0"/>
          </a:p>
          <a:p>
            <a:endParaRPr lang="en-US" dirty="0" smtClean="0"/>
          </a:p>
        </p:txBody>
      </p:sp>
    </p:spTree>
    <p:extLst>
      <p:ext uri="{BB962C8B-B14F-4D97-AF65-F5344CB8AC3E}">
        <p14:creationId xmlns:p14="http://schemas.microsoft.com/office/powerpoint/2010/main" val="3754477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Final agency order jurisdictional prerequisite</a:t>
            </a:r>
            <a:endParaRPr lang="en-US" dirty="0"/>
          </a:p>
        </p:txBody>
      </p:sp>
      <p:sp>
        <p:nvSpPr>
          <p:cNvPr id="3" name="Content Placeholder 2"/>
          <p:cNvSpPr>
            <a:spLocks noGrp="1"/>
          </p:cNvSpPr>
          <p:nvPr>
            <p:ph idx="1"/>
          </p:nvPr>
        </p:nvSpPr>
        <p:spPr/>
        <p:txBody>
          <a:bodyPr>
            <a:normAutofit lnSpcReduction="10000"/>
          </a:bodyPr>
          <a:lstStyle/>
          <a:p>
            <a:r>
              <a:rPr lang="en-US" i="1" dirty="0" err="1"/>
              <a:t>Abdisalan</a:t>
            </a:r>
            <a:r>
              <a:rPr lang="en-US" i="1" dirty="0"/>
              <a:t> v. Holder</a:t>
            </a:r>
            <a:r>
              <a:rPr lang="en-US" dirty="0"/>
              <a:t>, 774 F.3d 517 </a:t>
            </a:r>
            <a:r>
              <a:rPr lang="en-US" dirty="0" smtClean="0"/>
              <a:t>(9th Cir. 2014) (when the </a:t>
            </a:r>
            <a:r>
              <a:rPr lang="en-US" dirty="0"/>
              <a:t>Board of Immigration Appeals issues a decision </a:t>
            </a:r>
            <a:r>
              <a:rPr lang="en-US" dirty="0" smtClean="0"/>
              <a:t>that denies </a:t>
            </a:r>
            <a:r>
              <a:rPr lang="en-US" dirty="0"/>
              <a:t>some claims, but remands any other claims for </a:t>
            </a:r>
            <a:r>
              <a:rPr lang="en-US" dirty="0" smtClean="0"/>
              <a:t>relief to </a:t>
            </a:r>
            <a:r>
              <a:rPr lang="en-US" dirty="0"/>
              <a:t>an Immigration Judge for further proceedings, the </a:t>
            </a:r>
            <a:r>
              <a:rPr lang="en-US" dirty="0" smtClean="0"/>
              <a:t>Board decision </a:t>
            </a:r>
            <a:r>
              <a:rPr lang="en-US" dirty="0"/>
              <a:t>is not a final order of removal with regard to any </a:t>
            </a:r>
            <a:r>
              <a:rPr lang="en-US" dirty="0" smtClean="0"/>
              <a:t>of the </a:t>
            </a:r>
            <a:r>
              <a:rPr lang="en-US" dirty="0"/>
              <a:t>claims, and it does not trigger the thirty-day window </a:t>
            </a:r>
            <a:r>
              <a:rPr lang="en-US" dirty="0" smtClean="0"/>
              <a:t>in which </a:t>
            </a:r>
            <a:r>
              <a:rPr lang="en-US" dirty="0"/>
              <a:t>to file a petition for review.</a:t>
            </a:r>
          </a:p>
        </p:txBody>
      </p:sp>
    </p:spTree>
    <p:extLst>
      <p:ext uri="{BB962C8B-B14F-4D97-AF65-F5344CB8AC3E}">
        <p14:creationId xmlns:p14="http://schemas.microsoft.com/office/powerpoint/2010/main" val="2113497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Statutory bars for judicial review of certain applications</a:t>
            </a:r>
            <a:endParaRPr lang="en-US" dirty="0"/>
          </a:p>
        </p:txBody>
      </p:sp>
      <p:sp>
        <p:nvSpPr>
          <p:cNvPr id="3" name="Content Placeholder 2"/>
          <p:cNvSpPr>
            <a:spLocks noGrp="1"/>
          </p:cNvSpPr>
          <p:nvPr>
            <p:ph idx="1"/>
          </p:nvPr>
        </p:nvSpPr>
        <p:spPr/>
        <p:txBody>
          <a:bodyPr/>
          <a:lstStyle/>
          <a:p>
            <a:pPr marL="365760" lvl="1" indent="-283464">
              <a:spcBef>
                <a:spcPts val="600"/>
              </a:spcBef>
              <a:buSzPct val="80000"/>
              <a:buFont typeface="Wingdings 2"/>
              <a:buChar char=""/>
            </a:pPr>
            <a:endParaRPr lang="en-US" altLang="en-US" sz="2400" dirty="0" smtClean="0">
              <a:latin typeface="Times New Roman" pitchFamily="16" charset="0"/>
            </a:endParaRPr>
          </a:p>
          <a:p>
            <a:pPr marL="365760" lvl="1" indent="-283464">
              <a:spcBef>
                <a:spcPts val="600"/>
              </a:spcBef>
              <a:buSzPct val="80000"/>
              <a:buFont typeface="Wingdings 2"/>
              <a:buChar char=""/>
            </a:pPr>
            <a:endParaRPr lang="en-US" altLang="en-US" sz="2400" dirty="0">
              <a:latin typeface="Times New Roman" pitchFamily="16" charset="0"/>
            </a:endParaRPr>
          </a:p>
          <a:p>
            <a:pPr marL="365760" lvl="1" indent="-283464">
              <a:spcBef>
                <a:spcPts val="600"/>
              </a:spcBef>
              <a:buSzPct val="80000"/>
              <a:buFont typeface="Wingdings 2"/>
              <a:buChar char=""/>
            </a:pPr>
            <a:r>
              <a:rPr lang="en-US" altLang="en-US" sz="2400" dirty="0" smtClean="0"/>
              <a:t>Bar </a:t>
            </a:r>
            <a:r>
              <a:rPr lang="en-US" altLang="en-US" sz="2400" dirty="0"/>
              <a:t>to judicial review of enumerated applications for discretionary relief at </a:t>
            </a:r>
            <a:r>
              <a:rPr lang="en-US" altLang="en-US" sz="2400" dirty="0" smtClean="0"/>
              <a:t>8 </a:t>
            </a:r>
            <a:r>
              <a:rPr lang="en-US" altLang="en-US" sz="2400" dirty="0"/>
              <a:t>U.S.C. § 1252(a)(2)(B)(</a:t>
            </a:r>
            <a:r>
              <a:rPr lang="en-US" altLang="en-US" sz="2400" dirty="0" err="1"/>
              <a:t>i</a:t>
            </a:r>
            <a:r>
              <a:rPr lang="en-US" altLang="en-US" sz="2400" dirty="0"/>
              <a:t>), which provides that, notwithstanding other provisions of the law, courts have no jurisdiction to review "any judgment regarding the granting of relief under" several provisions of the Act, including cancellation of removal, adjustment of status, voluntary departure, and 212(h) and 212(</a:t>
            </a:r>
            <a:r>
              <a:rPr lang="en-US" altLang="en-US" sz="2400" dirty="0" err="1"/>
              <a:t>i</a:t>
            </a:r>
            <a:r>
              <a:rPr lang="en-US" altLang="en-US" sz="2400" dirty="0"/>
              <a:t>) </a:t>
            </a:r>
            <a:r>
              <a:rPr lang="en-US" altLang="en-US" sz="2400" dirty="0" smtClean="0"/>
              <a:t>waivers.</a:t>
            </a:r>
            <a:endParaRPr lang="en-US" altLang="en-US" sz="2400" dirty="0"/>
          </a:p>
          <a:p>
            <a:endParaRPr lang="en-US" dirty="0"/>
          </a:p>
        </p:txBody>
      </p:sp>
    </p:spTree>
    <p:extLst>
      <p:ext uri="{BB962C8B-B14F-4D97-AF65-F5344CB8AC3E}">
        <p14:creationId xmlns:p14="http://schemas.microsoft.com/office/powerpoint/2010/main" val="1151499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Statutory bars of certain discretionary decisions</a:t>
            </a:r>
            <a:endParaRPr lang="en-US" dirty="0"/>
          </a:p>
        </p:txBody>
      </p:sp>
      <p:sp>
        <p:nvSpPr>
          <p:cNvPr id="3" name="Content Placeholder 2"/>
          <p:cNvSpPr>
            <a:spLocks noGrp="1"/>
          </p:cNvSpPr>
          <p:nvPr>
            <p:ph idx="1"/>
          </p:nvPr>
        </p:nvSpPr>
        <p:spPr/>
        <p:txBody>
          <a:bodyPr>
            <a:normAutofit/>
          </a:bodyPr>
          <a:lstStyle/>
          <a:p>
            <a:pPr marL="739775" lvl="1" indent="-282575">
              <a:spcBef>
                <a:spcPts val="800"/>
              </a:spcBef>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400" dirty="0"/>
              <a:t>Bar to judicial review at  </a:t>
            </a:r>
            <a:r>
              <a:rPr lang="en-US" altLang="en-US" sz="2400" dirty="0" smtClean="0"/>
              <a:t>8 </a:t>
            </a:r>
            <a:r>
              <a:rPr lang="en-US" altLang="en-US" sz="2400" dirty="0"/>
              <a:t>U.S.C. § 1252(a)(2)(B)(ii)  of “any other decision or action of the Attorney General . . . the authority for which is specified under this title to be in the discretion of the Attorney General,”</a:t>
            </a:r>
            <a:r>
              <a:rPr lang="en-US" altLang="en-US" sz="2400" b="1" i="1" u="sng" dirty="0"/>
              <a:t> except for asylum.</a:t>
            </a:r>
          </a:p>
          <a:p>
            <a:pPr marL="739775" lvl="1" indent="-282575">
              <a:spcBef>
                <a:spcPts val="800"/>
              </a:spcBef>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400" dirty="0"/>
              <a:t>In </a:t>
            </a:r>
            <a:r>
              <a:rPr lang="en-US" altLang="en-US" sz="2400" i="1" dirty="0" err="1"/>
              <a:t>Kucana</a:t>
            </a:r>
            <a:r>
              <a:rPr lang="en-US" altLang="en-US" sz="2400" i="1" dirty="0"/>
              <a:t> v. Holder</a:t>
            </a:r>
            <a:r>
              <a:rPr lang="en-US" altLang="en-US" sz="2400" dirty="0"/>
              <a:t>, 130 </a:t>
            </a:r>
            <a:r>
              <a:rPr lang="en-US" altLang="en-US" sz="2400" dirty="0" err="1"/>
              <a:t>S.Ct</a:t>
            </a:r>
            <a:r>
              <a:rPr lang="en-US" altLang="en-US" sz="2400" dirty="0"/>
              <a:t>. 827, 837 </a:t>
            </a:r>
            <a:r>
              <a:rPr lang="en-US" altLang="en-US" sz="2400" dirty="0" smtClean="0"/>
              <a:t>(2010</a:t>
            </a:r>
            <a:r>
              <a:rPr lang="en-US" altLang="en-US" sz="2400" dirty="0"/>
              <a:t>) the Supreme Court held that the phrase “specified under this subchapter” means that “Congress barred court review of discretionary decisions only when Congress itself set out the Attorney General’s discretionary authority in the statute.” </a:t>
            </a:r>
          </a:p>
          <a:p>
            <a:endParaRPr lang="en-US" dirty="0"/>
          </a:p>
        </p:txBody>
      </p:sp>
    </p:spTree>
    <p:extLst>
      <p:ext uri="{BB962C8B-B14F-4D97-AF65-F5344CB8AC3E}">
        <p14:creationId xmlns:p14="http://schemas.microsoft.com/office/powerpoint/2010/main" val="2421531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Petitions for Review</a:t>
            </a:r>
            <a:endParaRPr lang="en-US" dirty="0"/>
          </a:p>
        </p:txBody>
      </p:sp>
      <p:sp>
        <p:nvSpPr>
          <p:cNvPr id="3" name="Content Placeholder 2"/>
          <p:cNvSpPr>
            <a:spLocks noGrp="1"/>
          </p:cNvSpPr>
          <p:nvPr>
            <p:ph idx="1"/>
          </p:nvPr>
        </p:nvSpPr>
        <p:spPr/>
        <p:txBody>
          <a:bodyPr>
            <a:normAutofit lnSpcReduction="10000"/>
          </a:bodyPr>
          <a:lstStyle/>
          <a:p>
            <a:r>
              <a:rPr lang="en-US" dirty="0" smtClean="0"/>
              <a:t>Must file in 30 days of Final Agency Decision</a:t>
            </a:r>
          </a:p>
          <a:p>
            <a:pPr lvl="1"/>
            <a:r>
              <a:rPr lang="en-US" dirty="0" smtClean="0"/>
              <a:t>BIA Decisions, DHS decisions</a:t>
            </a:r>
          </a:p>
          <a:p>
            <a:r>
              <a:rPr lang="en-US" dirty="0" smtClean="0"/>
              <a:t>Include agency decision, statement of jurisdiction, basis for claim, detention status</a:t>
            </a:r>
          </a:p>
          <a:p>
            <a:r>
              <a:rPr lang="en-US" dirty="0" smtClean="0"/>
              <a:t>Venue based on location of agency decision</a:t>
            </a:r>
          </a:p>
          <a:p>
            <a:r>
              <a:rPr lang="en-US" dirty="0" smtClean="0"/>
              <a:t>May include skeletal request for stay of remova</a:t>
            </a:r>
            <a:r>
              <a:rPr lang="en-US" dirty="0"/>
              <a:t>l</a:t>
            </a:r>
          </a:p>
        </p:txBody>
      </p:sp>
    </p:spTree>
    <p:extLst>
      <p:ext uri="{BB962C8B-B14F-4D97-AF65-F5344CB8AC3E}">
        <p14:creationId xmlns:p14="http://schemas.microsoft.com/office/powerpoint/2010/main" val="3440078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Jurisdiction to review denials of motions to reopen</a:t>
            </a:r>
            <a:endParaRPr lang="en-US" dirty="0"/>
          </a:p>
        </p:txBody>
      </p:sp>
      <p:sp>
        <p:nvSpPr>
          <p:cNvPr id="3" name="Content Placeholder 2"/>
          <p:cNvSpPr>
            <a:spLocks noGrp="1"/>
          </p:cNvSpPr>
          <p:nvPr>
            <p:ph idx="1"/>
          </p:nvPr>
        </p:nvSpPr>
        <p:spPr/>
        <p:txBody>
          <a:bodyPr>
            <a:normAutofit/>
          </a:bodyPr>
          <a:lstStyle/>
          <a:p>
            <a:r>
              <a:rPr lang="en-US" i="1" dirty="0"/>
              <a:t>Reyes Mata v. Lynch</a:t>
            </a:r>
            <a:r>
              <a:rPr lang="en-US" dirty="0"/>
              <a:t>, 576 U.S. ___, 135 S. Ct. 2150 (2015)</a:t>
            </a:r>
          </a:p>
          <a:p>
            <a:r>
              <a:rPr lang="en-US" dirty="0" smtClean="0"/>
              <a:t>The </a:t>
            </a:r>
            <a:r>
              <a:rPr lang="en-US" dirty="0"/>
              <a:t>Supreme Court </a:t>
            </a:r>
            <a:r>
              <a:rPr lang="en-US" dirty="0" smtClean="0"/>
              <a:t>held that federal </a:t>
            </a:r>
            <a:r>
              <a:rPr lang="en-US" dirty="0"/>
              <a:t>courts have jurisdiction to </a:t>
            </a:r>
            <a:r>
              <a:rPr lang="en-US" dirty="0" smtClean="0"/>
              <a:t>review BIA </a:t>
            </a:r>
            <a:r>
              <a:rPr lang="en-US" dirty="0"/>
              <a:t>denials of requests to equitably toll the deadline for filing motions to reopen removal orders. The decision strongly reaffirmed the importance of federal court review of motions to reopen.</a:t>
            </a:r>
          </a:p>
          <a:p>
            <a:endParaRPr lang="en-US" dirty="0"/>
          </a:p>
        </p:txBody>
      </p:sp>
    </p:spTree>
    <p:extLst>
      <p:ext uri="{BB962C8B-B14F-4D97-AF65-F5344CB8AC3E}">
        <p14:creationId xmlns:p14="http://schemas.microsoft.com/office/powerpoint/2010/main" val="3244921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Denials of timely motions to reopen reviewable</a:t>
            </a:r>
            <a:endParaRPr lang="en-US" dirty="0"/>
          </a:p>
        </p:txBody>
      </p:sp>
      <p:sp>
        <p:nvSpPr>
          <p:cNvPr id="3" name="Content Placeholder 2"/>
          <p:cNvSpPr>
            <a:spLocks noGrp="1"/>
          </p:cNvSpPr>
          <p:nvPr>
            <p:ph idx="1"/>
          </p:nvPr>
        </p:nvSpPr>
        <p:spPr/>
        <p:txBody>
          <a:bodyPr>
            <a:normAutofit/>
          </a:bodyPr>
          <a:lstStyle/>
          <a:p>
            <a:pPr>
              <a:buFontTx/>
              <a:buChar char="-"/>
              <a:tabLst>
                <a:tab pos="342900"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140825" algn="l"/>
                <a:tab pos="9598025" algn="l"/>
                <a:tab pos="10055225" algn="l"/>
                <a:tab pos="10512425" algn="l"/>
                <a:tab pos="10514013" algn="l"/>
              </a:tabLst>
            </a:pPr>
            <a:endParaRPr lang="en-US" altLang="en-US" dirty="0" smtClean="0"/>
          </a:p>
          <a:p>
            <a:pPr>
              <a:buFontTx/>
              <a:buChar char="-"/>
              <a:tabLst>
                <a:tab pos="342900"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140825" algn="l"/>
                <a:tab pos="9598025" algn="l"/>
                <a:tab pos="10055225" algn="l"/>
                <a:tab pos="10512425" algn="l"/>
                <a:tab pos="10514013" algn="l"/>
              </a:tabLst>
            </a:pPr>
            <a:r>
              <a:rPr lang="en-US" altLang="en-US" dirty="0" smtClean="0"/>
              <a:t>The </a:t>
            </a:r>
            <a:r>
              <a:rPr lang="en-US" altLang="en-US" dirty="0"/>
              <a:t>Supreme Court has also affirmed the jurisdiction of the federal courts to review agency discretionary denials of motions to reopen. </a:t>
            </a:r>
            <a:r>
              <a:rPr lang="en-US" altLang="en-US" i="1" dirty="0" err="1"/>
              <a:t>Kucana</a:t>
            </a:r>
            <a:r>
              <a:rPr lang="en-US" altLang="en-US" i="1" dirty="0"/>
              <a:t> v. Holder</a:t>
            </a:r>
            <a:r>
              <a:rPr lang="en-US" altLang="en-US" dirty="0"/>
              <a:t>, 130 S. Ct. 827 (2010).</a:t>
            </a:r>
          </a:p>
          <a:p>
            <a:endParaRPr lang="en-US" dirty="0"/>
          </a:p>
        </p:txBody>
      </p:sp>
    </p:spTree>
    <p:extLst>
      <p:ext uri="{BB962C8B-B14F-4D97-AF65-F5344CB8AC3E}">
        <p14:creationId xmlns:p14="http://schemas.microsoft.com/office/powerpoint/2010/main" val="2049651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Discretionary decisions</a:t>
            </a:r>
            <a:endParaRPr lang="en-US" dirty="0"/>
          </a:p>
        </p:txBody>
      </p:sp>
      <p:sp>
        <p:nvSpPr>
          <p:cNvPr id="3" name="Content Placeholder 2"/>
          <p:cNvSpPr>
            <a:spLocks noGrp="1"/>
          </p:cNvSpPr>
          <p:nvPr>
            <p:ph idx="1"/>
          </p:nvPr>
        </p:nvSpPr>
        <p:spPr/>
        <p:txBody>
          <a:bodyPr>
            <a:normAutofit/>
          </a:bodyPr>
          <a:lstStyle/>
          <a:p>
            <a:endParaRPr lang="en-US" altLang="en-US" dirty="0" smtClean="0">
              <a:latin typeface="Times New Roman" pitchFamily="16" charset="0"/>
            </a:endParaRPr>
          </a:p>
          <a:p>
            <a:r>
              <a:rPr lang="en-US" altLang="en-US" dirty="0" smtClean="0"/>
              <a:t>The Ninth </a:t>
            </a:r>
            <a:r>
              <a:rPr lang="en-US" altLang="en-US" dirty="0"/>
              <a:t>Circuit lacks jurisdiction to review </a:t>
            </a:r>
            <a:r>
              <a:rPr lang="en-US" altLang="en-US" dirty="0" smtClean="0"/>
              <a:t>agency </a:t>
            </a:r>
            <a:r>
              <a:rPr lang="en-US" altLang="en-US" dirty="0"/>
              <a:t>discretionary determinations lacking governing legal standards under the rule of </a:t>
            </a:r>
            <a:r>
              <a:rPr lang="en-US" altLang="en-US" i="1" dirty="0"/>
              <a:t>Heckler v. Chaney</a:t>
            </a:r>
            <a:r>
              <a:rPr lang="en-US" altLang="en-US" dirty="0"/>
              <a:t>, 470 U.S. </a:t>
            </a:r>
            <a:r>
              <a:rPr lang="en-US" altLang="en-US" dirty="0" smtClean="0"/>
              <a:t>821</a:t>
            </a:r>
            <a:r>
              <a:rPr lang="en-US" altLang="en-US" dirty="0"/>
              <a:t> </a:t>
            </a:r>
            <a:r>
              <a:rPr lang="en-US" altLang="en-US" dirty="0" smtClean="0"/>
              <a:t>(1985).</a:t>
            </a:r>
            <a:endParaRPr lang="en-US" dirty="0"/>
          </a:p>
        </p:txBody>
      </p:sp>
    </p:spTree>
    <p:extLst>
      <p:ext uri="{BB962C8B-B14F-4D97-AF65-F5344CB8AC3E}">
        <p14:creationId xmlns:p14="http://schemas.microsoft.com/office/powerpoint/2010/main" val="1193322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Statutory bars for immigrants with certain criminal convictions	</a:t>
            </a:r>
            <a:endParaRPr lang="en-US" dirty="0"/>
          </a:p>
        </p:txBody>
      </p:sp>
      <p:sp>
        <p:nvSpPr>
          <p:cNvPr id="3" name="Content Placeholder 2"/>
          <p:cNvSpPr>
            <a:spLocks noGrp="1"/>
          </p:cNvSpPr>
          <p:nvPr>
            <p:ph idx="1"/>
          </p:nvPr>
        </p:nvSpPr>
        <p:spPr/>
        <p:txBody>
          <a:bodyPr/>
          <a:lstStyle/>
          <a:p>
            <a:r>
              <a:rPr lang="en-US" dirty="0" smtClean="0"/>
              <a:t>Congress </a:t>
            </a:r>
            <a:r>
              <a:rPr lang="en-US" dirty="0"/>
              <a:t>has restricted judicial review where </a:t>
            </a:r>
            <a:r>
              <a:rPr lang="en-US" dirty="0" smtClean="0"/>
              <a:t>a noncitizen </a:t>
            </a:r>
            <a:r>
              <a:rPr lang="en-US" dirty="0"/>
              <a:t>is removable based on a conviction for certain crimes. </a:t>
            </a:r>
            <a:r>
              <a:rPr lang="en-US" dirty="0" smtClean="0"/>
              <a:t>8 U.S.C. section </a:t>
            </a:r>
            <a:r>
              <a:rPr lang="en-US" dirty="0"/>
              <a:t>§ </a:t>
            </a:r>
            <a:r>
              <a:rPr lang="en-US" dirty="0" smtClean="0"/>
              <a:t>1252(a)(2)(c) </a:t>
            </a:r>
          </a:p>
          <a:p>
            <a:r>
              <a:rPr lang="en-US" dirty="0" smtClean="0"/>
              <a:t>But court can review whether noncitizen is properly categorized within the statutory bar (</a:t>
            </a:r>
            <a:r>
              <a:rPr lang="en-US" dirty="0" err="1" smtClean="0"/>
              <a:t>ie</a:t>
            </a:r>
            <a:r>
              <a:rPr lang="en-US" dirty="0" smtClean="0"/>
              <a:t>. whether the conviction is an aggravated felony).</a:t>
            </a:r>
            <a:endParaRPr lang="en-US" dirty="0"/>
          </a:p>
        </p:txBody>
      </p:sp>
    </p:spTree>
    <p:extLst>
      <p:ext uri="{BB962C8B-B14F-4D97-AF65-F5344CB8AC3E}">
        <p14:creationId xmlns:p14="http://schemas.microsoft.com/office/powerpoint/2010/main" val="2645732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Statutory exception for legal and constitutional questions</a:t>
            </a:r>
            <a:endParaRPr lang="en-US" dirty="0"/>
          </a:p>
        </p:txBody>
      </p:sp>
      <p:sp>
        <p:nvSpPr>
          <p:cNvPr id="3" name="Content Placeholder 2"/>
          <p:cNvSpPr>
            <a:spLocks noGrp="1"/>
          </p:cNvSpPr>
          <p:nvPr>
            <p:ph idx="1"/>
          </p:nvPr>
        </p:nvSpPr>
        <p:spPr/>
        <p:txBody>
          <a:bodyPr>
            <a:normAutofit lnSpcReduction="10000"/>
          </a:bodyPr>
          <a:lstStyle/>
          <a:p>
            <a:endParaRPr lang="en-US" altLang="en-US" dirty="0" smtClean="0">
              <a:latin typeface="+mj-lt"/>
            </a:endParaRPr>
          </a:p>
          <a:p>
            <a:r>
              <a:rPr lang="en-US" altLang="en-US" dirty="0" smtClean="0">
                <a:latin typeface="+mj-lt"/>
              </a:rPr>
              <a:t>Judicial </a:t>
            </a:r>
            <a:r>
              <a:rPr lang="en-US" altLang="en-US" dirty="0">
                <a:latin typeface="+mj-lt"/>
              </a:rPr>
              <a:t>review of legal and constitutional, as opposed to factual, </a:t>
            </a:r>
            <a:r>
              <a:rPr lang="en-US" altLang="en-US" dirty="0" smtClean="0">
                <a:latin typeface="+mj-lt"/>
              </a:rPr>
              <a:t>determinations </a:t>
            </a:r>
            <a:r>
              <a:rPr lang="en-US" altLang="en-US" dirty="0">
                <a:latin typeface="+mj-lt"/>
              </a:rPr>
              <a:t>is permitted under </a:t>
            </a:r>
            <a:r>
              <a:rPr lang="en-US" altLang="en-US" dirty="0" smtClean="0">
                <a:latin typeface="+mj-lt"/>
              </a:rPr>
              <a:t>8 </a:t>
            </a:r>
            <a:r>
              <a:rPr lang="en-US" altLang="en-US" dirty="0">
                <a:latin typeface="+mj-lt"/>
              </a:rPr>
              <a:t>U.S.C. § </a:t>
            </a:r>
            <a:r>
              <a:rPr lang="en-US" altLang="en-US" dirty="0" smtClean="0">
                <a:latin typeface="+mj-lt"/>
              </a:rPr>
              <a:t>1252(a</a:t>
            </a:r>
            <a:r>
              <a:rPr lang="en-US" altLang="en-US" dirty="0">
                <a:latin typeface="+mj-lt"/>
              </a:rPr>
              <a:t>)(2)(D</a:t>
            </a:r>
            <a:r>
              <a:rPr lang="en-US" altLang="en-US" dirty="0" smtClean="0">
                <a:latin typeface="+mj-lt"/>
              </a:rPr>
              <a:t>).</a:t>
            </a:r>
          </a:p>
          <a:p>
            <a:endParaRPr lang="en-US" altLang="en-US" dirty="0" smtClean="0">
              <a:latin typeface="+mj-lt"/>
            </a:endParaRPr>
          </a:p>
          <a:p>
            <a:r>
              <a:rPr lang="en-US" altLang="en-US" dirty="0" smtClean="0">
                <a:latin typeface="+mj-lt"/>
              </a:rPr>
              <a:t> This </a:t>
            </a:r>
            <a:r>
              <a:rPr lang="en-US" altLang="en-US" dirty="0">
                <a:latin typeface="+mj-lt"/>
              </a:rPr>
              <a:t>includes review of the “application of statutes or regulations to undisputed facts, sometimes referred to as mixed questions of fact and law.” </a:t>
            </a:r>
            <a:r>
              <a:rPr lang="en-US" altLang="en-US" i="1" dirty="0">
                <a:latin typeface="+mj-lt"/>
              </a:rPr>
              <a:t>Ramadan v. Gonzales</a:t>
            </a:r>
            <a:r>
              <a:rPr lang="en-US" altLang="en-US" dirty="0">
                <a:latin typeface="+mj-lt"/>
              </a:rPr>
              <a:t>, 479 F.3d 646 </a:t>
            </a:r>
            <a:r>
              <a:rPr lang="en-US" altLang="en-US" dirty="0" smtClean="0">
                <a:latin typeface="+mj-lt"/>
              </a:rPr>
              <a:t>(9th </a:t>
            </a:r>
            <a:r>
              <a:rPr lang="en-US" altLang="en-US" dirty="0">
                <a:latin typeface="+mj-lt"/>
              </a:rPr>
              <a:t>Cir. 2007).</a:t>
            </a:r>
          </a:p>
          <a:p>
            <a:endParaRPr lang="en-US" dirty="0"/>
          </a:p>
        </p:txBody>
      </p:sp>
    </p:spTree>
    <p:extLst>
      <p:ext uri="{BB962C8B-B14F-4D97-AF65-F5344CB8AC3E}">
        <p14:creationId xmlns:p14="http://schemas.microsoft.com/office/powerpoint/2010/main" val="1531722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tips	</a:t>
            </a:r>
            <a:endParaRPr lang="en-US" dirty="0"/>
          </a:p>
        </p:txBody>
      </p:sp>
      <p:sp>
        <p:nvSpPr>
          <p:cNvPr id="3" name="Content Placeholder 2"/>
          <p:cNvSpPr>
            <a:spLocks noGrp="1"/>
          </p:cNvSpPr>
          <p:nvPr>
            <p:ph idx="1"/>
          </p:nvPr>
        </p:nvSpPr>
        <p:spPr/>
        <p:txBody>
          <a:bodyPr>
            <a:normAutofit lnSpcReduction="10000"/>
          </a:bodyPr>
          <a:lstStyle/>
          <a:p>
            <a:r>
              <a:rPr lang="en-US" u="sng" dirty="0" smtClean="0"/>
              <a:t>Check the record for issues of law:</a:t>
            </a:r>
          </a:p>
          <a:p>
            <a:r>
              <a:rPr lang="en-US" dirty="0" smtClean="0"/>
              <a:t>Check to see if IJ/BIA used the correct legal standard</a:t>
            </a:r>
          </a:p>
          <a:p>
            <a:r>
              <a:rPr lang="en-US" dirty="0" smtClean="0"/>
              <a:t>Check for eligibility and deportability issues</a:t>
            </a:r>
          </a:p>
          <a:p>
            <a:r>
              <a:rPr lang="en-US" u="sng" dirty="0" smtClean="0"/>
              <a:t>Check for constitutional issues:</a:t>
            </a:r>
          </a:p>
          <a:p>
            <a:r>
              <a:rPr lang="en-US" dirty="0" smtClean="0"/>
              <a:t>Improper waiver of rights?</a:t>
            </a:r>
          </a:p>
          <a:p>
            <a:r>
              <a:rPr lang="en-US" dirty="0" smtClean="0"/>
              <a:t>Ineffective assistance of counsel?</a:t>
            </a:r>
          </a:p>
          <a:p>
            <a:r>
              <a:rPr lang="en-US" dirty="0" smtClean="0"/>
              <a:t>Failure to consider all relevant evidence?</a:t>
            </a:r>
          </a:p>
          <a:p>
            <a:endParaRPr lang="en-US" dirty="0"/>
          </a:p>
        </p:txBody>
      </p:sp>
    </p:spTree>
    <p:extLst>
      <p:ext uri="{BB962C8B-B14F-4D97-AF65-F5344CB8AC3E}">
        <p14:creationId xmlns:p14="http://schemas.microsoft.com/office/powerpoint/2010/main" val="2509245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of denials of motions to reopen</a:t>
            </a:r>
            <a:endParaRPr lang="en-US" dirty="0"/>
          </a:p>
        </p:txBody>
      </p:sp>
      <p:sp>
        <p:nvSpPr>
          <p:cNvPr id="3" name="Content Placeholder 2"/>
          <p:cNvSpPr>
            <a:spLocks noGrp="1"/>
          </p:cNvSpPr>
          <p:nvPr>
            <p:ph idx="1"/>
          </p:nvPr>
        </p:nvSpPr>
        <p:spPr/>
        <p:txBody>
          <a:bodyPr>
            <a:normAutofit lnSpcReduction="10000"/>
          </a:bodyPr>
          <a:lstStyle/>
          <a:p>
            <a:pPr>
              <a:tabLst>
                <a:tab pos="342900"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140825" algn="l"/>
                <a:tab pos="9598025" algn="l"/>
                <a:tab pos="10055225" algn="l"/>
                <a:tab pos="10512425" algn="l"/>
                <a:tab pos="10514013" algn="l"/>
              </a:tabLst>
            </a:pPr>
            <a:r>
              <a:rPr lang="en-US" altLang="en-US" dirty="0"/>
              <a:t>Motions to reconsider/reopen are “important safeguard[s]” that “ensure proper and lawful disposition” of immigration proceedings. </a:t>
            </a:r>
            <a:r>
              <a:rPr lang="en-US" altLang="en-US" i="1" dirty="0"/>
              <a:t>Dada v. </a:t>
            </a:r>
            <a:r>
              <a:rPr lang="en-US" altLang="en-US" i="1" dirty="0" err="1"/>
              <a:t>Mukasey</a:t>
            </a:r>
            <a:r>
              <a:rPr lang="en-US" altLang="en-US" dirty="0"/>
              <a:t>, 128 </a:t>
            </a:r>
            <a:r>
              <a:rPr lang="en-US" altLang="en-US" dirty="0" err="1"/>
              <a:t>S.Ct</a:t>
            </a:r>
            <a:r>
              <a:rPr lang="en-US" altLang="en-US" dirty="0"/>
              <a:t>. 2307 (2008). </a:t>
            </a:r>
          </a:p>
          <a:p>
            <a:pPr>
              <a:buFontTx/>
              <a:buChar char="-"/>
              <a:tabLst>
                <a:tab pos="342900"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140825" algn="l"/>
                <a:tab pos="9598025" algn="l"/>
                <a:tab pos="10055225" algn="l"/>
                <a:tab pos="10512425" algn="l"/>
                <a:tab pos="10514013" algn="l"/>
              </a:tabLst>
            </a:pPr>
            <a:r>
              <a:rPr lang="en-US" altLang="en-US" dirty="0"/>
              <a:t>The Supreme Court has also affirmed the jurisdiction of the federal courts to review agency discretionary denials of motions to reopen. </a:t>
            </a:r>
            <a:r>
              <a:rPr lang="en-US" altLang="en-US" i="1" dirty="0" err="1"/>
              <a:t>Kucana</a:t>
            </a:r>
            <a:r>
              <a:rPr lang="en-US" altLang="en-US" i="1" dirty="0"/>
              <a:t> v. Holder</a:t>
            </a:r>
            <a:r>
              <a:rPr lang="en-US" altLang="en-US" dirty="0"/>
              <a:t>, 130 S. Ct. 827 (2010).</a:t>
            </a:r>
          </a:p>
          <a:p>
            <a:endParaRPr lang="en-US" dirty="0"/>
          </a:p>
        </p:txBody>
      </p:sp>
    </p:spTree>
    <p:extLst>
      <p:ext uri="{BB962C8B-B14F-4D97-AF65-F5344CB8AC3E}">
        <p14:creationId xmlns:p14="http://schemas.microsoft.com/office/powerpoint/2010/main" val="720782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Departure from USA not a bar</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Departure </a:t>
            </a:r>
            <a:r>
              <a:rPr lang="en-US" dirty="0"/>
              <a:t>from the United States does not terminate jurisdiction.  </a:t>
            </a:r>
            <a:r>
              <a:rPr lang="en-US" dirty="0" smtClean="0"/>
              <a:t>8 U.S.C. </a:t>
            </a:r>
            <a:r>
              <a:rPr lang="en-US" dirty="0"/>
              <a:t>§ </a:t>
            </a:r>
            <a:r>
              <a:rPr lang="en-US" dirty="0" smtClean="0"/>
              <a:t>1252(a).</a:t>
            </a:r>
            <a:endParaRPr lang="en-US" dirty="0"/>
          </a:p>
        </p:txBody>
      </p:sp>
    </p:spTree>
    <p:extLst>
      <p:ext uri="{BB962C8B-B14F-4D97-AF65-F5344CB8AC3E}">
        <p14:creationId xmlns:p14="http://schemas.microsoft.com/office/powerpoint/2010/main" val="3180423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exhaustion</a:t>
            </a:r>
            <a:endParaRPr lang="en-US" dirty="0"/>
          </a:p>
        </p:txBody>
      </p:sp>
      <p:sp>
        <p:nvSpPr>
          <p:cNvPr id="3" name="Content Placeholder 2"/>
          <p:cNvSpPr>
            <a:spLocks noGrp="1"/>
          </p:cNvSpPr>
          <p:nvPr>
            <p:ph idx="1"/>
          </p:nvPr>
        </p:nvSpPr>
        <p:spPr/>
        <p:txBody>
          <a:bodyPr/>
          <a:lstStyle/>
          <a:p>
            <a:r>
              <a:rPr lang="en-US" dirty="0" smtClean="0"/>
              <a:t>The Ninth Circuit may </a:t>
            </a:r>
            <a:r>
              <a:rPr lang="en-US" dirty="0"/>
              <a:t>review a final order of removal only if “the alien has exhausted all administrative remedies available to the alien as of right.” </a:t>
            </a:r>
            <a:r>
              <a:rPr lang="en-US" dirty="0" smtClean="0"/>
              <a:t>8 U.S.C. </a:t>
            </a:r>
            <a:r>
              <a:rPr lang="en-US" dirty="0"/>
              <a:t>§ </a:t>
            </a:r>
            <a:r>
              <a:rPr lang="en-US" dirty="0" smtClean="0"/>
              <a:t>1252(d)(1).</a:t>
            </a:r>
            <a:endParaRPr lang="en-US" dirty="0"/>
          </a:p>
        </p:txBody>
      </p:sp>
    </p:spTree>
    <p:extLst>
      <p:ext uri="{BB962C8B-B14F-4D97-AF65-F5344CB8AC3E}">
        <p14:creationId xmlns:p14="http://schemas.microsoft.com/office/powerpoint/2010/main" val="3272032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exhaustion	</a:t>
            </a:r>
            <a:endParaRPr lang="en-US" dirty="0"/>
          </a:p>
        </p:txBody>
      </p:sp>
      <p:sp>
        <p:nvSpPr>
          <p:cNvPr id="3" name="Content Placeholder 2"/>
          <p:cNvSpPr>
            <a:spLocks noGrp="1"/>
          </p:cNvSpPr>
          <p:nvPr>
            <p:ph idx="1"/>
          </p:nvPr>
        </p:nvSpPr>
        <p:spPr/>
        <p:txBody>
          <a:bodyPr/>
          <a:lstStyle/>
          <a:p>
            <a:r>
              <a:rPr lang="en-US" dirty="0" smtClean="0"/>
              <a:t>Constitutional issues</a:t>
            </a:r>
          </a:p>
          <a:p>
            <a:r>
              <a:rPr lang="en-US" dirty="0" smtClean="0"/>
              <a:t>Retroactivity issues</a:t>
            </a:r>
          </a:p>
          <a:p>
            <a:r>
              <a:rPr lang="en-US" dirty="0" smtClean="0"/>
              <a:t>US nationality or citizenship claims</a:t>
            </a:r>
          </a:p>
          <a:p>
            <a:r>
              <a:rPr lang="en-US" dirty="0" smtClean="0"/>
              <a:t>BIA decided the issue</a:t>
            </a:r>
          </a:p>
          <a:p>
            <a:r>
              <a:rPr lang="en-US" dirty="0" smtClean="0"/>
              <a:t>Ultra vires statutory and regulatory issues</a:t>
            </a:r>
          </a:p>
          <a:p>
            <a:r>
              <a:rPr lang="en-US" dirty="0" smtClean="0"/>
              <a:t>Futility</a:t>
            </a:r>
          </a:p>
          <a:p>
            <a:r>
              <a:rPr lang="en-US" dirty="0" smtClean="0"/>
              <a:t>Issues occurred after BIA briefing</a:t>
            </a:r>
          </a:p>
        </p:txBody>
      </p:sp>
    </p:spTree>
    <p:extLst>
      <p:ext uri="{BB962C8B-B14F-4D97-AF65-F5344CB8AC3E}">
        <p14:creationId xmlns:p14="http://schemas.microsoft.com/office/powerpoint/2010/main" val="4125199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Petition for Review Tips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Until you file the PFR and motion for a stay, ICE can physically remove your client</a:t>
            </a:r>
          </a:p>
          <a:p>
            <a:r>
              <a:rPr lang="en-US" dirty="0" smtClean="0"/>
              <a:t>Do not wait 30 days for Mexican nationals</a:t>
            </a:r>
          </a:p>
          <a:p>
            <a:r>
              <a:rPr lang="en-US" dirty="0" smtClean="0"/>
              <a:t>$505 filing fee or motion to proceed in forma </a:t>
            </a:r>
            <a:r>
              <a:rPr lang="en-US" dirty="0" err="1" smtClean="0"/>
              <a:t>pauperis</a:t>
            </a:r>
            <a:endParaRPr lang="en-US" dirty="0" smtClean="0"/>
          </a:p>
          <a:p>
            <a:r>
              <a:rPr lang="en-US" dirty="0" smtClean="0"/>
              <a:t>PFR and motion for stay can be </a:t>
            </a:r>
            <a:r>
              <a:rPr lang="en-US" dirty="0" err="1" smtClean="0"/>
              <a:t>efiled</a:t>
            </a:r>
            <a:endParaRPr lang="en-US" dirty="0" smtClean="0"/>
          </a:p>
          <a:p>
            <a:r>
              <a:rPr lang="en-US" dirty="0" smtClean="0"/>
              <a:t>Once docketed, contact ICE so it does not remove your client</a:t>
            </a:r>
          </a:p>
          <a:p>
            <a:r>
              <a:rPr lang="en-US" dirty="0" smtClean="0"/>
              <a:t>Prepare PFR and stay in advance and call BIA daily, especially Mexican nationals</a:t>
            </a:r>
            <a:endParaRPr lang="en-US" dirty="0"/>
          </a:p>
        </p:txBody>
      </p:sp>
    </p:spTree>
    <p:extLst>
      <p:ext uri="{BB962C8B-B14F-4D97-AF65-F5344CB8AC3E}">
        <p14:creationId xmlns:p14="http://schemas.microsoft.com/office/powerpoint/2010/main" val="28311144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Zipper clause</a:t>
            </a:r>
            <a:endParaRPr lang="en-US" dirty="0"/>
          </a:p>
        </p:txBody>
      </p:sp>
      <p:sp>
        <p:nvSpPr>
          <p:cNvPr id="3" name="Content Placeholder 2"/>
          <p:cNvSpPr>
            <a:spLocks noGrp="1"/>
          </p:cNvSpPr>
          <p:nvPr>
            <p:ph idx="1"/>
          </p:nvPr>
        </p:nvSpPr>
        <p:spPr/>
        <p:txBody>
          <a:bodyPr>
            <a:normAutofit lnSpcReduction="10000"/>
          </a:bodyPr>
          <a:lstStyle/>
          <a:p>
            <a:r>
              <a:rPr lang="en-US" altLang="en-US" dirty="0"/>
              <a:t>8 U.S.C. § 1252(b)(9) “[j]</a:t>
            </a:r>
            <a:r>
              <a:rPr lang="en-US" altLang="en-US" dirty="0" err="1"/>
              <a:t>udicial</a:t>
            </a:r>
            <a:r>
              <a:rPr lang="en-US" altLang="en-US" dirty="0"/>
              <a:t> review of all questions of law and fact, including interpretation and application of constitutional and statutory provisions, arising from any action taken or proceeding brought to remove an alien from the United States under this subchapter shall be available only in judicial review of a final order under this section.”</a:t>
            </a:r>
            <a:endParaRPr lang="en-US" dirty="0"/>
          </a:p>
        </p:txBody>
      </p:sp>
    </p:spTree>
    <p:extLst>
      <p:ext uri="{BB962C8B-B14F-4D97-AF65-F5344CB8AC3E}">
        <p14:creationId xmlns:p14="http://schemas.microsoft.com/office/powerpoint/2010/main" val="10257656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Habeas corpus</a:t>
            </a:r>
            <a:endParaRPr lang="en-US" dirty="0"/>
          </a:p>
        </p:txBody>
      </p:sp>
      <p:sp>
        <p:nvSpPr>
          <p:cNvPr id="3" name="Content Placeholder 2"/>
          <p:cNvSpPr>
            <a:spLocks noGrp="1"/>
          </p:cNvSpPr>
          <p:nvPr>
            <p:ph idx="1"/>
          </p:nvPr>
        </p:nvSpPr>
        <p:spPr/>
        <p:txBody>
          <a:bodyPr/>
          <a:lstStyle/>
          <a:p>
            <a:endParaRPr lang="en-US" dirty="0" smtClean="0"/>
          </a:p>
          <a:p>
            <a:r>
              <a:rPr lang="en-US" dirty="0" smtClean="0"/>
              <a:t>Limited review in habeas corpus petitions of orders of removal. 8 U.S.C. </a:t>
            </a:r>
            <a:r>
              <a:rPr lang="en-US" dirty="0"/>
              <a:t>§ </a:t>
            </a:r>
            <a:r>
              <a:rPr lang="en-US" dirty="0" smtClean="0"/>
              <a:t>1252(a)(5).</a:t>
            </a:r>
          </a:p>
          <a:p>
            <a:r>
              <a:rPr lang="en-US" dirty="0" smtClean="0"/>
              <a:t>Habeas corpus petitions can still be used in the district court to challenge custody.</a:t>
            </a:r>
            <a:endParaRPr lang="en-US" dirty="0"/>
          </a:p>
        </p:txBody>
      </p:sp>
    </p:spTree>
    <p:extLst>
      <p:ext uri="{BB962C8B-B14F-4D97-AF65-F5344CB8AC3E}">
        <p14:creationId xmlns:p14="http://schemas.microsoft.com/office/powerpoint/2010/main" val="372470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for Stay of Remova</a:t>
            </a:r>
            <a:r>
              <a:rPr lang="en-US" dirty="0"/>
              <a:t>l</a:t>
            </a:r>
          </a:p>
        </p:txBody>
      </p:sp>
      <p:sp>
        <p:nvSpPr>
          <p:cNvPr id="3" name="Content Placeholder 2"/>
          <p:cNvSpPr>
            <a:spLocks noGrp="1"/>
          </p:cNvSpPr>
          <p:nvPr>
            <p:ph idx="1"/>
          </p:nvPr>
        </p:nvSpPr>
        <p:spPr/>
        <p:txBody>
          <a:bodyPr>
            <a:normAutofit fontScale="92500"/>
          </a:bodyPr>
          <a:lstStyle/>
          <a:p>
            <a:r>
              <a:rPr lang="en-US" dirty="0" smtClean="0"/>
              <a:t>Supplement in 14 days: General Order 6.4(c)</a:t>
            </a:r>
          </a:p>
          <a:p>
            <a:r>
              <a:rPr lang="en-US" dirty="0"/>
              <a:t>Standard: </a:t>
            </a:r>
            <a:endParaRPr lang="en-US" dirty="0" smtClean="0"/>
          </a:p>
          <a:p>
            <a:pPr lvl="1"/>
            <a:r>
              <a:rPr lang="en-US" dirty="0" smtClean="0"/>
              <a:t>(</a:t>
            </a:r>
            <a:r>
              <a:rPr lang="en-US" dirty="0"/>
              <a:t>1) whether the stay applicant has made a strong showing that he is likely to succeed on the merits; </a:t>
            </a:r>
            <a:endParaRPr lang="en-US" dirty="0" smtClean="0"/>
          </a:p>
          <a:p>
            <a:pPr lvl="1"/>
            <a:r>
              <a:rPr lang="en-US" dirty="0" smtClean="0"/>
              <a:t>(</a:t>
            </a:r>
            <a:r>
              <a:rPr lang="en-US" dirty="0"/>
              <a:t>2) whether the applicant will be irreparably injured absent a stay; </a:t>
            </a:r>
            <a:endParaRPr lang="en-US" dirty="0" smtClean="0"/>
          </a:p>
          <a:p>
            <a:pPr lvl="1"/>
            <a:r>
              <a:rPr lang="en-US" dirty="0" smtClean="0"/>
              <a:t>(</a:t>
            </a:r>
            <a:r>
              <a:rPr lang="en-US" dirty="0"/>
              <a:t>3) whether issuance of the stay will substantially injure the other parties interested in the proceeding; and </a:t>
            </a:r>
            <a:endParaRPr lang="en-US" dirty="0" smtClean="0"/>
          </a:p>
          <a:p>
            <a:pPr lvl="1"/>
            <a:r>
              <a:rPr lang="en-US" dirty="0" smtClean="0"/>
              <a:t>(</a:t>
            </a:r>
            <a:r>
              <a:rPr lang="en-US" dirty="0"/>
              <a:t>4) where the public interest lies.</a:t>
            </a:r>
          </a:p>
        </p:txBody>
      </p:sp>
    </p:spTree>
    <p:extLst>
      <p:ext uri="{BB962C8B-B14F-4D97-AF65-F5344CB8AC3E}">
        <p14:creationId xmlns:p14="http://schemas.microsoft.com/office/powerpoint/2010/main" val="3101677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for Stay of Removal</a:t>
            </a:r>
            <a:endParaRPr lang="en-US" dirty="0"/>
          </a:p>
        </p:txBody>
      </p:sp>
      <p:sp>
        <p:nvSpPr>
          <p:cNvPr id="3" name="Content Placeholder 2"/>
          <p:cNvSpPr>
            <a:spLocks noGrp="1"/>
          </p:cNvSpPr>
          <p:nvPr>
            <p:ph idx="1"/>
          </p:nvPr>
        </p:nvSpPr>
        <p:spPr/>
        <p:txBody>
          <a:bodyPr>
            <a:normAutofit/>
          </a:bodyPr>
          <a:lstStyle/>
          <a:p>
            <a:r>
              <a:rPr lang="en-US" i="1" dirty="0" err="1" smtClean="0"/>
              <a:t>Leiva</a:t>
            </a:r>
            <a:r>
              <a:rPr lang="en-US" i="1" dirty="0" smtClean="0"/>
              <a:t>-Perez </a:t>
            </a:r>
            <a:r>
              <a:rPr lang="en-US" i="1" dirty="0"/>
              <a:t>v. Holder</a:t>
            </a:r>
            <a:r>
              <a:rPr lang="en-US" dirty="0"/>
              <a:t>, 640 F.3d 962, 964 (9th Cir. 2011)</a:t>
            </a:r>
          </a:p>
          <a:p>
            <a:r>
              <a:rPr lang="da-DK" i="1" dirty="0" smtClean="0"/>
              <a:t>Nken </a:t>
            </a:r>
            <a:r>
              <a:rPr lang="da-DK" i="1" dirty="0"/>
              <a:t>v. Holder,</a:t>
            </a:r>
            <a:r>
              <a:rPr lang="da-DK" dirty="0"/>
              <a:t> 556 U.S. 418, 129 S.Ct. 1749, </a:t>
            </a:r>
            <a:r>
              <a:rPr lang="da-DK" dirty="0" smtClean="0"/>
              <a:t>173 </a:t>
            </a:r>
            <a:r>
              <a:rPr lang="da-DK" dirty="0"/>
              <a:t>L.Ed.2d 550 (2009</a:t>
            </a:r>
            <a:r>
              <a:rPr lang="da-DK" dirty="0" smtClean="0"/>
              <a:t>)</a:t>
            </a:r>
          </a:p>
          <a:p>
            <a:endParaRPr lang="da-DK" dirty="0"/>
          </a:p>
          <a:p>
            <a:r>
              <a:rPr lang="en-US" dirty="0"/>
              <a:t>must demonstrate that irreparable harm is probable if the stay is not granted</a:t>
            </a:r>
          </a:p>
        </p:txBody>
      </p:sp>
    </p:spTree>
    <p:extLst>
      <p:ext uri="{BB962C8B-B14F-4D97-AF65-F5344CB8AC3E}">
        <p14:creationId xmlns:p14="http://schemas.microsoft.com/office/powerpoint/2010/main" val="591747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for Stay of Removal</a:t>
            </a:r>
          </a:p>
        </p:txBody>
      </p:sp>
      <p:sp>
        <p:nvSpPr>
          <p:cNvPr id="3" name="Content Placeholder 2"/>
          <p:cNvSpPr>
            <a:spLocks noGrp="1"/>
          </p:cNvSpPr>
          <p:nvPr>
            <p:ph idx="1"/>
          </p:nvPr>
        </p:nvSpPr>
        <p:spPr/>
        <p:txBody>
          <a:bodyPr/>
          <a:lstStyle/>
          <a:p>
            <a:pPr marL="0" indent="0">
              <a:buNone/>
            </a:pPr>
            <a:r>
              <a:rPr lang="en-US" dirty="0" smtClean="0"/>
              <a:t>Practice pointers: </a:t>
            </a:r>
          </a:p>
          <a:p>
            <a:r>
              <a:rPr lang="en-US" dirty="0" smtClean="0"/>
              <a:t>Supplement with exhibits because the 	record is not yet filed</a:t>
            </a:r>
          </a:p>
          <a:p>
            <a:r>
              <a:rPr lang="en-US" dirty="0" smtClean="0"/>
              <a:t>Contact OIL to see if it can file the record early to avoid recreating the record through exhibits</a:t>
            </a:r>
          </a:p>
          <a:p>
            <a:r>
              <a:rPr lang="en-US" dirty="0" smtClean="0"/>
              <a:t>Raise ICE policy on return—contact  National Immigration Project</a:t>
            </a:r>
            <a:endParaRPr lang="en-US" dirty="0"/>
          </a:p>
        </p:txBody>
      </p:sp>
    </p:spTree>
    <p:extLst>
      <p:ext uri="{BB962C8B-B14F-4D97-AF65-F5344CB8AC3E}">
        <p14:creationId xmlns:p14="http://schemas.microsoft.com/office/powerpoint/2010/main" val="1111671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for Stay of Remova</a:t>
            </a:r>
            <a:r>
              <a:rPr lang="en-US" dirty="0"/>
              <a:t>l</a:t>
            </a:r>
          </a:p>
        </p:txBody>
      </p:sp>
      <p:sp>
        <p:nvSpPr>
          <p:cNvPr id="3" name="Content Placeholder 2"/>
          <p:cNvSpPr>
            <a:spLocks noGrp="1"/>
          </p:cNvSpPr>
          <p:nvPr>
            <p:ph idx="1"/>
          </p:nvPr>
        </p:nvSpPr>
        <p:spPr/>
        <p:txBody>
          <a:bodyPr>
            <a:normAutofit lnSpcReduction="10000"/>
          </a:bodyPr>
          <a:lstStyle/>
          <a:p>
            <a:r>
              <a:rPr lang="en-US" dirty="0" smtClean="0"/>
              <a:t>Non-oppositions</a:t>
            </a:r>
          </a:p>
          <a:p>
            <a:r>
              <a:rPr lang="en-US" dirty="0" smtClean="0"/>
              <a:t>Oppositions</a:t>
            </a:r>
          </a:p>
          <a:p>
            <a:r>
              <a:rPr lang="en-US" dirty="0" smtClean="0"/>
              <a:t>File a reply</a:t>
            </a:r>
          </a:p>
          <a:p>
            <a:r>
              <a:rPr lang="en-US" dirty="0" smtClean="0"/>
              <a:t>Decisions</a:t>
            </a:r>
          </a:p>
          <a:p>
            <a:pPr lvl="1"/>
            <a:r>
              <a:rPr lang="en-US" dirty="0" smtClean="0"/>
              <a:t>Jurisdiction remains even if the person is deported</a:t>
            </a:r>
          </a:p>
          <a:p>
            <a:r>
              <a:rPr lang="en-US" dirty="0" smtClean="0"/>
              <a:t>Side note: Eligibility for bond hearings </a:t>
            </a:r>
          </a:p>
          <a:p>
            <a:r>
              <a:rPr lang="en-US" dirty="0" smtClean="0"/>
              <a:t>Briefing schedule is issued if no other merits motions pending </a:t>
            </a:r>
            <a:endParaRPr lang="en-US" dirty="0"/>
          </a:p>
        </p:txBody>
      </p:sp>
    </p:spTree>
    <p:extLst>
      <p:ext uri="{BB962C8B-B14F-4D97-AF65-F5344CB8AC3E}">
        <p14:creationId xmlns:p14="http://schemas.microsoft.com/office/powerpoint/2010/main" val="2664526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Motions</a:t>
            </a:r>
            <a:endParaRPr lang="en-US" dirty="0"/>
          </a:p>
        </p:txBody>
      </p:sp>
      <p:sp>
        <p:nvSpPr>
          <p:cNvPr id="3" name="Content Placeholder 2"/>
          <p:cNvSpPr>
            <a:spLocks noGrp="1"/>
          </p:cNvSpPr>
          <p:nvPr>
            <p:ph idx="1"/>
          </p:nvPr>
        </p:nvSpPr>
        <p:spPr/>
        <p:txBody>
          <a:bodyPr/>
          <a:lstStyle/>
          <a:p>
            <a:r>
              <a:rPr lang="en-US" dirty="0" smtClean="0"/>
              <a:t>Motions for Summary Disposition</a:t>
            </a:r>
          </a:p>
          <a:p>
            <a:r>
              <a:rPr lang="en-US" dirty="0" smtClean="0"/>
              <a:t>Motions to Dismiss (usually for lack of jurisdiction)</a:t>
            </a:r>
          </a:p>
          <a:p>
            <a:r>
              <a:rPr lang="en-US" dirty="0" smtClean="0"/>
              <a:t>You must respond in 10 days, or your petition can be dismissed for failure to prosecute.</a:t>
            </a:r>
          </a:p>
          <a:p>
            <a:r>
              <a:rPr lang="en-US" dirty="0" smtClean="0"/>
              <a:t>Watch out for Orders to Show Cause issued by the Ninth Circuit.</a:t>
            </a:r>
            <a:endParaRPr lang="en-US" dirty="0"/>
          </a:p>
        </p:txBody>
      </p:sp>
    </p:spTree>
    <p:extLst>
      <p:ext uri="{BB962C8B-B14F-4D97-AF65-F5344CB8AC3E}">
        <p14:creationId xmlns:p14="http://schemas.microsoft.com/office/powerpoint/2010/main" val="879258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Special Motion rules for immigration cases</a:t>
            </a:r>
            <a:endParaRPr lang="en-US" dirty="0"/>
          </a:p>
        </p:txBody>
      </p:sp>
      <p:sp>
        <p:nvSpPr>
          <p:cNvPr id="3" name="Content Placeholder 2"/>
          <p:cNvSpPr>
            <a:spLocks noGrp="1"/>
          </p:cNvSpPr>
          <p:nvPr>
            <p:ph idx="1"/>
          </p:nvPr>
        </p:nvSpPr>
        <p:spPr/>
        <p:txBody>
          <a:bodyPr>
            <a:normAutofit fontScale="77500" lnSpcReduction="20000"/>
          </a:bodyPr>
          <a:lstStyle/>
          <a:p>
            <a:r>
              <a:rPr lang="en-US" b="1" cap="all" dirty="0"/>
              <a:t>Circuit Rule 27-8. Required Recitals in Criminal and Immigration Cases</a:t>
            </a:r>
          </a:p>
          <a:p>
            <a:r>
              <a:rPr lang="en-US" b="1" dirty="0"/>
              <a:t>27-8.1. Criminal Cases</a:t>
            </a:r>
          </a:p>
          <a:p>
            <a:r>
              <a:rPr lang="en-US" dirty="0"/>
              <a:t>Every motion in a criminal appeal shall recite any previous application for the relief sought and the bail status of the defendant.</a:t>
            </a:r>
          </a:p>
          <a:p>
            <a:r>
              <a:rPr lang="en-US" b="1" dirty="0"/>
              <a:t>27-8.2. Immigration Petitions</a:t>
            </a:r>
          </a:p>
          <a:p>
            <a:r>
              <a:rPr lang="en-US" dirty="0"/>
              <a:t>Every motion in a petition for review of a decision of the Board of Immigration Appeals shall recite any previous application for the relief sought and inform the Court if petitioner is detained in the custody of the Department of Homeland Security or at liberty. </a:t>
            </a:r>
            <a:r>
              <a:rPr lang="en-US" i="1" dirty="0"/>
              <a:t>(New, 1/1/05; Rev. 12/1/09)</a:t>
            </a:r>
            <a:endParaRPr lang="en-US" dirty="0"/>
          </a:p>
          <a:p>
            <a:endParaRPr lang="en-US" dirty="0"/>
          </a:p>
        </p:txBody>
      </p:sp>
    </p:spTree>
    <p:extLst>
      <p:ext uri="{BB962C8B-B14F-4D97-AF65-F5344CB8AC3E}">
        <p14:creationId xmlns:p14="http://schemas.microsoft.com/office/powerpoint/2010/main" val="42667819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266</TotalTime>
  <Words>1667</Words>
  <Application>Microsoft Office PowerPoint</Application>
  <PresentationFormat>On-screen Show (4:3)</PresentationFormat>
  <Paragraphs>160</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Solstice</vt:lpstr>
      <vt:lpstr>Ninth Circuit Motion Practice And Jurisdictional Issues</vt:lpstr>
      <vt:lpstr>Petitions for Review</vt:lpstr>
      <vt:lpstr>Petition for Review Tips </vt:lpstr>
      <vt:lpstr>Motion for Stay of Removal</vt:lpstr>
      <vt:lpstr>Motion for Stay of Removal</vt:lpstr>
      <vt:lpstr>Motion for Stay of Removal</vt:lpstr>
      <vt:lpstr>Motion for Stay of Removal</vt:lpstr>
      <vt:lpstr>Government Motions</vt:lpstr>
      <vt:lpstr>Special Motion rules for immigration cases</vt:lpstr>
      <vt:lpstr>Other Motions </vt:lpstr>
      <vt:lpstr>Petitions for Rehearing</vt:lpstr>
      <vt:lpstr>Mediation Program</vt:lpstr>
      <vt:lpstr>Motions for Attorneys’ Fees</vt:lpstr>
      <vt:lpstr>Motions for Attorneys’ Fees</vt:lpstr>
      <vt:lpstr>Motion for Attorneys’ Fees </vt:lpstr>
      <vt:lpstr>JURISDICTION</vt:lpstr>
      <vt:lpstr>Final agency order jurisdictional prerequisite</vt:lpstr>
      <vt:lpstr>Statutory bars for judicial review of certain applications</vt:lpstr>
      <vt:lpstr>Statutory bars of certain discretionary decisions</vt:lpstr>
      <vt:lpstr>Jurisdiction to review denials of motions to reopen</vt:lpstr>
      <vt:lpstr>Denials of timely motions to reopen reviewable</vt:lpstr>
      <vt:lpstr>Discretionary decisions</vt:lpstr>
      <vt:lpstr>Statutory bars for immigrants with certain criminal convictions </vt:lpstr>
      <vt:lpstr>Statutory exception for legal and constitutional questions</vt:lpstr>
      <vt:lpstr>Practice tips </vt:lpstr>
      <vt:lpstr>Review of denials of motions to reopen</vt:lpstr>
      <vt:lpstr>Departure from USA not a bar</vt:lpstr>
      <vt:lpstr>Administrative exhaustion</vt:lpstr>
      <vt:lpstr>Exceptions to exhaustion </vt:lpstr>
      <vt:lpstr>Zipper clause</vt:lpstr>
      <vt:lpstr>Habeas corpus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Ninth Circuit Motion Practice</dc:title>
  <dc:creator>Stacy Tolchin</dc:creator>
  <cp:lastModifiedBy>Holly Cooper</cp:lastModifiedBy>
  <cp:revision>26</cp:revision>
  <dcterms:created xsi:type="dcterms:W3CDTF">2013-09-23T01:03:01Z</dcterms:created>
  <dcterms:modified xsi:type="dcterms:W3CDTF">2016-01-13T18:08:12Z</dcterms:modified>
</cp:coreProperties>
</file>