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65" r:id="rId2"/>
    <p:sldId id="266" r:id="rId3"/>
    <p:sldId id="267" r:id="rId4"/>
    <p:sldId id="269" r:id="rId5"/>
    <p:sldId id="268" r:id="rId6"/>
    <p:sldId id="264" r:id="rId7"/>
    <p:sldId id="270" r:id="rId8"/>
    <p:sldId id="271" r:id="rId9"/>
    <p:sldId id="274" r:id="rId10"/>
    <p:sldId id="272" r:id="rId11"/>
    <p:sldId id="273" r:id="rId12"/>
    <p:sldId id="275" r:id="rId13"/>
    <p:sldId id="276" r:id="rId14"/>
    <p:sldId id="277" r:id="rId15"/>
    <p:sldId id="278"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pending</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Ninth</c:v>
                </c:pt>
                <c:pt idx="1">
                  <c:v>First</c:v>
                </c:pt>
                <c:pt idx="2">
                  <c:v>Fifth</c:v>
                </c:pt>
              </c:strCache>
            </c:strRef>
          </c:cat>
          <c:val>
            <c:numRef>
              <c:f>Sheet1!$B$2:$B$4</c:f>
              <c:numCache>
                <c:formatCode>General</c:formatCode>
                <c:ptCount val="3"/>
                <c:pt idx="0">
                  <c:v>13760</c:v>
                </c:pt>
                <c:pt idx="1">
                  <c:v>1333</c:v>
                </c:pt>
                <c:pt idx="2">
                  <c:v>4786</c:v>
                </c:pt>
              </c:numCache>
            </c:numRef>
          </c:val>
        </c:ser>
        <c:ser>
          <c:idx val="1"/>
          <c:order val="1"/>
          <c:tx>
            <c:strRef>
              <c:f>Sheet1!$C$1</c:f>
              <c:strCache>
                <c:ptCount val="1"/>
                <c:pt idx="0">
                  <c:v>terminated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Ninth</c:v>
                </c:pt>
                <c:pt idx="1">
                  <c:v>First</c:v>
                </c:pt>
                <c:pt idx="2">
                  <c:v>Fifth</c:v>
                </c:pt>
              </c:strCache>
            </c:strRef>
          </c:cat>
          <c:val>
            <c:numRef>
              <c:f>Sheet1!$C$2:$C$4</c:f>
              <c:numCache>
                <c:formatCode>General</c:formatCode>
                <c:ptCount val="3"/>
                <c:pt idx="0">
                  <c:v>12231</c:v>
                </c:pt>
                <c:pt idx="1">
                  <c:v>1512</c:v>
                </c:pt>
                <c:pt idx="2">
                  <c:v>7347</c:v>
                </c:pt>
              </c:numCache>
            </c:numRef>
          </c:val>
        </c:ser>
        <c:ser>
          <c:idx val="2"/>
          <c:order val="2"/>
          <c:tx>
            <c:strRef>
              <c:f>Sheet1!$D$1</c:f>
              <c:strCache>
                <c:ptCount val="1"/>
                <c:pt idx="0">
                  <c:v>filed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Ninth</c:v>
                </c:pt>
                <c:pt idx="1">
                  <c:v>First</c:v>
                </c:pt>
                <c:pt idx="2">
                  <c:v>Fifth</c:v>
                </c:pt>
              </c:strCache>
            </c:strRef>
          </c:cat>
          <c:val>
            <c:numRef>
              <c:f>Sheet1!$D$2:$D$4</c:f>
              <c:numCache>
                <c:formatCode>General</c:formatCode>
                <c:ptCount val="3"/>
                <c:pt idx="0">
                  <c:v>11973</c:v>
                </c:pt>
                <c:pt idx="1">
                  <c:v>1470</c:v>
                </c:pt>
                <c:pt idx="2">
                  <c:v>7423</c:v>
                </c:pt>
              </c:numCache>
            </c:numRef>
          </c:val>
        </c:ser>
        <c:dLbls>
          <c:showLegendKey val="0"/>
          <c:showVal val="0"/>
          <c:showCatName val="0"/>
          <c:showSerName val="0"/>
          <c:showPercent val="0"/>
          <c:showBubbleSize val="0"/>
        </c:dLbls>
        <c:gapWidth val="150"/>
        <c:axId val="618001424"/>
        <c:axId val="501560200"/>
      </c:barChart>
      <c:catAx>
        <c:axId val="618001424"/>
        <c:scaling>
          <c:orientation val="minMax"/>
        </c:scaling>
        <c:delete val="0"/>
        <c:axPos val="l"/>
        <c:numFmt formatCode="General" sourceLinked="0"/>
        <c:majorTickMark val="out"/>
        <c:minorTickMark val="none"/>
        <c:tickLblPos val="nextTo"/>
        <c:crossAx val="501560200"/>
        <c:crosses val="autoZero"/>
        <c:auto val="1"/>
        <c:lblAlgn val="ctr"/>
        <c:lblOffset val="100"/>
        <c:noMultiLvlLbl val="0"/>
      </c:catAx>
      <c:valAx>
        <c:axId val="501560200"/>
        <c:scaling>
          <c:orientation val="minMax"/>
        </c:scaling>
        <c:delete val="0"/>
        <c:axPos val="b"/>
        <c:majorGridlines/>
        <c:numFmt formatCode="General" sourceLinked="1"/>
        <c:majorTickMark val="out"/>
        <c:minorTickMark val="none"/>
        <c:tickLblPos val="nextTo"/>
        <c:crossAx val="6180014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084372265966782"/>
          <c:y val="8.888888888888892E-2"/>
        </c:manualLayout>
      </c:layout>
      <c:overlay val="0"/>
      <c:txPr>
        <a:bodyPr/>
        <a:lstStyle/>
        <a:p>
          <a:pPr>
            <a:defRPr sz="4000" b="0"/>
          </a:pPr>
          <a:endParaRPr lang="en-US"/>
        </a:p>
      </c:txPr>
    </c:title>
    <c:autoTitleDeleted val="0"/>
    <c:view3D>
      <c:rotX val="30"/>
      <c:rotY val="105"/>
      <c:rAngAx val="0"/>
    </c:view3D>
    <c:floor>
      <c:thickness val="0"/>
    </c:floor>
    <c:sideWall>
      <c:thickness val="0"/>
    </c:sideWall>
    <c:backWall>
      <c:thickness val="0"/>
    </c:backWall>
    <c:plotArea>
      <c:layout/>
      <c:pie3DChart>
        <c:varyColors val="1"/>
        <c:ser>
          <c:idx val="0"/>
          <c:order val="0"/>
          <c:tx>
            <c:strRef>
              <c:f>Sheet1!$B$1</c:f>
              <c:strCache>
                <c:ptCount val="1"/>
                <c:pt idx="0">
                  <c:v>Decisions</c:v>
                </c:pt>
              </c:strCache>
            </c:strRef>
          </c:tx>
          <c:spPr>
            <a:ln w="19050">
              <a:solidFill>
                <a:schemeClr val="tx1"/>
              </a:solidFill>
            </a:ln>
          </c:spPr>
          <c:explosion val="7"/>
          <c:dLbls>
            <c:dLbl>
              <c:idx val="0"/>
              <c:layout/>
              <c:tx>
                <c:rich>
                  <a:bodyPr/>
                  <a:lstStyle/>
                  <a:p>
                    <a:r>
                      <a:rPr lang="en-US" smtClean="0"/>
                      <a:t>8%</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6354456474190726"/>
                  <c:y val="4.9488480606590841E-2"/>
                </c:manualLayout>
              </c:layout>
              <c:tx>
                <c:rich>
                  <a:bodyPr/>
                  <a:lstStyle/>
                  <a:p>
                    <a:r>
                      <a:rPr lang="en-US" smtClean="0"/>
                      <a:t>92%</a:t>
                    </a:r>
                    <a:endParaRPr lang="en-US" dirty="0"/>
                  </a:p>
                </c:rich>
              </c:tx>
              <c:showLegendKey val="0"/>
              <c:showVal val="0"/>
              <c:showCatName val="0"/>
              <c:showSerName val="0"/>
              <c:showPercent val="1"/>
              <c:showBubbleSize val="0"/>
              <c:extLst>
                <c:ext xmlns:c15="http://schemas.microsoft.com/office/drawing/2012/chart" uri="{CE6537A1-D6FC-4f65-9D91-7224C49458BB}">
                  <c15:layout>
                    <c:manualLayout>
                      <c:w val="6.6423556430446187E-2"/>
                      <c:h val="0.11165748031496063"/>
                    </c:manualLayout>
                  </c15:layout>
                </c:ext>
              </c:extLst>
            </c:dLbl>
            <c:spPr>
              <a:noFill/>
              <a:ln>
                <a:noFill/>
              </a:ln>
              <a:effectLst/>
            </c:spPr>
            <c:txPr>
              <a:bodyPr/>
              <a:lstStyle/>
              <a:p>
                <a:pPr>
                  <a:defRPr sz="2400"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Sheet1!$A$2:$A$3</c:f>
              <c:strCache>
                <c:ptCount val="2"/>
                <c:pt idx="0">
                  <c:v>Opinions</c:v>
                </c:pt>
                <c:pt idx="1">
                  <c:v>Mem Dispos</c:v>
                </c:pt>
              </c:strCache>
            </c:strRef>
          </c:cat>
          <c:val>
            <c:numRef>
              <c:f>Sheet1!$B$2:$B$3</c:f>
              <c:numCache>
                <c:formatCode>#,##0</c:formatCode>
                <c:ptCount val="2"/>
                <c:pt idx="0" formatCode="0%">
                  <c:v>0.09</c:v>
                </c:pt>
                <c:pt idx="1">
                  <c:v>0.93</c:v>
                </c:pt>
              </c:numCache>
            </c:numRef>
          </c:val>
        </c:ser>
        <c:dLbls>
          <c:showLegendKey val="0"/>
          <c:showVal val="0"/>
          <c:showCatName val="0"/>
          <c:showSerName val="0"/>
          <c:showPercent val="1"/>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2507633420822398"/>
          <c:y val="8.888888888888892E-2"/>
        </c:manualLayout>
      </c:layout>
      <c:overlay val="0"/>
      <c:txPr>
        <a:bodyPr/>
        <a:lstStyle/>
        <a:p>
          <a:pPr>
            <a:defRPr sz="4000" b="0"/>
          </a:pPr>
          <a:endParaRPr lang="en-US"/>
        </a:p>
      </c:txPr>
    </c:title>
    <c:autoTitleDeleted val="0"/>
    <c:view3D>
      <c:rotX val="30"/>
      <c:rotY val="166"/>
      <c:rAngAx val="0"/>
    </c:view3D>
    <c:floor>
      <c:thickness val="0"/>
    </c:floor>
    <c:sideWall>
      <c:thickness val="0"/>
    </c:sideWall>
    <c:backWall>
      <c:thickness val="0"/>
    </c:backWall>
    <c:plotArea>
      <c:layout/>
      <c:pie3DChart>
        <c:varyColors val="1"/>
        <c:ser>
          <c:idx val="0"/>
          <c:order val="0"/>
          <c:tx>
            <c:strRef>
              <c:f>Sheet1!$B$1</c:f>
              <c:strCache>
                <c:ptCount val="1"/>
                <c:pt idx="0">
                  <c:v>Senior &amp; Visiting Judges</c:v>
                </c:pt>
              </c:strCache>
            </c:strRef>
          </c:tx>
          <c:explosion val="5"/>
          <c:dPt>
            <c:idx val="0"/>
            <c:bubble3D val="0"/>
            <c:spPr>
              <a:ln w="19050">
                <a:solidFill>
                  <a:schemeClr val="tx1"/>
                </a:solidFill>
              </a:ln>
            </c:spPr>
          </c:dPt>
          <c:dLbls>
            <c:dLbl>
              <c:idx val="1"/>
              <c:layout>
                <c:manualLayout>
                  <c:x val="-0.1264772785754722"/>
                  <c:y val="-0.1138429571303587"/>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400" b="1"/>
                </a:pPr>
                <a:endParaRPr lang="en-US"/>
              </a:p>
            </c:txPr>
            <c:dLblPos val="bestFit"/>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Sheet1!$A$2:$A$4</c:f>
              <c:strCache>
                <c:ptCount val="3"/>
                <c:pt idx="0">
                  <c:v>Active</c:v>
                </c:pt>
                <c:pt idx="1">
                  <c:v>Senior</c:v>
                </c:pt>
                <c:pt idx="2">
                  <c:v>Visiting</c:v>
                </c:pt>
              </c:strCache>
            </c:strRef>
          </c:cat>
          <c:val>
            <c:numRef>
              <c:f>Sheet1!$B$2:$B$4</c:f>
              <c:numCache>
                <c:formatCode>0.00%</c:formatCode>
                <c:ptCount val="3"/>
                <c:pt idx="0">
                  <c:v>0.68</c:v>
                </c:pt>
                <c:pt idx="1">
                  <c:v>0.27</c:v>
                </c:pt>
                <c:pt idx="2">
                  <c:v>0.05</c:v>
                </c:pt>
              </c:numCache>
            </c:numRef>
          </c:val>
        </c:ser>
        <c:dLbls>
          <c:showLegendKey val="0"/>
          <c:showVal val="1"/>
          <c:showCatName val="0"/>
          <c:showSerName val="0"/>
          <c:showPercent val="0"/>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b="0"/>
            </a:pPr>
            <a:r>
              <a:rPr lang="en-US" sz="4000" b="0" dirty="0"/>
              <a:t>% </a:t>
            </a:r>
            <a:r>
              <a:rPr lang="en-US" sz="4000" b="0" dirty="0" smtClean="0"/>
              <a:t>Reversals</a:t>
            </a:r>
            <a:endParaRPr lang="en-US" sz="4000" b="0" dirty="0"/>
          </a:p>
        </c:rich>
      </c:tx>
      <c:layout/>
      <c:overlay val="0"/>
    </c:title>
    <c:autoTitleDeleted val="0"/>
    <c:plotArea>
      <c:layout/>
      <c:barChart>
        <c:barDir val="col"/>
        <c:grouping val="clustered"/>
        <c:varyColors val="0"/>
        <c:ser>
          <c:idx val="0"/>
          <c:order val="0"/>
          <c:tx>
            <c:strRef>
              <c:f>Sheet1!$B$1</c:f>
              <c:strCache>
                <c:ptCount val="1"/>
                <c:pt idx="0">
                  <c:v>% reversals</c:v>
                </c:pt>
              </c:strCache>
            </c:strRef>
          </c:tx>
          <c:spPr>
            <a:ln w="19050">
              <a:solidFill>
                <a:schemeClr val="tx1"/>
              </a:solidFill>
            </a:ln>
          </c:spPr>
          <c:invertIfNegative val="0"/>
          <c:dPt>
            <c:idx val="10"/>
            <c:invertIfNegative val="0"/>
            <c:bubble3D val="0"/>
            <c:spPr>
              <a:solidFill>
                <a:schemeClr val="accent3"/>
              </a:solidFill>
              <a:ln w="19050">
                <a:solidFill>
                  <a:schemeClr val="tx1"/>
                </a:solidFill>
              </a:ln>
            </c:spPr>
          </c:dPt>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National</c:v>
                </c:pt>
                <c:pt idx="1">
                  <c:v>D.C.</c:v>
                </c:pt>
                <c:pt idx="2">
                  <c:v>1st</c:v>
                </c:pt>
                <c:pt idx="3">
                  <c:v>2nd</c:v>
                </c:pt>
                <c:pt idx="4">
                  <c:v>3rd</c:v>
                </c:pt>
                <c:pt idx="5">
                  <c:v>4th</c:v>
                </c:pt>
                <c:pt idx="6">
                  <c:v>5th</c:v>
                </c:pt>
                <c:pt idx="7">
                  <c:v>6th</c:v>
                </c:pt>
                <c:pt idx="8">
                  <c:v>7th</c:v>
                </c:pt>
                <c:pt idx="9">
                  <c:v>8th</c:v>
                </c:pt>
                <c:pt idx="10">
                  <c:v>9th</c:v>
                </c:pt>
                <c:pt idx="11">
                  <c:v>10th</c:v>
                </c:pt>
                <c:pt idx="12">
                  <c:v>11th</c:v>
                </c:pt>
              </c:strCache>
            </c:strRef>
          </c:cat>
          <c:val>
            <c:numRef>
              <c:f>Sheet1!$B$2:$B$14</c:f>
              <c:numCache>
                <c:formatCode>General</c:formatCode>
                <c:ptCount val="13"/>
                <c:pt idx="0">
                  <c:v>8</c:v>
                </c:pt>
                <c:pt idx="1">
                  <c:v>15</c:v>
                </c:pt>
                <c:pt idx="2">
                  <c:v>10</c:v>
                </c:pt>
                <c:pt idx="3">
                  <c:v>8</c:v>
                </c:pt>
                <c:pt idx="4">
                  <c:v>7</c:v>
                </c:pt>
                <c:pt idx="5">
                  <c:v>4</c:v>
                </c:pt>
                <c:pt idx="6">
                  <c:v>6</c:v>
                </c:pt>
                <c:pt idx="7">
                  <c:v>9</c:v>
                </c:pt>
                <c:pt idx="8">
                  <c:v>17</c:v>
                </c:pt>
                <c:pt idx="9">
                  <c:v>5</c:v>
                </c:pt>
                <c:pt idx="10">
                  <c:v>10</c:v>
                </c:pt>
                <c:pt idx="11">
                  <c:v>4</c:v>
                </c:pt>
                <c:pt idx="12">
                  <c:v>7</c:v>
                </c:pt>
              </c:numCache>
            </c:numRef>
          </c:val>
        </c:ser>
        <c:dLbls>
          <c:showLegendKey val="0"/>
          <c:showVal val="0"/>
          <c:showCatName val="0"/>
          <c:showSerName val="0"/>
          <c:showPercent val="0"/>
          <c:showBubbleSize val="0"/>
        </c:dLbls>
        <c:gapWidth val="150"/>
        <c:axId val="309321264"/>
        <c:axId val="314482440"/>
      </c:barChart>
      <c:catAx>
        <c:axId val="309321264"/>
        <c:scaling>
          <c:orientation val="minMax"/>
        </c:scaling>
        <c:delete val="0"/>
        <c:axPos val="b"/>
        <c:numFmt formatCode="General" sourceLinked="0"/>
        <c:majorTickMark val="none"/>
        <c:minorTickMark val="none"/>
        <c:tickLblPos val="nextTo"/>
        <c:crossAx val="314482440"/>
        <c:crosses val="autoZero"/>
        <c:auto val="1"/>
        <c:lblAlgn val="ctr"/>
        <c:lblOffset val="100"/>
        <c:noMultiLvlLbl val="0"/>
      </c:catAx>
      <c:valAx>
        <c:axId val="314482440"/>
        <c:scaling>
          <c:orientation val="minMax"/>
        </c:scaling>
        <c:delete val="0"/>
        <c:axPos val="l"/>
        <c:majorGridlines/>
        <c:numFmt formatCode="General" sourceLinked="1"/>
        <c:majorTickMark val="none"/>
        <c:minorTickMark val="none"/>
        <c:tickLblPos val="nextTo"/>
        <c:crossAx val="3093212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b="0"/>
            </a:pPr>
            <a:r>
              <a:rPr lang="en-US" sz="4000" b="0" dirty="0" err="1" smtClean="0"/>
              <a:t>En</a:t>
            </a:r>
            <a:r>
              <a:rPr lang="en-US" sz="4000" b="0" dirty="0" smtClean="0"/>
              <a:t> Bancs 2014</a:t>
            </a:r>
            <a:endParaRPr lang="en-US" sz="4000" b="0" dirty="0"/>
          </a:p>
        </c:rich>
      </c:tx>
      <c:layout>
        <c:manualLayout>
          <c:xMode val="edge"/>
          <c:yMode val="edge"/>
          <c:x val="0.39577181758530194"/>
          <c:y val="8.888888888888892E-2"/>
        </c:manualLayout>
      </c:layout>
      <c:overlay val="0"/>
    </c:title>
    <c:autoTitleDeleted val="0"/>
    <c:view3D>
      <c:rotX val="30"/>
      <c:rotY val="164"/>
      <c:rAngAx val="0"/>
    </c:view3D>
    <c:floor>
      <c:thickness val="0"/>
    </c:floor>
    <c:sideWall>
      <c:thickness val="0"/>
    </c:sideWall>
    <c:backWall>
      <c:thickness val="0"/>
    </c:backWall>
    <c:plotArea>
      <c:layout/>
      <c:pie3DChart>
        <c:varyColors val="1"/>
        <c:ser>
          <c:idx val="0"/>
          <c:order val="0"/>
          <c:tx>
            <c:strRef>
              <c:f>Sheet1!$B$1</c:f>
              <c:strCache>
                <c:ptCount val="1"/>
                <c:pt idx="0">
                  <c:v>PFREBS</c:v>
                </c:pt>
              </c:strCache>
            </c:strRef>
          </c:tx>
          <c:spPr>
            <a:ln w="19050">
              <a:solidFill>
                <a:schemeClr val="tx1"/>
              </a:solidFill>
            </a:ln>
          </c:spPr>
          <c:explosion val="23"/>
          <c:dPt>
            <c:idx val="1"/>
            <c:bubble3D val="0"/>
            <c:explosion val="10"/>
          </c:dPt>
          <c:dLbls>
            <c:spPr>
              <a:noFill/>
              <a:ln>
                <a:noFill/>
              </a:ln>
              <a:effectLst/>
            </c:spPr>
            <c:txPr>
              <a:bodyPr/>
              <a:lstStyle/>
              <a:p>
                <a:pPr>
                  <a:defRPr sz="2400" b="1"/>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Sheet1!$A$2:$A$4</c:f>
              <c:strCache>
                <c:ptCount val="3"/>
                <c:pt idx="0">
                  <c:v>PFREBs</c:v>
                </c:pt>
                <c:pt idx="1">
                  <c:v>Ballots</c:v>
                </c:pt>
                <c:pt idx="2">
                  <c:v>Yes Votes</c:v>
                </c:pt>
              </c:strCache>
            </c:strRef>
          </c:cat>
          <c:val>
            <c:numRef>
              <c:f>Sheet1!$B$2:$B$4</c:f>
              <c:numCache>
                <c:formatCode>General</c:formatCode>
                <c:ptCount val="3"/>
                <c:pt idx="0">
                  <c:v>778</c:v>
                </c:pt>
                <c:pt idx="1">
                  <c:v>31</c:v>
                </c:pt>
                <c:pt idx="2">
                  <c:v>18</c:v>
                </c:pt>
              </c:numCache>
            </c:numRef>
          </c:val>
        </c:ser>
        <c:dLbls>
          <c:showLegendKey val="0"/>
          <c:showVal val="0"/>
          <c:showCatName val="0"/>
          <c:showSerName val="0"/>
          <c:showPercent val="1"/>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b="0"/>
            </a:pPr>
            <a:r>
              <a:rPr lang="en-US" sz="4000" b="0" dirty="0" smtClean="0"/>
              <a:t>Reversals by Supreme Court</a:t>
            </a:r>
          </a:p>
          <a:p>
            <a:pPr>
              <a:defRPr sz="4000" b="0"/>
            </a:pPr>
            <a:r>
              <a:rPr lang="en-US" sz="1600" b="0" dirty="0" smtClean="0"/>
              <a:t>2014-14 Term</a:t>
            </a:r>
            <a:endParaRPr lang="en-US" sz="1600" b="0" dirty="0"/>
          </a:p>
        </c:rich>
      </c:tx>
      <c:layout>
        <c:manualLayout>
          <c:xMode val="edge"/>
          <c:yMode val="edge"/>
          <c:x val="0.16897065926654997"/>
          <c:y val="8.888888888888892E-2"/>
        </c:manualLayout>
      </c:layout>
      <c:overlay val="0"/>
    </c:title>
    <c:autoTitleDeleted val="0"/>
    <c:plotArea>
      <c:layout/>
      <c:ofPieChart>
        <c:ofPieType val="bar"/>
        <c:varyColors val="1"/>
        <c:ser>
          <c:idx val="0"/>
          <c:order val="0"/>
          <c:tx>
            <c:strRef>
              <c:f>Sheet1!$B$1</c:f>
              <c:strCache>
                <c:ptCount val="1"/>
                <c:pt idx="0">
                  <c:v>Reversals</c:v>
                </c:pt>
              </c:strCache>
            </c:strRef>
          </c:tx>
          <c:spPr>
            <a:ln w="19050">
              <a:solidFill>
                <a:schemeClr val="tx1"/>
              </a:solidFill>
            </a:ln>
          </c:spPr>
          <c:explosion val="25"/>
          <c:dLbls>
            <c:dLbl>
              <c:idx val="1"/>
              <c:delete val="1"/>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Terminations</c:v>
                </c:pt>
                <c:pt idx="1">
                  <c:v>Cert Granted</c:v>
                </c:pt>
                <c:pt idx="2">
                  <c:v>Affirmed</c:v>
                </c:pt>
                <c:pt idx="3">
                  <c:v>Reversed</c:v>
                </c:pt>
              </c:strCache>
            </c:strRef>
          </c:cat>
          <c:val>
            <c:numRef>
              <c:f>Sheet1!$B$2:$B$5</c:f>
              <c:numCache>
                <c:formatCode>General</c:formatCode>
                <c:ptCount val="4"/>
                <c:pt idx="0" formatCode="#,##0">
                  <c:v>12231</c:v>
                </c:pt>
                <c:pt idx="1">
                  <c:v>15</c:v>
                </c:pt>
                <c:pt idx="2">
                  <c:v>10</c:v>
                </c:pt>
                <c:pt idx="3">
                  <c:v>5</c:v>
                </c:pt>
              </c:numCache>
            </c:numRef>
          </c:val>
        </c:ser>
        <c:dLbls>
          <c:showLegendKey val="0"/>
          <c:showVal val="0"/>
          <c:showCatName val="0"/>
          <c:showSerName val="0"/>
          <c:showPercent val="0"/>
          <c:showBubbleSize val="0"/>
          <c:showLeaderLines val="1"/>
        </c:dLbls>
        <c:gapWidth val="150"/>
        <c:secondPieSize val="75"/>
        <c:serLines/>
      </c:ofPieChart>
    </c:plotArea>
    <c:legend>
      <c:legendPos val="r"/>
      <c:legendEntry>
        <c:idx val="1"/>
        <c:delete val="1"/>
      </c:legendEntry>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Appeals</c:v>
                </c:pt>
              </c:strCache>
            </c:strRef>
          </c:tx>
          <c:invertIfNegative val="0"/>
          <c:cat>
            <c:strRef>
              <c:f>Sheet1!$A$2:$A$22</c:f>
              <c:strCache>
                <c:ptCount val="21"/>
                <c:pt idx="0">
                  <c:v>AK</c:v>
                </c:pt>
                <c:pt idx="1">
                  <c:v>AZ</c:v>
                </c:pt>
                <c:pt idx="2">
                  <c:v>CA-N</c:v>
                </c:pt>
                <c:pt idx="3">
                  <c:v>CA-E</c:v>
                </c:pt>
                <c:pt idx="4">
                  <c:v>CA-C</c:v>
                </c:pt>
                <c:pt idx="5">
                  <c:v>CA-S</c:v>
                </c:pt>
                <c:pt idx="6">
                  <c:v>HI</c:v>
                </c:pt>
                <c:pt idx="7">
                  <c:v>ID</c:v>
                </c:pt>
                <c:pt idx="8">
                  <c:v>MT</c:v>
                </c:pt>
                <c:pt idx="9">
                  <c:v>NV</c:v>
                </c:pt>
                <c:pt idx="10">
                  <c:v>OR</c:v>
                </c:pt>
                <c:pt idx="11">
                  <c:v>WA-E</c:v>
                </c:pt>
                <c:pt idx="12">
                  <c:v>WA-W</c:v>
                </c:pt>
                <c:pt idx="13">
                  <c:v>GUAM</c:v>
                </c:pt>
                <c:pt idx="14">
                  <c:v>NMI</c:v>
                </c:pt>
                <c:pt idx="15">
                  <c:v>Bankruptcy</c:v>
                </c:pt>
                <c:pt idx="16">
                  <c:v>IRS</c:v>
                </c:pt>
                <c:pt idx="17">
                  <c:v>NLRB</c:v>
                </c:pt>
                <c:pt idx="18">
                  <c:v>BIA</c:v>
                </c:pt>
                <c:pt idx="19">
                  <c:v>Other Agency</c:v>
                </c:pt>
                <c:pt idx="20">
                  <c:v>Original</c:v>
                </c:pt>
              </c:strCache>
            </c:strRef>
          </c:cat>
          <c:val>
            <c:numRef>
              <c:f>Sheet1!$B$2:$B$22</c:f>
              <c:numCache>
                <c:formatCode>General</c:formatCode>
                <c:ptCount val="21"/>
                <c:pt idx="0">
                  <c:v>84</c:v>
                </c:pt>
                <c:pt idx="1">
                  <c:v>783</c:v>
                </c:pt>
                <c:pt idx="2">
                  <c:v>873</c:v>
                </c:pt>
                <c:pt idx="3">
                  <c:v>890</c:v>
                </c:pt>
                <c:pt idx="4">
                  <c:v>1968</c:v>
                </c:pt>
                <c:pt idx="5">
                  <c:v>565</c:v>
                </c:pt>
                <c:pt idx="6">
                  <c:v>130</c:v>
                </c:pt>
                <c:pt idx="7">
                  <c:v>119</c:v>
                </c:pt>
                <c:pt idx="8">
                  <c:v>247</c:v>
                </c:pt>
                <c:pt idx="9">
                  <c:v>541</c:v>
                </c:pt>
                <c:pt idx="10">
                  <c:v>376</c:v>
                </c:pt>
                <c:pt idx="11">
                  <c:v>136</c:v>
                </c:pt>
                <c:pt idx="12">
                  <c:v>455</c:v>
                </c:pt>
                <c:pt idx="13">
                  <c:v>13</c:v>
                </c:pt>
                <c:pt idx="14">
                  <c:v>10</c:v>
                </c:pt>
                <c:pt idx="15">
                  <c:v>262</c:v>
                </c:pt>
                <c:pt idx="16">
                  <c:v>53</c:v>
                </c:pt>
                <c:pt idx="17">
                  <c:v>31</c:v>
                </c:pt>
                <c:pt idx="18">
                  <c:v>3498</c:v>
                </c:pt>
                <c:pt idx="19">
                  <c:v>82</c:v>
                </c:pt>
                <c:pt idx="20">
                  <c:v>893</c:v>
                </c:pt>
              </c:numCache>
            </c:numRef>
          </c:val>
        </c:ser>
        <c:dLbls>
          <c:showLegendKey val="0"/>
          <c:showVal val="0"/>
          <c:showCatName val="0"/>
          <c:showSerName val="0"/>
          <c:showPercent val="0"/>
          <c:showBubbleSize val="0"/>
        </c:dLbls>
        <c:gapWidth val="150"/>
        <c:axId val="378076232"/>
        <c:axId val="378077016"/>
      </c:barChart>
      <c:catAx>
        <c:axId val="378076232"/>
        <c:scaling>
          <c:orientation val="minMax"/>
        </c:scaling>
        <c:delete val="0"/>
        <c:axPos val="b"/>
        <c:numFmt formatCode="General" sourceLinked="0"/>
        <c:majorTickMark val="out"/>
        <c:minorTickMark val="none"/>
        <c:tickLblPos val="nextTo"/>
        <c:crossAx val="378077016"/>
        <c:crosses val="autoZero"/>
        <c:auto val="1"/>
        <c:lblAlgn val="ctr"/>
        <c:lblOffset val="100"/>
        <c:noMultiLvlLbl val="0"/>
      </c:catAx>
      <c:valAx>
        <c:axId val="378077016"/>
        <c:scaling>
          <c:orientation val="minMax"/>
        </c:scaling>
        <c:delete val="0"/>
        <c:axPos val="l"/>
        <c:majorGridlines/>
        <c:numFmt formatCode="General" sourceLinked="1"/>
        <c:majorTickMark val="out"/>
        <c:minorTickMark val="none"/>
        <c:tickLblPos val="nextTo"/>
        <c:crossAx val="3780762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sz="4000" b="0" dirty="0"/>
              <a:t>Case </a:t>
            </a:r>
            <a:r>
              <a:rPr lang="en-US" sz="4000" b="0" dirty="0" smtClean="0"/>
              <a:t>Types</a:t>
            </a:r>
          </a:p>
          <a:p>
            <a:pPr>
              <a:defRPr b="0"/>
            </a:pPr>
            <a:r>
              <a:rPr lang="en-US" sz="900" b="0" dirty="0" smtClean="0"/>
              <a:t>for</a:t>
            </a:r>
            <a:r>
              <a:rPr lang="en-US" sz="900" b="0" baseline="0" dirty="0" smtClean="0"/>
              <a:t> the 12 months ending 6/30/15</a:t>
            </a:r>
            <a:endParaRPr lang="en-US" sz="900" b="0" dirty="0" smtClean="0"/>
          </a:p>
        </c:rich>
      </c:tx>
      <c:layout>
        <c:manualLayout>
          <c:xMode val="edge"/>
          <c:yMode val="edge"/>
          <c:x val="0.37401388888888903"/>
          <c:y val="8.888888888888892E-2"/>
        </c:manualLayout>
      </c:layout>
      <c:overlay val="0"/>
    </c:title>
    <c:autoTitleDeleted val="0"/>
    <c:view3D>
      <c:rotX val="30"/>
      <c:rotY val="190"/>
      <c:rAngAx val="0"/>
    </c:view3D>
    <c:floor>
      <c:thickness val="0"/>
    </c:floor>
    <c:sideWall>
      <c:thickness val="0"/>
    </c:sideWall>
    <c:backWall>
      <c:thickness val="0"/>
    </c:backWall>
    <c:plotArea>
      <c:layout/>
      <c:pie3DChart>
        <c:varyColors val="1"/>
        <c:ser>
          <c:idx val="0"/>
          <c:order val="0"/>
          <c:tx>
            <c:strRef>
              <c:f>Sheet1!$B$1</c:f>
              <c:strCache>
                <c:ptCount val="1"/>
                <c:pt idx="0">
                  <c:v>Case Types</c:v>
                </c:pt>
              </c:strCache>
            </c:strRef>
          </c:tx>
          <c:spPr>
            <a:ln w="19050">
              <a:solidFill>
                <a:schemeClr val="tx1"/>
              </a:solidFill>
            </a:ln>
          </c:spPr>
          <c:explosion val="6"/>
          <c:dLbls>
            <c:spPr>
              <a:noFill/>
              <a:ln>
                <a:noFill/>
              </a:ln>
              <a:effectLst/>
            </c:spPr>
            <c:txPr>
              <a:bodyPr/>
              <a:lstStyle/>
              <a:p>
                <a:pPr>
                  <a:defRPr sz="2000" b="1"/>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Sheet1!$A$2:$A$9</c:f>
              <c:strCache>
                <c:ptCount val="8"/>
                <c:pt idx="0">
                  <c:v>Agency</c:v>
                </c:pt>
                <c:pt idx="1">
                  <c:v>Prisoner</c:v>
                </c:pt>
                <c:pt idx="2">
                  <c:v>Private Civil</c:v>
                </c:pt>
                <c:pt idx="3">
                  <c:v>Criminal</c:v>
                </c:pt>
                <c:pt idx="4">
                  <c:v>U.S. Civil</c:v>
                </c:pt>
                <c:pt idx="5">
                  <c:v>U.S. Prisoner</c:v>
                </c:pt>
                <c:pt idx="6">
                  <c:v>Bankruptcy</c:v>
                </c:pt>
                <c:pt idx="7">
                  <c:v>Original</c:v>
                </c:pt>
              </c:strCache>
            </c:strRef>
          </c:cat>
          <c:val>
            <c:numRef>
              <c:f>Sheet1!$B$2:$B$9</c:f>
              <c:numCache>
                <c:formatCode>#,##0</c:formatCode>
                <c:ptCount val="8"/>
                <c:pt idx="0">
                  <c:v>3664</c:v>
                </c:pt>
                <c:pt idx="1">
                  <c:v>2283</c:v>
                </c:pt>
                <c:pt idx="2">
                  <c:v>2238</c:v>
                </c:pt>
                <c:pt idx="3">
                  <c:v>1513</c:v>
                </c:pt>
                <c:pt idx="4" formatCode="General">
                  <c:v>715</c:v>
                </c:pt>
                <c:pt idx="5" formatCode="General">
                  <c:v>441</c:v>
                </c:pt>
                <c:pt idx="6" formatCode="General">
                  <c:v>262</c:v>
                </c:pt>
                <c:pt idx="7" formatCode="General">
                  <c:v>857</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General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Sheet1!$B$2:$B$3</c:f>
              <c:numCache>
                <c:formatCode>General</c:formatCode>
                <c:ptCount val="2"/>
                <c:pt idx="0">
                  <c:v>8.4</c:v>
                </c:pt>
                <c:pt idx="1">
                  <c:v>13</c:v>
                </c:pt>
              </c:numCache>
            </c:numRef>
          </c:val>
        </c:ser>
        <c:ser>
          <c:idx val="1"/>
          <c:order val="1"/>
          <c:tx>
            <c:strRef>
              <c:f>Sheet1!$C$1</c:f>
              <c:strCache>
                <c:ptCount val="1"/>
                <c:pt idx="0">
                  <c:v>Prisoner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Sheet1!$C$2:$C$3</c:f>
              <c:numCache>
                <c:formatCode>General</c:formatCode>
                <c:ptCount val="2"/>
                <c:pt idx="0">
                  <c:v>6</c:v>
                </c:pt>
                <c:pt idx="1">
                  <c:v>8</c:v>
                </c:pt>
              </c:numCache>
            </c:numRef>
          </c:val>
        </c:ser>
        <c:ser>
          <c:idx val="2"/>
          <c:order val="2"/>
          <c:tx>
            <c:strRef>
              <c:f>Sheet1!$D$1</c:f>
              <c:strCache>
                <c:ptCount val="1"/>
                <c:pt idx="0">
                  <c:v>Criminal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Sheet1!$D$2:$D$3</c:f>
              <c:numCache>
                <c:formatCode>General</c:formatCode>
                <c:ptCount val="2"/>
                <c:pt idx="0">
                  <c:v>11</c:v>
                </c:pt>
                <c:pt idx="1">
                  <c:v>14</c:v>
                </c:pt>
              </c:numCache>
            </c:numRef>
          </c:val>
        </c:ser>
        <c:ser>
          <c:idx val="3"/>
          <c:order val="3"/>
          <c:tx>
            <c:strRef>
              <c:f>Sheet1!$E$1</c:f>
              <c:strCache>
                <c:ptCount val="1"/>
                <c:pt idx="0">
                  <c:v>Bankruptcy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Sheet1!$E$2:$E$3</c:f>
              <c:numCache>
                <c:formatCode>General</c:formatCode>
                <c:ptCount val="2"/>
                <c:pt idx="0">
                  <c:v>12</c:v>
                </c:pt>
                <c:pt idx="1">
                  <c:v>25</c:v>
                </c:pt>
              </c:numCache>
            </c:numRef>
          </c:val>
        </c:ser>
        <c:ser>
          <c:idx val="4"/>
          <c:order val="4"/>
          <c:tx>
            <c:strRef>
              <c:f>Sheet1!$F$1</c:f>
              <c:strCache>
                <c:ptCount val="1"/>
                <c:pt idx="0">
                  <c:v>Agency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Sheet1!$F$2:$F$3</c:f>
              <c:numCache>
                <c:formatCode>General</c:formatCode>
                <c:ptCount val="2"/>
                <c:pt idx="0">
                  <c:v>15</c:v>
                </c:pt>
                <c:pt idx="1">
                  <c:v>28</c:v>
                </c:pt>
              </c:numCache>
            </c:numRef>
          </c:val>
        </c:ser>
        <c:ser>
          <c:idx val="5"/>
          <c:order val="5"/>
          <c:tx>
            <c:strRef>
              <c:f>Sheet1!$G$1</c:f>
              <c:strCache>
                <c:ptCount val="1"/>
                <c:pt idx="0">
                  <c:v>Original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National</c:v>
                </c:pt>
                <c:pt idx="1">
                  <c:v>Ninth</c:v>
                </c:pt>
              </c:strCache>
            </c:strRef>
          </c:cat>
          <c:val>
            <c:numRef>
              <c:f>Sheet1!$G$2:$G$3</c:f>
              <c:numCache>
                <c:formatCode>General</c:formatCode>
                <c:ptCount val="2"/>
                <c:pt idx="0">
                  <c:v>2</c:v>
                </c:pt>
                <c:pt idx="1">
                  <c:v>3</c:v>
                </c:pt>
              </c:numCache>
            </c:numRef>
          </c:val>
        </c:ser>
        <c:dLbls>
          <c:showLegendKey val="0"/>
          <c:showVal val="0"/>
          <c:showCatName val="0"/>
          <c:showSerName val="0"/>
          <c:showPercent val="0"/>
          <c:showBubbleSize val="0"/>
        </c:dLbls>
        <c:gapWidth val="219"/>
        <c:axId val="382649232"/>
        <c:axId val="382646096"/>
      </c:barChart>
      <c:catAx>
        <c:axId val="38264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2646096"/>
        <c:crosses val="autoZero"/>
        <c:auto val="1"/>
        <c:lblAlgn val="ctr"/>
        <c:lblOffset val="100"/>
        <c:noMultiLvlLbl val="0"/>
      </c:catAx>
      <c:valAx>
        <c:axId val="3826460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2649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smtClean="0"/>
              <a:t>Pro Se Cases</a:t>
            </a:r>
            <a:endParaRPr lang="en-US" dirty="0"/>
          </a:p>
        </c:rich>
      </c:tx>
      <c:layout>
        <c:manualLayout>
          <c:xMode val="edge"/>
          <c:yMode val="edge"/>
          <c:x val="0.4117924965261695"/>
          <c:y val="3.9743589743589748E-2"/>
        </c:manualLayout>
      </c:layout>
      <c:overlay val="0"/>
    </c:title>
    <c:autoTitleDeleted val="0"/>
    <c:plotArea>
      <c:layout/>
      <c:barChart>
        <c:barDir val="bar"/>
        <c:grouping val="clustered"/>
        <c:varyColors val="0"/>
        <c:ser>
          <c:idx val="0"/>
          <c:order val="0"/>
          <c:tx>
            <c:strRef>
              <c:f>Sheet1!$B$1</c:f>
              <c:strCache>
                <c:ptCount val="1"/>
                <c:pt idx="0">
                  <c:v>Pro Se</c:v>
                </c:pt>
              </c:strCache>
            </c:strRef>
          </c:tx>
          <c:invertIfNegative val="0"/>
          <c:dLbls>
            <c:numFmt formatCode="General" sourceLinked="0"/>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Pro Se</c:v>
                </c:pt>
                <c:pt idx="1">
                  <c:v>Total Opened</c:v>
                </c:pt>
              </c:strCache>
            </c:strRef>
          </c:cat>
          <c:val>
            <c:numRef>
              <c:f>Sheet1!$B$2:$B$3</c:f>
              <c:numCache>
                <c:formatCode>#,##0</c:formatCode>
                <c:ptCount val="2"/>
                <c:pt idx="0">
                  <c:v>5928</c:v>
                </c:pt>
                <c:pt idx="1">
                  <c:v>11973</c:v>
                </c:pt>
              </c:numCache>
            </c:numRef>
          </c:val>
        </c:ser>
        <c:dLbls>
          <c:showLegendKey val="0"/>
          <c:showVal val="0"/>
          <c:showCatName val="0"/>
          <c:showSerName val="0"/>
          <c:showPercent val="0"/>
          <c:showBubbleSize val="0"/>
        </c:dLbls>
        <c:gapWidth val="100"/>
        <c:axId val="508813192"/>
        <c:axId val="508810056"/>
      </c:barChart>
      <c:valAx>
        <c:axId val="508810056"/>
        <c:scaling>
          <c:orientation val="minMax"/>
        </c:scaling>
        <c:delete val="0"/>
        <c:axPos val="b"/>
        <c:majorGridlines/>
        <c:numFmt formatCode="#,##0" sourceLinked="1"/>
        <c:majorTickMark val="out"/>
        <c:minorTickMark val="none"/>
        <c:tickLblPos val="nextTo"/>
        <c:crossAx val="508813192"/>
        <c:crosses val="autoZero"/>
        <c:crossBetween val="between"/>
      </c:valAx>
      <c:catAx>
        <c:axId val="508813192"/>
        <c:scaling>
          <c:orientation val="minMax"/>
        </c:scaling>
        <c:delete val="0"/>
        <c:axPos val="l"/>
        <c:numFmt formatCode="General" sourceLinked="0"/>
        <c:majorTickMark val="out"/>
        <c:minorTickMark val="none"/>
        <c:tickLblPos val="nextTo"/>
        <c:crossAx val="508810056"/>
        <c:crosses val="autoZero"/>
        <c:auto val="1"/>
        <c:lblAlgn val="ctr"/>
        <c:lblOffset val="100"/>
        <c:noMultiLvlLbl val="0"/>
      </c:cat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layout/>
      <c:overlay val="0"/>
    </c:title>
    <c:autoTitleDeleted val="0"/>
    <c:plotArea>
      <c:layout/>
      <c:barChart>
        <c:barDir val="bar"/>
        <c:grouping val="clustered"/>
        <c:varyColors val="0"/>
        <c:ser>
          <c:idx val="0"/>
          <c:order val="0"/>
          <c:tx>
            <c:strRef>
              <c:f>Sheet1!$B$1</c:f>
              <c:strCache>
                <c:ptCount val="1"/>
                <c:pt idx="0">
                  <c:v>Types of Terminations</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Procedural</c:v>
                </c:pt>
                <c:pt idx="1">
                  <c:v>Submitted</c:v>
                </c:pt>
                <c:pt idx="2">
                  <c:v>Argued</c:v>
                </c:pt>
              </c:strCache>
            </c:strRef>
          </c:cat>
          <c:val>
            <c:numRef>
              <c:f>Sheet1!$B$2:$B$4</c:f>
              <c:numCache>
                <c:formatCode>General</c:formatCode>
                <c:ptCount val="3"/>
                <c:pt idx="0">
                  <c:v>5165</c:v>
                </c:pt>
                <c:pt idx="1">
                  <c:v>5247</c:v>
                </c:pt>
                <c:pt idx="2">
                  <c:v>1492</c:v>
                </c:pt>
              </c:numCache>
            </c:numRef>
          </c:val>
        </c:ser>
        <c:dLbls>
          <c:showLegendKey val="0"/>
          <c:showVal val="0"/>
          <c:showCatName val="0"/>
          <c:showSerName val="0"/>
          <c:showPercent val="0"/>
          <c:showBubbleSize val="0"/>
        </c:dLbls>
        <c:gapWidth val="75"/>
        <c:axId val="512133248"/>
        <c:axId val="512130504"/>
      </c:barChart>
      <c:catAx>
        <c:axId val="512133248"/>
        <c:scaling>
          <c:orientation val="minMax"/>
        </c:scaling>
        <c:delete val="0"/>
        <c:axPos val="l"/>
        <c:numFmt formatCode="General" sourceLinked="0"/>
        <c:majorTickMark val="none"/>
        <c:minorTickMark val="none"/>
        <c:tickLblPos val="nextTo"/>
        <c:crossAx val="512130504"/>
        <c:crosses val="autoZero"/>
        <c:auto val="1"/>
        <c:lblAlgn val="ctr"/>
        <c:lblOffset val="100"/>
        <c:noMultiLvlLbl val="0"/>
      </c:catAx>
      <c:valAx>
        <c:axId val="512130504"/>
        <c:scaling>
          <c:orientation val="minMax"/>
        </c:scaling>
        <c:delete val="0"/>
        <c:axPos val="b"/>
        <c:majorGridlines/>
        <c:numFmt formatCode="General" sourceLinked="1"/>
        <c:majorTickMark val="none"/>
        <c:minorTickMark val="none"/>
        <c:tickLblPos val="nextTo"/>
        <c:crossAx val="512133248"/>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5684672360870157"/>
          <c:y val="9.0457615526788784E-2"/>
        </c:manualLayout>
      </c:layout>
      <c:overlay val="0"/>
      <c:txPr>
        <a:bodyPr/>
        <a:lstStyle/>
        <a:p>
          <a:pPr>
            <a:defRPr sz="4000" b="0"/>
          </a:pPr>
          <a:endParaRPr lang="en-US"/>
        </a:p>
      </c:txPr>
    </c:title>
    <c:autoTitleDeleted val="0"/>
    <c:view3D>
      <c:rotX val="30"/>
      <c:rotY val="220"/>
      <c:rAngAx val="0"/>
    </c:view3D>
    <c:floor>
      <c:thickness val="0"/>
    </c:floor>
    <c:sideWall>
      <c:thickness val="0"/>
    </c:sideWall>
    <c:backWall>
      <c:thickness val="0"/>
    </c:backWall>
    <c:plotArea>
      <c:layout/>
      <c:pie3DChart>
        <c:varyColors val="1"/>
        <c:ser>
          <c:idx val="0"/>
          <c:order val="0"/>
          <c:tx>
            <c:strRef>
              <c:f>Sheet1!$B$1</c:f>
              <c:strCache>
                <c:ptCount val="1"/>
                <c:pt idx="0">
                  <c:v>Submissions</c:v>
                </c:pt>
              </c:strCache>
            </c:strRef>
          </c:tx>
          <c:spPr>
            <a:ln w="19050">
              <a:solidFill>
                <a:schemeClr val="tx1"/>
              </a:solidFill>
            </a:ln>
          </c:spPr>
          <c:explosion val="7"/>
          <c:dLbls>
            <c:dLbl>
              <c:idx val="0"/>
              <c:layout>
                <c:manualLayout>
                  <c:x val="0.18415547321290721"/>
                  <c:y val="4.5859580052493437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856346816942"/>
                  <c:y val="-0.12239871458375404"/>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400"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Sheet1!$A$2:$A$3</c:f>
              <c:strCache>
                <c:ptCount val="2"/>
                <c:pt idx="0">
                  <c:v>screening</c:v>
                </c:pt>
                <c:pt idx="1">
                  <c:v>panels</c:v>
                </c:pt>
              </c:strCache>
            </c:strRef>
          </c:cat>
          <c:val>
            <c:numRef>
              <c:f>Sheet1!$B$2:$B$3</c:f>
              <c:numCache>
                <c:formatCode>General</c:formatCode>
                <c:ptCount val="2"/>
                <c:pt idx="0">
                  <c:v>2510</c:v>
                </c:pt>
                <c:pt idx="1">
                  <c:v>2738</c:v>
                </c:pt>
              </c:numCache>
            </c:numRef>
          </c:val>
        </c:ser>
        <c:dLbls>
          <c:showLegendKey val="0"/>
          <c:showVal val="0"/>
          <c:showCatName val="0"/>
          <c:showSerName val="0"/>
          <c:showPercent val="1"/>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b="0"/>
            </a:pPr>
            <a:r>
              <a:rPr lang="en-US" sz="4000" b="0" dirty="0" smtClean="0"/>
              <a:t>Merit</a:t>
            </a:r>
            <a:r>
              <a:rPr lang="en-US" sz="4000" b="0" baseline="0" dirty="0" smtClean="0"/>
              <a:t> </a:t>
            </a:r>
            <a:r>
              <a:rPr lang="en-US" sz="4000" b="0" dirty="0" smtClean="0"/>
              <a:t>Terminations</a:t>
            </a:r>
            <a:endParaRPr lang="en-US" sz="4000" b="0" dirty="0"/>
          </a:p>
        </c:rich>
      </c:tx>
      <c:layout>
        <c:manualLayout>
          <c:xMode val="edge"/>
          <c:yMode val="edge"/>
          <c:x val="0.27378107684456121"/>
          <c:y val="8.888888888888892E-2"/>
        </c:manualLayout>
      </c:layout>
      <c:overlay val="0"/>
    </c:title>
    <c:autoTitleDeleted val="0"/>
    <c:view3D>
      <c:rotX val="30"/>
      <c:rotY val="56"/>
      <c:rAngAx val="0"/>
    </c:view3D>
    <c:floor>
      <c:thickness val="0"/>
    </c:floor>
    <c:sideWall>
      <c:thickness val="0"/>
    </c:sideWall>
    <c:backWall>
      <c:thickness val="0"/>
    </c:backWall>
    <c:plotArea>
      <c:layout/>
      <c:pie3DChart>
        <c:varyColors val="1"/>
        <c:ser>
          <c:idx val="0"/>
          <c:order val="0"/>
          <c:tx>
            <c:strRef>
              <c:f>Sheet1!$B$1</c:f>
              <c:strCache>
                <c:ptCount val="1"/>
                <c:pt idx="0">
                  <c:v>Terminations</c:v>
                </c:pt>
              </c:strCache>
            </c:strRef>
          </c:tx>
          <c:spPr>
            <a:ln w="19050">
              <a:solidFill>
                <a:schemeClr val="tx1"/>
              </a:solidFill>
            </a:ln>
          </c:spPr>
          <c:explosion val="5"/>
          <c:dPt>
            <c:idx val="0"/>
            <c:bubble3D val="0"/>
            <c:explosion val="11"/>
          </c:dPt>
          <c:dPt>
            <c:idx val="1"/>
            <c:bubble3D val="0"/>
            <c:explosion val="34"/>
          </c:dPt>
          <c:dLbls>
            <c:dLbl>
              <c:idx val="0"/>
              <c:layout/>
              <c:tx>
                <c:rich>
                  <a:bodyPr/>
                  <a:lstStyle/>
                  <a:p>
                    <a:r>
                      <a:rPr lang="en-US" smtClean="0"/>
                      <a:t>22%</a:t>
                    </a:r>
                    <a:endParaRPr lang="en-US"/>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0.1483086305388297"/>
                  <c:y val="-9.5792112524395994E-3"/>
                </c:manualLayout>
              </c:layout>
              <c:tx>
                <c:rich>
                  <a:bodyPr/>
                  <a:lstStyle/>
                  <a:p>
                    <a:r>
                      <a:rPr lang="en-US" smtClean="0"/>
                      <a:t>77%</a:t>
                    </a:r>
                    <a:endParaRPr lang="en-US"/>
                  </a:p>
                </c:rich>
              </c:tx>
              <c:showLegendKey val="0"/>
              <c:showVal val="0"/>
              <c:showCatName val="0"/>
              <c:showSerName val="0"/>
              <c:showPercent val="1"/>
              <c:showBubbleSize val="0"/>
              <c:extLst>
                <c:ext xmlns:c15="http://schemas.microsoft.com/office/drawing/2012/chart" uri="{CE6537A1-D6FC-4f65-9D91-7224C49458BB}">
                  <c15:layout/>
                </c:ext>
              </c:extLst>
            </c:dLbl>
            <c:numFmt formatCode="0.00%" sourceLinked="0"/>
            <c:spPr>
              <a:noFill/>
              <a:ln>
                <a:noFill/>
              </a:ln>
              <a:effectLst/>
            </c:spPr>
            <c:txPr>
              <a:bodyPr/>
              <a:lstStyle/>
              <a:p>
                <a:pPr>
                  <a:defRPr sz="2400" b="1"/>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Sheet1!$A$2:$A$4</c:f>
              <c:strCache>
                <c:ptCount val="3"/>
                <c:pt idx="0">
                  <c:v>Argument</c:v>
                </c:pt>
                <c:pt idx="1">
                  <c:v>En Banc</c:v>
                </c:pt>
                <c:pt idx="2">
                  <c:v>Submission</c:v>
                </c:pt>
              </c:strCache>
            </c:strRef>
          </c:cat>
          <c:val>
            <c:numRef>
              <c:f>Sheet1!$B$2:$B$4</c:f>
              <c:numCache>
                <c:formatCode>General</c:formatCode>
                <c:ptCount val="3"/>
                <c:pt idx="0" formatCode="#,##0">
                  <c:v>1492</c:v>
                </c:pt>
                <c:pt idx="1">
                  <c:v>20</c:v>
                </c:pt>
                <c:pt idx="2" formatCode="#,##0">
                  <c:v>5247</c:v>
                </c:pt>
              </c:numCache>
            </c:numRef>
          </c:val>
        </c:ser>
        <c:dLbls>
          <c:showLegendKey val="0"/>
          <c:showVal val="0"/>
          <c:showCatName val="0"/>
          <c:showSerName val="0"/>
          <c:showPercent val="1"/>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94590259550889"/>
          <c:y val="5.0473457250976198E-2"/>
          <c:w val="0.81456231165548754"/>
          <c:h val="0.79722967244760945"/>
        </c:manualLayout>
      </c:layout>
      <c:barChart>
        <c:barDir val="col"/>
        <c:grouping val="clustered"/>
        <c:varyColors val="0"/>
        <c:ser>
          <c:idx val="0"/>
          <c:order val="0"/>
          <c:tx>
            <c:strRef>
              <c:f>Sheet1!$B$1</c:f>
              <c:strCache>
                <c:ptCount val="1"/>
                <c:pt idx="0">
                  <c:v>arguments</c:v>
                </c:pt>
              </c:strCache>
            </c:strRef>
          </c:tx>
          <c:invertIfNegative val="0"/>
          <c:trendline>
            <c:trendlineType val="movingAvg"/>
            <c:period val="2"/>
            <c:dispRSqr val="0"/>
            <c:dispEq val="0"/>
          </c:trendline>
          <c:cat>
            <c:numRef>
              <c:f>Sheet1!$A$3:$A$15</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Sheet1!$B$3:$B$15</c:f>
              <c:numCache>
                <c:formatCode>General</c:formatCode>
                <c:ptCount val="13"/>
                <c:pt idx="0">
                  <c:v>1922</c:v>
                </c:pt>
                <c:pt idx="1">
                  <c:v>1718</c:v>
                </c:pt>
                <c:pt idx="2">
                  <c:v>1833</c:v>
                </c:pt>
                <c:pt idx="3">
                  <c:v>1774</c:v>
                </c:pt>
                <c:pt idx="4">
                  <c:v>1933</c:v>
                </c:pt>
                <c:pt idx="5">
                  <c:v>1934</c:v>
                </c:pt>
                <c:pt idx="6">
                  <c:v>1945</c:v>
                </c:pt>
                <c:pt idx="7">
                  <c:v>1858</c:v>
                </c:pt>
                <c:pt idx="8">
                  <c:v>1892</c:v>
                </c:pt>
                <c:pt idx="9">
                  <c:v>1658</c:v>
                </c:pt>
                <c:pt idx="10">
                  <c:v>1495</c:v>
                </c:pt>
                <c:pt idx="11">
                  <c:v>1604</c:v>
                </c:pt>
                <c:pt idx="12">
                  <c:v>1492</c:v>
                </c:pt>
              </c:numCache>
            </c:numRef>
          </c:val>
        </c:ser>
        <c:dLbls>
          <c:showLegendKey val="0"/>
          <c:showVal val="0"/>
          <c:showCatName val="0"/>
          <c:showSerName val="0"/>
          <c:showPercent val="0"/>
          <c:showBubbleSize val="0"/>
        </c:dLbls>
        <c:gapWidth val="150"/>
        <c:axId val="505964368"/>
        <c:axId val="505964760"/>
      </c:barChart>
      <c:catAx>
        <c:axId val="505964368"/>
        <c:scaling>
          <c:orientation val="minMax"/>
        </c:scaling>
        <c:delete val="0"/>
        <c:axPos val="b"/>
        <c:numFmt formatCode="General" sourceLinked="1"/>
        <c:majorTickMark val="out"/>
        <c:minorTickMark val="none"/>
        <c:tickLblPos val="nextTo"/>
        <c:crossAx val="505964760"/>
        <c:crosses val="autoZero"/>
        <c:auto val="1"/>
        <c:lblAlgn val="ctr"/>
        <c:lblOffset val="100"/>
        <c:noMultiLvlLbl val="0"/>
      </c:catAx>
      <c:valAx>
        <c:axId val="505964760"/>
        <c:scaling>
          <c:orientation val="minMax"/>
        </c:scaling>
        <c:delete val="0"/>
        <c:axPos val="l"/>
        <c:majorGridlines/>
        <c:numFmt formatCode="General" sourceLinked="1"/>
        <c:majorTickMark val="out"/>
        <c:minorTickMark val="none"/>
        <c:tickLblPos val="nextTo"/>
        <c:crossAx val="505964368"/>
        <c:crosses val="autoZero"/>
        <c:crossBetween val="between"/>
      </c:valAx>
    </c:plotArea>
    <c:legend>
      <c:legendPos val="r"/>
      <c:legendEntry>
        <c:idx val="1"/>
        <c:delete val="1"/>
      </c:legendEntry>
      <c:layout>
        <c:manualLayout>
          <c:xMode val="edge"/>
          <c:yMode val="edge"/>
          <c:x val="0.84340593491387361"/>
          <c:y val="0.18326177213556544"/>
          <c:w val="0.15222248038667296"/>
          <c:h val="0.1340026420896503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3A152-7772-4055-8F0B-9C989B5CAD59}" type="datetimeFigureOut">
              <a:rPr lang="en-US" smtClean="0"/>
              <a:t>09/16/2015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0970E-0BD1-49D6-91DC-0C9EF1D4D203}" type="slidenum">
              <a:rPr lang="en-US" smtClean="0"/>
              <a:t>‹#›</a:t>
            </a:fld>
            <a:endParaRPr lang="en-US"/>
          </a:p>
        </p:txBody>
      </p:sp>
    </p:spTree>
    <p:extLst>
      <p:ext uri="{BB962C8B-B14F-4D97-AF65-F5344CB8AC3E}">
        <p14:creationId xmlns:p14="http://schemas.microsoft.com/office/powerpoint/2010/main" val="185729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E1850C0-3E58-486D-BFFF-83F60C3C1E08}"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4720" y="4415790"/>
            <a:ext cx="5140960" cy="4183380"/>
          </a:xfrm>
          <a:noFill/>
          <a:ln/>
        </p:spPr>
        <p:txBody>
          <a:bodyPr/>
          <a:lstStyle/>
          <a:p>
            <a:pPr eaLnBrk="1" hangingPunct="1"/>
            <a:endParaRPr lang="en-US" smtClean="0"/>
          </a:p>
        </p:txBody>
      </p:sp>
    </p:spTree>
    <p:extLst>
      <p:ext uri="{BB962C8B-B14F-4D97-AF65-F5344CB8AC3E}">
        <p14:creationId xmlns:p14="http://schemas.microsoft.com/office/powerpoint/2010/main" val="1258242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the actual decisions – the overwhelming number of cases are decided in a memorandum</a:t>
            </a:r>
            <a:r>
              <a:rPr lang="en-US" baseline="0" dirty="0" smtClean="0"/>
              <a:t> </a:t>
            </a:r>
            <a:r>
              <a:rPr lang="en-US" baseline="0" dirty="0" err="1" smtClean="0"/>
              <a:t>dispostition</a:t>
            </a:r>
            <a:r>
              <a:rPr lang="en-US" baseline="0" dirty="0" smtClean="0"/>
              <a:t>.  About 476 opinions</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12</a:t>
            </a:fld>
            <a:endParaRPr lang="en-US"/>
          </a:p>
        </p:txBody>
      </p:sp>
    </p:spTree>
    <p:extLst>
      <p:ext uri="{BB962C8B-B14F-4D97-AF65-F5344CB8AC3E}">
        <p14:creationId xmlns:p14="http://schemas.microsoft.com/office/powerpoint/2010/main" val="1133005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would be even further behind than</a:t>
            </a:r>
            <a:r>
              <a:rPr lang="en-US" baseline="0" dirty="0" smtClean="0"/>
              <a:t> we are without the work of our very active senior judges.  27% of our merits terminations involved a senior or visiting judge.  We do use quite a few visiting judges</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13</a:t>
            </a:fld>
            <a:endParaRPr lang="en-US"/>
          </a:p>
        </p:txBody>
      </p:sp>
    </p:spTree>
    <p:extLst>
      <p:ext uri="{BB962C8B-B14F-4D97-AF65-F5344CB8AC3E}">
        <p14:creationId xmlns:p14="http://schemas.microsoft.com/office/powerpoint/2010/main" val="189503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US civil cases</a:t>
            </a:r>
          </a:p>
          <a:p>
            <a:r>
              <a:rPr lang="en-US" dirty="0" smtClean="0"/>
              <a:t>19% private</a:t>
            </a:r>
            <a:r>
              <a:rPr lang="en-US" baseline="0" dirty="0" smtClean="0"/>
              <a:t> civil</a:t>
            </a:r>
          </a:p>
          <a:p>
            <a:r>
              <a:rPr lang="en-US" baseline="0" dirty="0" smtClean="0"/>
              <a:t>9% agency</a:t>
            </a:r>
          </a:p>
          <a:p>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14</a:t>
            </a:fld>
            <a:endParaRPr lang="en-US"/>
          </a:p>
        </p:txBody>
      </p:sp>
    </p:spTree>
    <p:extLst>
      <p:ext uri="{BB962C8B-B14F-4D97-AF65-F5344CB8AC3E}">
        <p14:creationId xmlns:p14="http://schemas.microsoft.com/office/powerpoint/2010/main" val="3741178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chemeClr val="tx1"/>
                </a:solidFill>
                <a:latin typeface="Arial" charset="0"/>
                <a:ea typeface="+mn-ea"/>
                <a:cs typeface="+mn-cs"/>
              </a:rPr>
              <a:t>Here are the raw numbers for 2015 (to date):   PFREBs =  555; Ballots =   23; Yes Votes = 12</a:t>
            </a:r>
          </a:p>
          <a:p>
            <a:pPr rtl="0"/>
            <a:endParaRPr lang="en-US" sz="1200" b="0" i="0" u="none" strike="noStrike" kern="1200" baseline="0" dirty="0" smtClean="0">
              <a:solidFill>
                <a:schemeClr val="tx1"/>
              </a:solidFill>
              <a:latin typeface="Arial" charset="0"/>
              <a:ea typeface="+mn-ea"/>
              <a:cs typeface="+mn-cs"/>
            </a:endParaRPr>
          </a:p>
          <a:p>
            <a:pPr rtl="0"/>
            <a:r>
              <a:rPr lang="en-US" sz="1200" b="0" i="0" u="none" strike="noStrike" kern="1200" baseline="0" dirty="0" smtClean="0">
                <a:solidFill>
                  <a:schemeClr val="tx1"/>
                </a:solidFill>
                <a:latin typeface="Arial" charset="0"/>
                <a:ea typeface="+mn-ea"/>
                <a:cs typeface="+mn-cs"/>
              </a:rPr>
              <a:t>If you want the statistics based on a full year, here are the raw numbers for 2014:  PFREBs =  778; Ballots =   31; Yes Votes = 18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15</a:t>
            </a:fld>
            <a:endParaRPr lang="en-US"/>
          </a:p>
        </p:txBody>
      </p:sp>
    </p:spTree>
    <p:extLst>
      <p:ext uri="{BB962C8B-B14F-4D97-AF65-F5344CB8AC3E}">
        <p14:creationId xmlns:p14="http://schemas.microsoft.com/office/powerpoint/2010/main" val="3571481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 on how you look at it – a 67% reversal rate (compared to a 91% reversal last Term)</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16</a:t>
            </a:fld>
            <a:endParaRPr lang="en-US"/>
          </a:p>
        </p:txBody>
      </p:sp>
    </p:spTree>
    <p:extLst>
      <p:ext uri="{BB962C8B-B14F-4D97-AF65-F5344CB8AC3E}">
        <p14:creationId xmlns:p14="http://schemas.microsoft.com/office/powerpoint/2010/main" val="76158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AFDECEF-F85A-462B-A013-3C2DD34614D4}"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8573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are the biggest; the 1</a:t>
            </a:r>
            <a:r>
              <a:rPr lang="en-US" baseline="30000" dirty="0" smtClean="0"/>
              <a:t>st</a:t>
            </a:r>
            <a:r>
              <a:rPr lang="en-US" dirty="0" smtClean="0"/>
              <a:t> is the smallest.  The 5</a:t>
            </a:r>
            <a:r>
              <a:rPr lang="en-US" baseline="30000" dirty="0" smtClean="0"/>
              <a:t>th</a:t>
            </a:r>
            <a:r>
              <a:rPr lang="en-US" dirty="0" smtClean="0"/>
              <a:t> is the next closest to us.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3</a:t>
            </a:fld>
            <a:endParaRPr lang="en-US"/>
          </a:p>
        </p:txBody>
      </p:sp>
    </p:spTree>
    <p:extLst>
      <p:ext uri="{BB962C8B-B14F-4D97-AF65-F5344CB8AC3E}">
        <p14:creationId xmlns:p14="http://schemas.microsoft.com/office/powerpoint/2010/main" val="63259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Board of Immigration Appeals is our biggest customer, followed by the Central</a:t>
            </a:r>
            <a:r>
              <a:rPr lang="en-US" baseline="0" dirty="0" smtClean="0"/>
              <a:t> District – with the Northern and Eastern districts right behind and Arizona definitely in the mix.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4</a:t>
            </a:fld>
            <a:endParaRPr lang="en-US"/>
          </a:p>
        </p:txBody>
      </p:sp>
    </p:spTree>
    <p:extLst>
      <p:ext uri="{BB962C8B-B14F-4D97-AF65-F5344CB8AC3E}">
        <p14:creationId xmlns:p14="http://schemas.microsoft.com/office/powerpoint/2010/main" val="10848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illustration of the different types of cases we get.  30% of our cases are agency</a:t>
            </a:r>
            <a:r>
              <a:rPr lang="en-US" baseline="0" dirty="0" smtClean="0"/>
              <a:t> cases and of these, most are immigration cases.  About 23% of our cases are prisoner cases.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5</a:t>
            </a:fld>
            <a:endParaRPr lang="en-US"/>
          </a:p>
        </p:txBody>
      </p:sp>
    </p:spTree>
    <p:extLst>
      <p:ext uri="{BB962C8B-B14F-4D97-AF65-F5344CB8AC3E}">
        <p14:creationId xmlns:p14="http://schemas.microsoft.com/office/powerpoint/2010/main" val="86279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 of our cases filed</a:t>
            </a:r>
            <a:r>
              <a:rPr lang="en-US" baseline="0" dirty="0" smtClean="0"/>
              <a:t> pro se.  The good news is that you won’t see them – unless we appoint pro bono counsel and then, you cannot submit them.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7</a:t>
            </a:fld>
            <a:endParaRPr lang="en-US"/>
          </a:p>
        </p:txBody>
      </p:sp>
    </p:spTree>
    <p:extLst>
      <p:ext uri="{BB962C8B-B14F-4D97-AF65-F5344CB8AC3E}">
        <p14:creationId xmlns:p14="http://schemas.microsoft.com/office/powerpoint/2010/main" val="145051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if you look at the cases we actually terminate on the merits, after the completion of briefing, we are submitting more than 5000 of those on the briefs, and only 1492 are getting</a:t>
            </a:r>
            <a:r>
              <a:rPr lang="en-US" baseline="0" dirty="0" smtClean="0"/>
              <a:t> oral argument.  </a:t>
            </a:r>
          </a:p>
          <a:p>
            <a:endParaRPr lang="en-US" baseline="0" dirty="0" smtClean="0"/>
          </a:p>
          <a:p>
            <a:r>
              <a:rPr lang="en-US" baseline="0" dirty="0" smtClean="0"/>
              <a:t>*less than 23 % of our total terminations were argued, 77 %were submitted on the briefs and 41% were procedurally terminated.</a:t>
            </a:r>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8</a:t>
            </a:fld>
            <a:endParaRPr lang="en-US"/>
          </a:p>
        </p:txBody>
      </p:sp>
    </p:spTree>
    <p:extLst>
      <p:ext uri="{BB962C8B-B14F-4D97-AF65-F5344CB8AC3E}">
        <p14:creationId xmlns:p14="http://schemas.microsoft.com/office/powerpoint/2010/main" val="279976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submissions on the briefs –   a total of 5247 cases were submitted for the 12 months ending June 30, 2015.  Of these 2738 were submitted by argument panel and 2510 by screening panels </a:t>
            </a:r>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9</a:t>
            </a:fld>
            <a:endParaRPr lang="en-US"/>
          </a:p>
        </p:txBody>
      </p:sp>
    </p:spTree>
    <p:extLst>
      <p:ext uri="{BB962C8B-B14F-4D97-AF65-F5344CB8AC3E}">
        <p14:creationId xmlns:p14="http://schemas.microsoft.com/office/powerpoint/2010/main" val="27228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197628-79A8-492F-893E-BF5000936823}" type="slidenum">
              <a:rPr lang="en-US" smtClean="0"/>
              <a:pPr>
                <a:defRPr/>
              </a:pPr>
              <a:t>11</a:t>
            </a:fld>
            <a:endParaRPr lang="en-US"/>
          </a:p>
        </p:txBody>
      </p:sp>
    </p:spTree>
    <p:extLst>
      <p:ext uri="{BB962C8B-B14F-4D97-AF65-F5344CB8AC3E}">
        <p14:creationId xmlns:p14="http://schemas.microsoft.com/office/powerpoint/2010/main" val="2665144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7882EE-5F7D-4140-8CBE-028139F57A41}" type="datetime1">
              <a:rPr lang="en-US" smtClean="0"/>
              <a:t>09/16/2015</a:t>
            </a:fld>
            <a:endParaRPr lang="en-US"/>
          </a:p>
        </p:txBody>
      </p:sp>
      <p:sp>
        <p:nvSpPr>
          <p:cNvPr id="5" name="Footer Placeholder 4"/>
          <p:cNvSpPr>
            <a:spLocks noGrp="1"/>
          </p:cNvSpPr>
          <p:nvPr>
            <p:ph type="ftr" sz="quarter" idx="11"/>
          </p:nvPr>
        </p:nvSpPr>
        <p:spPr/>
        <p:txBody>
          <a:bodyPr/>
          <a:lstStyle/>
          <a:p>
            <a:r>
              <a:rPr lang="en-US" smtClean="0"/>
              <a:t>AO data (6/30/15)</a:t>
            </a:r>
            <a:endParaRPr lang="en-US"/>
          </a:p>
        </p:txBody>
      </p:sp>
      <p:sp>
        <p:nvSpPr>
          <p:cNvPr id="6" name="Slide Number Placeholder 5"/>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325795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4F8D0-569E-4D56-A0F1-D9EB7A440009}" type="datetime1">
              <a:rPr lang="en-US" smtClean="0"/>
              <a:t>09/16/2015</a:t>
            </a:fld>
            <a:endParaRPr lang="en-US"/>
          </a:p>
        </p:txBody>
      </p:sp>
      <p:sp>
        <p:nvSpPr>
          <p:cNvPr id="5" name="Footer Placeholder 4"/>
          <p:cNvSpPr>
            <a:spLocks noGrp="1"/>
          </p:cNvSpPr>
          <p:nvPr>
            <p:ph type="ftr" sz="quarter" idx="11"/>
          </p:nvPr>
        </p:nvSpPr>
        <p:spPr/>
        <p:txBody>
          <a:bodyPr/>
          <a:lstStyle/>
          <a:p>
            <a:r>
              <a:rPr lang="en-US" smtClean="0"/>
              <a:t>AO data (6/30/15)</a:t>
            </a:r>
            <a:endParaRPr lang="en-US"/>
          </a:p>
        </p:txBody>
      </p:sp>
      <p:sp>
        <p:nvSpPr>
          <p:cNvPr id="6" name="Slide Number Placeholder 5"/>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28097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53059-148A-4619-83E5-48025C59D5B4}" type="datetime1">
              <a:rPr lang="en-US" smtClean="0"/>
              <a:t>09/16/2015</a:t>
            </a:fld>
            <a:endParaRPr lang="en-US"/>
          </a:p>
        </p:txBody>
      </p:sp>
      <p:sp>
        <p:nvSpPr>
          <p:cNvPr id="5" name="Footer Placeholder 4"/>
          <p:cNvSpPr>
            <a:spLocks noGrp="1"/>
          </p:cNvSpPr>
          <p:nvPr>
            <p:ph type="ftr" sz="quarter" idx="11"/>
          </p:nvPr>
        </p:nvSpPr>
        <p:spPr/>
        <p:txBody>
          <a:bodyPr/>
          <a:lstStyle/>
          <a:p>
            <a:r>
              <a:rPr lang="en-US" smtClean="0"/>
              <a:t>AO data (6/30/15)</a:t>
            </a:r>
            <a:endParaRPr lang="en-US"/>
          </a:p>
        </p:txBody>
      </p:sp>
      <p:sp>
        <p:nvSpPr>
          <p:cNvPr id="6" name="Slide Number Placeholder 5"/>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312304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121C7-75C8-4CA1-88DE-A679776C2E82}" type="datetime1">
              <a:rPr lang="en-US" smtClean="0"/>
              <a:t>09/16/2015</a:t>
            </a:fld>
            <a:endParaRPr lang="en-US"/>
          </a:p>
        </p:txBody>
      </p:sp>
      <p:sp>
        <p:nvSpPr>
          <p:cNvPr id="5" name="Footer Placeholder 4"/>
          <p:cNvSpPr>
            <a:spLocks noGrp="1"/>
          </p:cNvSpPr>
          <p:nvPr>
            <p:ph type="ftr" sz="quarter" idx="11"/>
          </p:nvPr>
        </p:nvSpPr>
        <p:spPr/>
        <p:txBody>
          <a:bodyPr/>
          <a:lstStyle/>
          <a:p>
            <a:r>
              <a:rPr lang="en-US" smtClean="0"/>
              <a:t>AO data (6/30/15)</a:t>
            </a:r>
            <a:endParaRPr lang="en-US"/>
          </a:p>
        </p:txBody>
      </p:sp>
      <p:sp>
        <p:nvSpPr>
          <p:cNvPr id="6" name="Slide Number Placeholder 5"/>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385856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D4256-9441-45B8-AFBD-26AB8F0783C7}" type="datetime1">
              <a:rPr lang="en-US" smtClean="0"/>
              <a:t>09/16/2015</a:t>
            </a:fld>
            <a:endParaRPr lang="en-US"/>
          </a:p>
        </p:txBody>
      </p:sp>
      <p:sp>
        <p:nvSpPr>
          <p:cNvPr id="5" name="Footer Placeholder 4"/>
          <p:cNvSpPr>
            <a:spLocks noGrp="1"/>
          </p:cNvSpPr>
          <p:nvPr>
            <p:ph type="ftr" sz="quarter" idx="11"/>
          </p:nvPr>
        </p:nvSpPr>
        <p:spPr/>
        <p:txBody>
          <a:bodyPr/>
          <a:lstStyle/>
          <a:p>
            <a:r>
              <a:rPr lang="en-US" smtClean="0"/>
              <a:t>AO data (6/30/15)</a:t>
            </a:r>
            <a:endParaRPr lang="en-US"/>
          </a:p>
        </p:txBody>
      </p:sp>
      <p:sp>
        <p:nvSpPr>
          <p:cNvPr id="6" name="Slide Number Placeholder 5"/>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6986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838AF1-1611-49CA-AF6A-968F9E64EA03}" type="datetime1">
              <a:rPr lang="en-US" smtClean="0"/>
              <a:t>09/16/2015</a:t>
            </a:fld>
            <a:endParaRPr lang="en-US"/>
          </a:p>
        </p:txBody>
      </p:sp>
      <p:sp>
        <p:nvSpPr>
          <p:cNvPr id="6" name="Footer Placeholder 5"/>
          <p:cNvSpPr>
            <a:spLocks noGrp="1"/>
          </p:cNvSpPr>
          <p:nvPr>
            <p:ph type="ftr" sz="quarter" idx="11"/>
          </p:nvPr>
        </p:nvSpPr>
        <p:spPr/>
        <p:txBody>
          <a:bodyPr/>
          <a:lstStyle/>
          <a:p>
            <a:r>
              <a:rPr lang="en-US" smtClean="0"/>
              <a:t>AO data (6/30/15)</a:t>
            </a:r>
            <a:endParaRPr lang="en-US"/>
          </a:p>
        </p:txBody>
      </p:sp>
      <p:sp>
        <p:nvSpPr>
          <p:cNvPr id="7" name="Slide Number Placeholder 6"/>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383571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4759C3-AAE1-41D9-A98E-ACACF73D7EDF}" type="datetime1">
              <a:rPr lang="en-US" smtClean="0"/>
              <a:t>09/16/2015</a:t>
            </a:fld>
            <a:endParaRPr lang="en-US"/>
          </a:p>
        </p:txBody>
      </p:sp>
      <p:sp>
        <p:nvSpPr>
          <p:cNvPr id="8" name="Footer Placeholder 7"/>
          <p:cNvSpPr>
            <a:spLocks noGrp="1"/>
          </p:cNvSpPr>
          <p:nvPr>
            <p:ph type="ftr" sz="quarter" idx="11"/>
          </p:nvPr>
        </p:nvSpPr>
        <p:spPr/>
        <p:txBody>
          <a:bodyPr/>
          <a:lstStyle/>
          <a:p>
            <a:r>
              <a:rPr lang="en-US" smtClean="0"/>
              <a:t>AO data (6/30/15)</a:t>
            </a:r>
            <a:endParaRPr lang="en-US"/>
          </a:p>
        </p:txBody>
      </p:sp>
      <p:sp>
        <p:nvSpPr>
          <p:cNvPr id="9" name="Slide Number Placeholder 8"/>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2703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E0579-CFE0-4C9A-A18E-238DF573E0BC}" type="datetime1">
              <a:rPr lang="en-US" smtClean="0"/>
              <a:t>09/16/2015</a:t>
            </a:fld>
            <a:endParaRPr lang="en-US"/>
          </a:p>
        </p:txBody>
      </p:sp>
      <p:sp>
        <p:nvSpPr>
          <p:cNvPr id="4" name="Footer Placeholder 3"/>
          <p:cNvSpPr>
            <a:spLocks noGrp="1"/>
          </p:cNvSpPr>
          <p:nvPr>
            <p:ph type="ftr" sz="quarter" idx="11"/>
          </p:nvPr>
        </p:nvSpPr>
        <p:spPr/>
        <p:txBody>
          <a:bodyPr/>
          <a:lstStyle/>
          <a:p>
            <a:r>
              <a:rPr lang="en-US" smtClean="0"/>
              <a:t>AO data (6/30/15)</a:t>
            </a:r>
            <a:endParaRPr lang="en-US"/>
          </a:p>
        </p:txBody>
      </p:sp>
      <p:sp>
        <p:nvSpPr>
          <p:cNvPr id="5" name="Slide Number Placeholder 4"/>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191801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F4FE1-8731-48C3-98BB-E7F4D9AD095A}" type="datetime1">
              <a:rPr lang="en-US" smtClean="0"/>
              <a:t>09/16/2015</a:t>
            </a:fld>
            <a:endParaRPr lang="en-US"/>
          </a:p>
        </p:txBody>
      </p:sp>
      <p:sp>
        <p:nvSpPr>
          <p:cNvPr id="3" name="Footer Placeholder 2"/>
          <p:cNvSpPr>
            <a:spLocks noGrp="1"/>
          </p:cNvSpPr>
          <p:nvPr>
            <p:ph type="ftr" sz="quarter" idx="11"/>
          </p:nvPr>
        </p:nvSpPr>
        <p:spPr/>
        <p:txBody>
          <a:bodyPr/>
          <a:lstStyle/>
          <a:p>
            <a:r>
              <a:rPr lang="en-US" smtClean="0"/>
              <a:t>AO data (6/30/15)</a:t>
            </a:r>
            <a:endParaRPr lang="en-US"/>
          </a:p>
        </p:txBody>
      </p:sp>
      <p:sp>
        <p:nvSpPr>
          <p:cNvPr id="4" name="Slide Number Placeholder 3"/>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167267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0FC46-9F15-4BCB-BB1D-97FCF283FACD}" type="datetime1">
              <a:rPr lang="en-US" smtClean="0"/>
              <a:t>09/16/2015</a:t>
            </a:fld>
            <a:endParaRPr lang="en-US"/>
          </a:p>
        </p:txBody>
      </p:sp>
      <p:sp>
        <p:nvSpPr>
          <p:cNvPr id="6" name="Footer Placeholder 5"/>
          <p:cNvSpPr>
            <a:spLocks noGrp="1"/>
          </p:cNvSpPr>
          <p:nvPr>
            <p:ph type="ftr" sz="quarter" idx="11"/>
          </p:nvPr>
        </p:nvSpPr>
        <p:spPr/>
        <p:txBody>
          <a:bodyPr/>
          <a:lstStyle/>
          <a:p>
            <a:r>
              <a:rPr lang="en-US" smtClean="0"/>
              <a:t>AO data (6/30/15)</a:t>
            </a:r>
            <a:endParaRPr lang="en-US"/>
          </a:p>
        </p:txBody>
      </p:sp>
      <p:sp>
        <p:nvSpPr>
          <p:cNvPr id="7" name="Slide Number Placeholder 6"/>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99445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69250-5364-4C68-875D-1239A6D69116}" type="datetime1">
              <a:rPr lang="en-US" smtClean="0"/>
              <a:t>09/16/2015</a:t>
            </a:fld>
            <a:endParaRPr lang="en-US"/>
          </a:p>
        </p:txBody>
      </p:sp>
      <p:sp>
        <p:nvSpPr>
          <p:cNvPr id="6" name="Footer Placeholder 5"/>
          <p:cNvSpPr>
            <a:spLocks noGrp="1"/>
          </p:cNvSpPr>
          <p:nvPr>
            <p:ph type="ftr" sz="quarter" idx="11"/>
          </p:nvPr>
        </p:nvSpPr>
        <p:spPr/>
        <p:txBody>
          <a:bodyPr/>
          <a:lstStyle/>
          <a:p>
            <a:r>
              <a:rPr lang="en-US" smtClean="0"/>
              <a:t>AO data (6/30/15)</a:t>
            </a:r>
            <a:endParaRPr lang="en-US"/>
          </a:p>
        </p:txBody>
      </p:sp>
      <p:sp>
        <p:nvSpPr>
          <p:cNvPr id="7" name="Slide Number Placeholder 6"/>
          <p:cNvSpPr>
            <a:spLocks noGrp="1"/>
          </p:cNvSpPr>
          <p:nvPr>
            <p:ph type="sldNum" sz="quarter" idx="12"/>
          </p:nvPr>
        </p:nvSpPr>
        <p:spPr/>
        <p:txBody>
          <a:bodyPr/>
          <a:lstStyle/>
          <a:p>
            <a:fld id="{C1550C07-B9F2-43EA-8863-AA8CC59E1271}" type="slidenum">
              <a:rPr lang="en-US" smtClean="0"/>
              <a:t>‹#›</a:t>
            </a:fld>
            <a:endParaRPr lang="en-US"/>
          </a:p>
        </p:txBody>
      </p:sp>
    </p:spTree>
    <p:extLst>
      <p:ext uri="{BB962C8B-B14F-4D97-AF65-F5344CB8AC3E}">
        <p14:creationId xmlns:p14="http://schemas.microsoft.com/office/powerpoint/2010/main" val="311717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D79FD-71BB-46F6-B62A-6E8038B697EC}" type="datetime1">
              <a:rPr lang="en-US" smtClean="0"/>
              <a:t>09/16/2015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AO data (6/30/15)</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50C07-B9F2-43EA-8863-AA8CC59E1271}" type="slidenum">
              <a:rPr lang="en-US" smtClean="0"/>
              <a:t>‹#›</a:t>
            </a:fld>
            <a:endParaRPr lang="en-US"/>
          </a:p>
        </p:txBody>
      </p:sp>
    </p:spTree>
    <p:extLst>
      <p:ext uri="{BB962C8B-B14F-4D97-AF65-F5344CB8AC3E}">
        <p14:creationId xmlns:p14="http://schemas.microsoft.com/office/powerpoint/2010/main" val="170936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r>
              <a:rPr lang="en-US" sz="4000" dirty="0" smtClean="0">
                <a:solidFill>
                  <a:schemeClr val="accent1"/>
                </a:solidFill>
                <a:latin typeface="Comic Sans MS" pitchFamily="66" charset="0"/>
              </a:rPr>
              <a:t>The Ninth Circuit Court of Appeals</a:t>
            </a:r>
            <a:endParaRPr lang="en-US" sz="4000" dirty="0">
              <a:solidFill>
                <a:schemeClr val="accent1"/>
              </a:solidFill>
              <a:latin typeface="Comic Sans MS" pitchFamily="66" charset="0"/>
            </a:endParaRPr>
          </a:p>
        </p:txBody>
      </p:sp>
      <p:pic>
        <p:nvPicPr>
          <p:cNvPr id="3075" name="Picture 3" descr="MVC-655S"/>
          <p:cNvPicPr>
            <a:picLocks noGrp="1" noChangeAspect="1" noChangeArrowheads="1"/>
          </p:cNvPicPr>
          <p:nvPr>
            <p:ph idx="1"/>
          </p:nvPr>
        </p:nvPicPr>
        <p:blipFill>
          <a:blip r:embed="rId3" cstate="print"/>
          <a:stretch>
            <a:fillRect/>
          </a:stretch>
        </p:blipFill>
        <p:spPr>
          <a:xfrm>
            <a:off x="3078692" y="1600201"/>
            <a:ext cx="6034617" cy="4525963"/>
          </a:xfrm>
          <a:noFill/>
        </p:spPr>
      </p:pic>
      <p:sp>
        <p:nvSpPr>
          <p:cNvPr id="2" name="Footer Placeholder 1"/>
          <p:cNvSpPr>
            <a:spLocks noGrp="1"/>
          </p:cNvSpPr>
          <p:nvPr>
            <p:ph type="ftr" sz="quarter" idx="11"/>
          </p:nvPr>
        </p:nvSpPr>
        <p:spPr/>
        <p:txBody>
          <a:bodyPr/>
          <a:lstStyle/>
          <a:p>
            <a:r>
              <a:rPr lang="en-US" dirty="0" smtClean="0"/>
              <a:t>AO data (6/30/15)</a:t>
            </a:r>
            <a:endParaRPr lang="en-US" dirty="0"/>
          </a:p>
        </p:txBody>
      </p:sp>
    </p:spTree>
    <p:extLst>
      <p:ext uri="{BB962C8B-B14F-4D97-AF65-F5344CB8AC3E}">
        <p14:creationId xmlns:p14="http://schemas.microsoft.com/office/powerpoint/2010/main" val="2434512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929103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Ninth Circuit Arguments</a:t>
            </a:r>
            <a:endParaRPr lang="en-US" dirty="0"/>
          </a:p>
        </p:txBody>
      </p:sp>
      <p:graphicFrame>
        <p:nvGraphicFramePr>
          <p:cNvPr id="4" name="Content Placeholder 3"/>
          <p:cNvGraphicFramePr>
            <a:graphicFrameLocks noGrp="1"/>
          </p:cNvGraphicFramePr>
          <p:nvPr>
            <p:ph idx="1"/>
            <p:extLst/>
          </p:nvPr>
        </p:nvGraphicFramePr>
        <p:xfrm>
          <a:off x="1495425" y="1676401"/>
          <a:ext cx="8715375"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1665074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nvPr>
        </p:nvGraphicFramePr>
        <p:xfrm>
          <a:off x="152400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350581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623005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774141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747112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431081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Court </a:t>
            </a:r>
            <a:r>
              <a:rPr lang="en-US" dirty="0" smtClean="0">
                <a:solidFill>
                  <a:srgbClr val="0070C0"/>
                </a:solidFill>
              </a:rPr>
              <a:t>2014</a:t>
            </a:r>
            <a:endParaRPr lang="en-US" dirty="0">
              <a:solidFill>
                <a:srgbClr val="0070C0"/>
              </a:solidFill>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67188" y="1600201"/>
            <a:ext cx="6857624" cy="4525963"/>
          </a:xfrm>
        </p:spPr>
      </p:pic>
      <p:sp>
        <p:nvSpPr>
          <p:cNvPr id="3" name="Footer Placeholder 2"/>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389213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Caseload</a:t>
            </a:r>
            <a:br>
              <a:rPr lang="en-US" dirty="0" smtClean="0"/>
            </a:br>
            <a:r>
              <a:rPr lang="en-US" sz="1100" dirty="0"/>
              <a:t>as of June 30, 2015</a:t>
            </a:r>
            <a:endParaRPr lang="en-US" sz="1100"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64688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The Come From?</a:t>
            </a:r>
            <a:endParaRPr lang="en-US"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59036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479456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Median Processing Times</a:t>
            </a:r>
            <a:br>
              <a:rPr lang="en-US" dirty="0" smtClean="0"/>
            </a:br>
            <a:r>
              <a:rPr lang="en-US" dirty="0" smtClean="0"/>
              <a:t>NOA - Decision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5083623"/>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362256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236817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2257391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524000" y="457200"/>
          <a:ext cx="7772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AO data (6/30/15)</a:t>
            </a:r>
            <a:endParaRPr lang="en-US"/>
          </a:p>
        </p:txBody>
      </p:sp>
    </p:spTree>
    <p:extLst>
      <p:ext uri="{BB962C8B-B14F-4D97-AF65-F5344CB8AC3E}">
        <p14:creationId xmlns:p14="http://schemas.microsoft.com/office/powerpoint/2010/main" val="1122989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539</Words>
  <Application>Microsoft Office PowerPoint</Application>
  <PresentationFormat>Widescreen</PresentationFormat>
  <Paragraphs>73</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Comic Sans MS</vt:lpstr>
      <vt:lpstr>Office Theme</vt:lpstr>
      <vt:lpstr>The Ninth Circuit Court of Appeals</vt:lpstr>
      <vt:lpstr>Court 2014</vt:lpstr>
      <vt:lpstr>Caseload as of June 30, 2015</vt:lpstr>
      <vt:lpstr>Where Do The Come From?</vt:lpstr>
      <vt:lpstr>PowerPoint Presentation</vt:lpstr>
      <vt:lpstr>Median Processing Times NOA - Decision</vt:lpstr>
      <vt:lpstr>PowerPoint Presentation</vt:lpstr>
      <vt:lpstr>PowerPoint Presentation</vt:lpstr>
      <vt:lpstr>PowerPoint Presentation</vt:lpstr>
      <vt:lpstr>PowerPoint Presentation</vt:lpstr>
      <vt:lpstr>Ninth Circuit Arguments</vt:lpstr>
      <vt:lpstr>PowerPoint Presentation</vt:lpstr>
      <vt:lpstr>PowerPoint Presentation</vt:lpstr>
      <vt:lpstr>PowerPoint Presentation</vt:lpstr>
      <vt:lpstr>PowerPoint Presentation</vt:lpstr>
      <vt:lpstr>PowerPoint Presentation</vt:lpstr>
    </vt:vector>
  </TitlesOfParts>
  <Company>USCA9</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Dwyer</dc:creator>
  <cp:lastModifiedBy>Molly Dwyer</cp:lastModifiedBy>
  <cp:revision>5</cp:revision>
  <dcterms:created xsi:type="dcterms:W3CDTF">2015-07-11T21:04:34Z</dcterms:created>
  <dcterms:modified xsi:type="dcterms:W3CDTF">2015-09-16T18:49:11Z</dcterms:modified>
</cp:coreProperties>
</file>