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8" r:id="rId2"/>
    <p:sldId id="268" r:id="rId3"/>
    <p:sldId id="288" r:id="rId4"/>
    <p:sldId id="289" r:id="rId5"/>
    <p:sldId id="269" r:id="rId6"/>
    <p:sldId id="290" r:id="rId7"/>
    <p:sldId id="277" r:id="rId8"/>
    <p:sldId id="278" r:id="rId9"/>
    <p:sldId id="285" r:id="rId10"/>
    <p:sldId id="286" r:id="rId11"/>
    <p:sldId id="279" r:id="rId12"/>
    <p:sldId id="280" r:id="rId13"/>
    <p:sldId id="292" r:id="rId14"/>
    <p:sldId id="293" r:id="rId15"/>
    <p:sldId id="291" r:id="rId16"/>
    <p:sldId id="294" r:id="rId17"/>
    <p:sldId id="281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0FF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60D8C-9AE3-4740-9044-AD0B348621C6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CF4AF-36F7-462F-9D05-39636745D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1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6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2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3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8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6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1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F043-1552-415D-839B-D5D8577A84AB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C399-A457-4CB9-AADB-D3B1E7310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7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Hot Topics in Criminal/Immigration:</a:t>
            </a:r>
          </a:p>
          <a:p>
            <a:pPr marL="0" indent="0" algn="ctr">
              <a:buNone/>
            </a:pPr>
            <a:r>
              <a:rPr lang="en-US" sz="4400" i="1" dirty="0" smtClean="0"/>
              <a:t>Almanza-Arenas, </a:t>
            </a:r>
            <a:r>
              <a:rPr lang="en-US" sz="4400" i="1" dirty="0" err="1" smtClean="0"/>
              <a:t>Dimaya</a:t>
            </a:r>
            <a:r>
              <a:rPr lang="en-US" sz="4400" i="1" dirty="0" smtClean="0"/>
              <a:t>, </a:t>
            </a:r>
            <a:r>
              <a:rPr lang="en-US" sz="4400" dirty="0" smtClean="0"/>
              <a:t>and </a:t>
            </a:r>
          </a:p>
          <a:p>
            <a:pPr marL="0" indent="0" algn="ctr">
              <a:buNone/>
            </a:pPr>
            <a:r>
              <a:rPr lang="en-US" sz="4400" dirty="0" smtClean="0"/>
              <a:t>Void for Vagueness </a:t>
            </a:r>
            <a:endParaRPr lang="en-US" sz="4400" i="1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spcBef>
                <a:spcPts val="168"/>
              </a:spcBef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 marL="0" indent="0" algn="ctr">
              <a:spcBef>
                <a:spcPts val="168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Kara Hartzler</a:t>
            </a:r>
          </a:p>
          <a:p>
            <a:pPr marL="0" indent="0" algn="ctr">
              <a:spcBef>
                <a:spcPts val="168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Federal Defenders of San Diego, Inc.</a:t>
            </a:r>
          </a:p>
        </p:txBody>
      </p:sp>
    </p:spTree>
    <p:extLst>
      <p:ext uri="{BB962C8B-B14F-4D97-AF65-F5344CB8AC3E}">
        <p14:creationId xmlns:p14="http://schemas.microsoft.com/office/powerpoint/2010/main" val="8675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Almanza-Arenas: 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Banc Decision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En banc panel included 5 judges who had signed on to Judge Graber’s dissent </a:t>
            </a:r>
          </a:p>
          <a:p>
            <a:r>
              <a:rPr lang="en-US" sz="4000" dirty="0"/>
              <a:t>U</a:t>
            </a:r>
            <a:r>
              <a:rPr lang="en-US" sz="4000" dirty="0" smtClean="0"/>
              <a:t>pheld means/elements in 10-1 decision</a:t>
            </a:r>
          </a:p>
          <a:p>
            <a:r>
              <a:rPr lang="en-US" sz="4000" dirty="0" smtClean="0"/>
              <a:t>Concur. (4 judges):  Congress should ditch categorical approach  </a:t>
            </a:r>
          </a:p>
          <a:p>
            <a:r>
              <a:rPr lang="en-US" sz="4000" dirty="0" smtClean="0"/>
              <a:t>Concur. (J. Watford): Would have found divisible but that inconclusive record established eligibility for relief  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56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Steps for Determining Divisibility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First step: look at text of statute:</a:t>
            </a:r>
          </a:p>
          <a:p>
            <a:pPr marL="0" indent="0">
              <a:buNone/>
            </a:pPr>
            <a:r>
              <a:rPr lang="en-US" sz="4000" dirty="0" smtClean="0"/>
              <a:t>“Any </a:t>
            </a:r>
            <a:r>
              <a:rPr lang="en-US" sz="4000" dirty="0"/>
              <a:t>person who 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drives or takes a vehicle not his or her own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FFFFA3"/>
                </a:solidFill>
              </a:rPr>
              <a:t>without the consent of the owner thereof</a:t>
            </a:r>
            <a:r>
              <a:rPr lang="en-US" sz="4000" dirty="0"/>
              <a:t>, and </a:t>
            </a:r>
            <a:r>
              <a:rPr lang="en-US" sz="4000" dirty="0">
                <a:solidFill>
                  <a:srgbClr val="F690FF"/>
                </a:solidFill>
              </a:rPr>
              <a:t>with intent either to permanently or temporarily deprive the owner thereof of his or her title to or possession of the </a:t>
            </a:r>
            <a:r>
              <a:rPr lang="en-US" sz="4000" dirty="0" smtClean="0">
                <a:solidFill>
                  <a:srgbClr val="F690FF"/>
                </a:solidFill>
              </a:rPr>
              <a:t>vehicle</a:t>
            </a:r>
            <a:r>
              <a:rPr 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Steps for Determining Divisibility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Second step: Confirm elements by examining </a:t>
            </a:r>
            <a:r>
              <a:rPr lang="en-US" sz="4000" i="1" dirty="0" smtClean="0"/>
              <a:t>Shepard </a:t>
            </a:r>
            <a:r>
              <a:rPr lang="en-US" sz="4000" dirty="0" smtClean="0"/>
              <a:t>docs per </a:t>
            </a:r>
            <a:r>
              <a:rPr lang="en-US" sz="4000" i="1" dirty="0" err="1" smtClean="0"/>
              <a:t>Descamps</a:t>
            </a:r>
            <a:r>
              <a:rPr lang="en-US" sz="4000" i="1" dirty="0" smtClean="0"/>
              <a:t> </a:t>
            </a:r>
            <a:r>
              <a:rPr lang="en-US" sz="4000" dirty="0" err="1" smtClean="0"/>
              <a:t>fn</a:t>
            </a:r>
            <a:r>
              <a:rPr lang="en-US" sz="4000" dirty="0" smtClean="0"/>
              <a:t> 2 </a:t>
            </a:r>
            <a:endParaRPr lang="en-US" sz="4000" i="1" dirty="0"/>
          </a:p>
          <a:p>
            <a:r>
              <a:rPr lang="en-US" sz="4000" dirty="0" smtClean="0"/>
              <a:t>Here, </a:t>
            </a:r>
            <a:r>
              <a:rPr lang="en-US" sz="4000" dirty="0"/>
              <a:t>prosecutor charged </a:t>
            </a:r>
            <a:r>
              <a:rPr lang="en-US" sz="4000" dirty="0" smtClean="0"/>
              <a:t>“intent </a:t>
            </a:r>
            <a:r>
              <a:rPr lang="en-US" sz="4000" dirty="0"/>
              <a:t>either permanently or temporarily to </a:t>
            </a:r>
            <a:r>
              <a:rPr lang="en-US" sz="4000" dirty="0" smtClean="0"/>
              <a:t>deprive” </a:t>
            </a:r>
          </a:p>
          <a:p>
            <a:r>
              <a:rPr lang="en-US" sz="4000" dirty="0"/>
              <a:t>Because </a:t>
            </a:r>
            <a:r>
              <a:rPr lang="en-US" sz="4000" dirty="0" smtClean="0"/>
              <a:t>prosecutors can’t charge two offenses in same count, must be means, not elements</a:t>
            </a:r>
          </a:p>
          <a:p>
            <a:r>
              <a:rPr lang="en-US" sz="4000" dirty="0"/>
              <a:t>But </a:t>
            </a:r>
            <a:r>
              <a:rPr lang="en-US" sz="4000" dirty="0" smtClean="0"/>
              <a:t>prosecutors don’t always charge correctly, so may have to look beyond </a:t>
            </a:r>
            <a:r>
              <a:rPr lang="en-US" sz="4000" i="1" dirty="0" smtClean="0"/>
              <a:t>Shepard</a:t>
            </a:r>
            <a:r>
              <a:rPr lang="en-US" sz="4000" dirty="0" smtClean="0"/>
              <a:t> documents</a:t>
            </a:r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Steps for Determining Divisibility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Third step: Verify elements by looking to state case law and jury instructions </a:t>
            </a:r>
          </a:p>
          <a:p>
            <a:r>
              <a:rPr lang="en-US" sz="4000" dirty="0" smtClean="0"/>
              <a:t>In </a:t>
            </a:r>
            <a:r>
              <a:rPr lang="en-US" sz="4000" i="1" dirty="0" err="1" smtClean="0"/>
              <a:t>Rendon</a:t>
            </a:r>
            <a:r>
              <a:rPr lang="en-US" sz="4000" i="1" dirty="0" smtClean="0"/>
              <a:t>, </a:t>
            </a:r>
            <a:r>
              <a:rPr lang="en-US" sz="4000" dirty="0" smtClean="0"/>
              <a:t>where statute didn’t provide a “clear answer,” court looked to state law. </a:t>
            </a:r>
          </a:p>
          <a:p>
            <a:r>
              <a:rPr lang="en-US" sz="4000" dirty="0"/>
              <a:t>Because jury instructions resolved that temp/permanent distinction is a “means,” majority found it need not look to state case law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33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Footnote 2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Majority reads </a:t>
            </a:r>
            <a:r>
              <a:rPr lang="en-US" sz="4000" dirty="0" err="1" smtClean="0"/>
              <a:t>fn</a:t>
            </a:r>
            <a:r>
              <a:rPr lang="en-US" sz="4000" dirty="0"/>
              <a:t> 2 as a </a:t>
            </a:r>
            <a:r>
              <a:rPr lang="en-US" sz="4000" dirty="0" smtClean="0"/>
              <a:t>“guide” </a:t>
            </a:r>
            <a:r>
              <a:rPr lang="en-US" sz="4000" dirty="0"/>
              <a:t>to </a:t>
            </a:r>
            <a:r>
              <a:rPr lang="en-US" sz="4000" dirty="0" smtClean="0"/>
              <a:t>look to </a:t>
            </a:r>
            <a:r>
              <a:rPr lang="en-US" sz="4000" i="1" dirty="0" smtClean="0"/>
              <a:t>Shepard</a:t>
            </a:r>
            <a:r>
              <a:rPr lang="en-US" sz="4000" dirty="0" smtClean="0"/>
              <a:t> </a:t>
            </a:r>
            <a:r>
              <a:rPr lang="en-US" sz="4000" dirty="0"/>
              <a:t>documents if there </a:t>
            </a:r>
            <a:r>
              <a:rPr lang="en-US" sz="4000" dirty="0" smtClean="0"/>
              <a:t>is “difficulty </a:t>
            </a:r>
            <a:r>
              <a:rPr lang="en-US" sz="4000" dirty="0"/>
              <a:t>in distinguishing between the elements and </a:t>
            </a:r>
            <a:r>
              <a:rPr lang="en-US" sz="4000" dirty="0" smtClean="0"/>
              <a:t>means”</a:t>
            </a:r>
            <a:endParaRPr lang="en-US" sz="4000" dirty="0"/>
          </a:p>
          <a:p>
            <a:r>
              <a:rPr lang="en-US" sz="4000" dirty="0"/>
              <a:t>Recognized circuit </a:t>
            </a:r>
            <a:r>
              <a:rPr lang="en-US" sz="4000" dirty="0" smtClean="0"/>
              <a:t>split with 10th and 5th Circuits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04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Determining Divisibility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Statute’s text (new)</a:t>
            </a:r>
          </a:p>
          <a:p>
            <a:pPr marL="742950" indent="-742950">
              <a:buAutoNum type="arabicPeriod"/>
            </a:pPr>
            <a:r>
              <a:rPr lang="en-US" sz="4000" i="1" dirty="0" smtClean="0"/>
              <a:t> Shepard</a:t>
            </a:r>
            <a:r>
              <a:rPr lang="en-US" sz="4000" dirty="0" smtClean="0"/>
              <a:t> docs (new)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State law (</a:t>
            </a:r>
            <a:r>
              <a:rPr lang="en-US" sz="4000" i="1" dirty="0" err="1" smtClean="0"/>
              <a:t>Rendon</a:t>
            </a:r>
            <a:r>
              <a:rPr lang="en-US" sz="4000" i="1" dirty="0" smtClean="0"/>
              <a:t>/</a:t>
            </a:r>
            <a:r>
              <a:rPr lang="en-US" sz="4000" i="1" dirty="0" err="1" smtClean="0"/>
              <a:t>Chairez</a:t>
            </a:r>
            <a:r>
              <a:rPr lang="en-US" sz="4000" dirty="0" smtClean="0"/>
              <a:t>)</a:t>
            </a:r>
          </a:p>
          <a:p>
            <a:pPr marL="0" indent="0">
              <a:buNone/>
            </a:pPr>
            <a:r>
              <a:rPr lang="en-US" sz="4000" dirty="0"/>
              <a:t>Will judges incorrectly stop after finding statute divisible under step 1 or 2?</a:t>
            </a:r>
          </a:p>
          <a:p>
            <a:pPr marL="0" indent="0">
              <a:buNone/>
            </a:pPr>
            <a:r>
              <a:rPr lang="en-US" sz="4000" dirty="0" smtClean="0"/>
              <a:t>Will they skip to step 3?</a:t>
            </a:r>
          </a:p>
          <a:p>
            <a:pPr marL="0" indent="0">
              <a:buNone/>
            </a:pPr>
            <a:r>
              <a:rPr lang="en-US" sz="4000" dirty="0" smtClean="0"/>
              <a:t>How can we use steps 1 and 2? </a:t>
            </a:r>
          </a:p>
        </p:txBody>
      </p:sp>
    </p:spTree>
    <p:extLst>
      <p:ext uri="{BB962C8B-B14F-4D97-AF65-F5344CB8AC3E}">
        <p14:creationId xmlns:p14="http://schemas.microsoft.com/office/powerpoint/2010/main" val="29367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Other Questions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Who has the burden to prove jury unanimity is required?  </a:t>
            </a:r>
          </a:p>
          <a:p>
            <a:r>
              <a:rPr lang="en-US" sz="4000" dirty="0" smtClean="0"/>
              <a:t>Should it turn on whether the person is deportable/inadmissible?</a:t>
            </a:r>
          </a:p>
          <a:p>
            <a:r>
              <a:rPr lang="en-US" sz="4000" dirty="0" smtClean="0"/>
              <a:t>What’s the law on second issue of eligibility for relief? </a:t>
            </a:r>
          </a:p>
        </p:txBody>
      </p:sp>
    </p:spTree>
    <p:extLst>
      <p:ext uri="{BB962C8B-B14F-4D97-AF65-F5344CB8AC3E}">
        <p14:creationId xmlns:p14="http://schemas.microsoft.com/office/powerpoint/2010/main" val="17211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Looking Ahead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SG agrees cert should be granted on divisibility:  Mathis v. U.S., Case No. 15-6092</a:t>
            </a:r>
          </a:p>
          <a:p>
            <a:r>
              <a:rPr lang="en-US" sz="4000" dirty="0"/>
              <a:t>Upcoming cases on </a:t>
            </a:r>
            <a:r>
              <a:rPr lang="en-US" sz="4000" dirty="0" smtClean="0"/>
              <a:t>2nd issue of eligibility </a:t>
            </a:r>
            <a:r>
              <a:rPr lang="en-US" sz="4000" dirty="0"/>
              <a:t>for relief </a:t>
            </a:r>
            <a:endParaRPr lang="en-US" sz="4000" dirty="0" smtClean="0"/>
          </a:p>
          <a:p>
            <a:r>
              <a:rPr lang="en-US" sz="4000" dirty="0" smtClean="0"/>
              <a:t>AG currently reconsidering </a:t>
            </a:r>
            <a:r>
              <a:rPr lang="en-US" sz="4000" i="1" dirty="0" smtClean="0"/>
              <a:t>Matter of </a:t>
            </a:r>
            <a:r>
              <a:rPr lang="en-US" sz="4000" i="1" dirty="0" err="1" smtClean="0"/>
              <a:t>Chairez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Dimaya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v. Lynch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Applied Supreme Court </a:t>
            </a:r>
            <a:r>
              <a:rPr lang="en-US" sz="4000" i="1" dirty="0" smtClean="0"/>
              <a:t>Johnson</a:t>
            </a:r>
            <a:r>
              <a:rPr lang="en-US" sz="4000" dirty="0" smtClean="0"/>
              <a:t> decision (finding ACCA residual clause void for vagueness) to 18 U.S.C. </a:t>
            </a:r>
            <a:r>
              <a:rPr lang="en-US" sz="4000" dirty="0"/>
              <a:t>§ </a:t>
            </a:r>
            <a:r>
              <a:rPr lang="en-US" sz="4000" dirty="0" smtClean="0"/>
              <a:t>16(b)</a:t>
            </a:r>
          </a:p>
          <a:p>
            <a:r>
              <a:rPr lang="en-US" sz="4000" dirty="0" smtClean="0"/>
              <a:t>Ag </a:t>
            </a:r>
            <a:r>
              <a:rPr lang="en-US" sz="4000" dirty="0" err="1" smtClean="0"/>
              <a:t>fel</a:t>
            </a:r>
            <a:r>
              <a:rPr lang="en-US" sz="4000" dirty="0" smtClean="0"/>
              <a:t> COV must have an </a:t>
            </a:r>
            <a:r>
              <a:rPr lang="en-US" sz="4000" i="1" dirty="0" smtClean="0"/>
              <a:t>element </a:t>
            </a:r>
            <a:r>
              <a:rPr lang="en-US" sz="4000" dirty="0" smtClean="0"/>
              <a:t>of force – not just “risk” of force</a:t>
            </a:r>
            <a:endParaRPr lang="en-US" sz="4000" dirty="0"/>
          </a:p>
          <a:p>
            <a:r>
              <a:rPr lang="en-US" sz="4000" dirty="0" smtClean="0"/>
              <a:t>OIL petition for rehearing pending</a:t>
            </a:r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CA Crimes Fall Under § 16(b)?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Residential burglary § 459</a:t>
            </a:r>
          </a:p>
          <a:p>
            <a:r>
              <a:rPr lang="en-US" sz="4000" dirty="0"/>
              <a:t>Robbery </a:t>
            </a:r>
            <a:r>
              <a:rPr lang="en-US" sz="4000" dirty="0" smtClean="0"/>
              <a:t>§ 211 (but watch for theft)</a:t>
            </a:r>
          </a:p>
          <a:p>
            <a:r>
              <a:rPr lang="en-US" sz="4000" dirty="0" smtClean="0"/>
              <a:t>Kidnapping § 207</a:t>
            </a:r>
          </a:p>
          <a:p>
            <a:r>
              <a:rPr lang="en-US" sz="4000" dirty="0" smtClean="0"/>
              <a:t>False Imprisonment (various) </a:t>
            </a:r>
          </a:p>
          <a:p>
            <a:r>
              <a:rPr lang="en-US" sz="4000" dirty="0" smtClean="0"/>
              <a:t>Lewd &amp; Lascivious with 14-15 § 288(c)</a:t>
            </a:r>
          </a:p>
          <a:p>
            <a:r>
              <a:rPr lang="en-US" sz="4000" dirty="0"/>
              <a:t>Sexual Battery </a:t>
            </a:r>
            <a:r>
              <a:rPr lang="en-US" sz="4000" dirty="0" smtClean="0"/>
              <a:t>§ 243.4</a:t>
            </a:r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Almanza-Arenas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En</a:t>
            </a:r>
            <a:r>
              <a:rPr lang="en-US" sz="4000" dirty="0" smtClean="0"/>
              <a:t> banc decision issued Dec. 28, 2015</a:t>
            </a:r>
          </a:p>
          <a:p>
            <a:r>
              <a:rPr lang="en-US" sz="4000" dirty="0"/>
              <a:t>I</a:t>
            </a:r>
            <a:r>
              <a:rPr lang="en-US" sz="4000" dirty="0" smtClean="0"/>
              <a:t>n applying the </a:t>
            </a:r>
            <a:r>
              <a:rPr lang="en-US" sz="4000" i="1" dirty="0" smtClean="0"/>
              <a:t>Taylor </a:t>
            </a:r>
            <a:r>
              <a:rPr lang="en-US" sz="4000" dirty="0" smtClean="0"/>
              <a:t>categorical approach, when is a disjunctive statute “divisible” such that courts may </a:t>
            </a:r>
            <a:r>
              <a:rPr lang="en-US" sz="4000" dirty="0" smtClean="0"/>
              <a:t>proceed to</a:t>
            </a:r>
            <a:r>
              <a:rPr lang="en-US" sz="4000" dirty="0" smtClean="0"/>
              <a:t> </a:t>
            </a:r>
            <a:r>
              <a:rPr lang="en-US" sz="4000" dirty="0" smtClean="0"/>
              <a:t>the modified categorical approach?  </a:t>
            </a:r>
          </a:p>
        </p:txBody>
      </p:sp>
    </p:spTree>
    <p:extLst>
      <p:ext uri="{BB962C8B-B14F-4D97-AF65-F5344CB8AC3E}">
        <p14:creationId xmlns:p14="http://schemas.microsoft.com/office/powerpoint/2010/main" val="42929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Else Is Void for Vagueness?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Matter of Valenzuela-Gallardo </a:t>
            </a:r>
            <a:r>
              <a:rPr lang="en-US" sz="4000" dirty="0" smtClean="0"/>
              <a:t>(obstruction of justice)</a:t>
            </a:r>
            <a:endParaRPr lang="en-US" sz="4000" i="1" dirty="0" smtClean="0"/>
          </a:p>
          <a:p>
            <a:r>
              <a:rPr lang="en-US" sz="4000" dirty="0" smtClean="0"/>
              <a:t>CIMTs?</a:t>
            </a:r>
          </a:p>
          <a:p>
            <a:r>
              <a:rPr lang="en-US" sz="4000" dirty="0" smtClean="0"/>
              <a:t>Modified categorical approach?</a:t>
            </a:r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Background -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Descamps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5100" dirty="0"/>
              <a:t>A</a:t>
            </a:r>
            <a:r>
              <a:rPr lang="en-US" sz="5100" dirty="0" smtClean="0"/>
              <a:t> divisible statute contains “multiple, alternative elements”</a:t>
            </a:r>
          </a:p>
          <a:p>
            <a:r>
              <a:rPr lang="en-US" sz="5100" dirty="0" smtClean="0"/>
              <a:t>“Elements” are what a jury must unanimously agree on </a:t>
            </a:r>
          </a:p>
          <a:p>
            <a:r>
              <a:rPr lang="en-US" sz="5100" dirty="0" smtClean="0"/>
              <a:t>Courts can only look to the ROC to determine the “elements” of a conviction – not the “means” by which it was committed</a:t>
            </a:r>
          </a:p>
        </p:txBody>
      </p:sp>
    </p:spTree>
    <p:extLst>
      <p:ext uri="{BB962C8B-B14F-4D97-AF65-F5344CB8AC3E}">
        <p14:creationId xmlns:p14="http://schemas.microsoft.com/office/powerpoint/2010/main" val="5705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Background -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Descamps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Fn. 2: “And </a:t>
            </a:r>
            <a:r>
              <a:rPr lang="en-US" sz="2800" dirty="0"/>
              <a:t>if the dissent's real point is that distinguishing between </a:t>
            </a:r>
            <a:r>
              <a:rPr lang="en-US" sz="2800" dirty="0" smtClean="0"/>
              <a:t>‘alternative elements’ </a:t>
            </a:r>
            <a:r>
              <a:rPr lang="en-US" sz="2800" dirty="0"/>
              <a:t>and </a:t>
            </a:r>
            <a:r>
              <a:rPr lang="en-US" sz="2800" dirty="0" smtClean="0"/>
              <a:t>‘alternative means’ </a:t>
            </a:r>
            <a:r>
              <a:rPr lang="en-US" sz="2800" dirty="0"/>
              <a:t>is difficult, we can see no real-world reason to worry. </a:t>
            </a:r>
            <a:r>
              <a:rPr lang="en-US" sz="2800" b="1" u="sng" dirty="0"/>
              <a:t>Whatever a statute lists (whether elements or means), the documents we approved in </a:t>
            </a:r>
            <a:r>
              <a:rPr lang="en-US" sz="2800" b="1" i="1" u="sng" dirty="0"/>
              <a:t>Taylor</a:t>
            </a:r>
            <a:r>
              <a:rPr lang="en-US" sz="2800" b="1" u="sng" dirty="0"/>
              <a:t> and </a:t>
            </a:r>
            <a:r>
              <a:rPr lang="en-US" sz="2800" b="1" i="1" u="sng" dirty="0"/>
              <a:t>Shepard</a:t>
            </a:r>
            <a:r>
              <a:rPr lang="en-US" sz="2800" b="1" u="sng" dirty="0"/>
              <a:t>—</a:t>
            </a:r>
            <a:r>
              <a:rPr lang="en-US" sz="2800" b="1" i="1" u="sng" dirty="0"/>
              <a:t>i.e., </a:t>
            </a:r>
            <a:r>
              <a:rPr lang="en-US" sz="2800" b="1" u="sng" dirty="0"/>
              <a:t>indictment, jury instructions, plea colloquy, and plea agreement—would reflect the crime's elements</a:t>
            </a:r>
            <a:r>
              <a:rPr lang="en-US" sz="2800" u="sng" dirty="0"/>
              <a:t>. </a:t>
            </a:r>
            <a:r>
              <a:rPr lang="en-US" sz="2800" dirty="0"/>
              <a:t>So a court need not parse state law in the way the dissent suggests: </a:t>
            </a:r>
            <a:r>
              <a:rPr lang="en-US" sz="2800" dirty="0" smtClean="0"/>
              <a:t>When </a:t>
            </a:r>
            <a:r>
              <a:rPr lang="en-US" sz="2800" dirty="0"/>
              <a:t>a state law is drafted in the alternative, the court merely resorts to the approved documents and compares the elements revealed there to those of the generic offense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5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Background – </a:t>
            </a:r>
            <a:r>
              <a:rPr lang="en-US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Chairez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Rendon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4000" i="1" dirty="0" err="1" smtClean="0"/>
              <a:t>Descamps</a:t>
            </a:r>
            <a:r>
              <a:rPr lang="en-US" sz="4000" i="1" dirty="0" smtClean="0"/>
              <a:t> </a:t>
            </a:r>
            <a:r>
              <a:rPr lang="en-US" sz="4000" dirty="0" smtClean="0"/>
              <a:t>involved a “single, indivisible term”</a:t>
            </a:r>
            <a:r>
              <a:rPr lang="en-US" sz="4000" i="1" dirty="0" smtClean="0"/>
              <a:t> </a:t>
            </a:r>
            <a:r>
              <a:rPr lang="en-US" sz="4000" dirty="0" smtClean="0"/>
              <a:t>(“entry”)</a:t>
            </a:r>
            <a:endParaRPr lang="en-US" sz="4000" i="1" dirty="0" smtClean="0"/>
          </a:p>
          <a:p>
            <a:r>
              <a:rPr lang="en-US" sz="4000" dirty="0" smtClean="0"/>
              <a:t>How does </a:t>
            </a:r>
            <a:r>
              <a:rPr lang="en-US" sz="4000" i="1" dirty="0" smtClean="0"/>
              <a:t>Descamps </a:t>
            </a:r>
            <a:r>
              <a:rPr lang="en-US" sz="4000" dirty="0" smtClean="0"/>
              <a:t>apply to statutes with disjunctive terms? </a:t>
            </a:r>
            <a:r>
              <a:rPr lang="en-US" sz="4000" dirty="0" smtClean="0"/>
              <a:t>(“x, y, or z”)</a:t>
            </a:r>
          </a:p>
          <a:p>
            <a:r>
              <a:rPr lang="en-US" sz="4000" i="1" dirty="0" smtClean="0"/>
              <a:t>Matter of </a:t>
            </a:r>
            <a:r>
              <a:rPr lang="en-US" sz="4000" i="1" dirty="0" err="1" smtClean="0"/>
              <a:t>Chairez</a:t>
            </a:r>
            <a:r>
              <a:rPr lang="en-US" sz="4000" i="1" dirty="0" smtClean="0"/>
              <a:t>, </a:t>
            </a:r>
            <a:r>
              <a:rPr lang="en-US" sz="4000" dirty="0" smtClean="0"/>
              <a:t>26 I&amp;N Dec. </a:t>
            </a:r>
            <a:r>
              <a:rPr lang="en-US" sz="4000" dirty="0" smtClean="0"/>
              <a:t>349 (BIA 2014)</a:t>
            </a:r>
            <a:r>
              <a:rPr lang="en-US" sz="4000" dirty="0" smtClean="0"/>
              <a:t>:  </a:t>
            </a:r>
            <a:r>
              <a:rPr lang="en-US" sz="4000" dirty="0" smtClean="0"/>
              <a:t>Must look to state law to determine if jury unanimity required</a:t>
            </a:r>
          </a:p>
          <a:p>
            <a:r>
              <a:rPr lang="en-US" sz="4000" dirty="0" smtClean="0"/>
              <a:t>If in § 237, burden on DHS</a:t>
            </a:r>
          </a:p>
        </p:txBody>
      </p:sp>
    </p:spTree>
    <p:extLst>
      <p:ext uri="{BB962C8B-B14F-4D97-AF65-F5344CB8AC3E}">
        <p14:creationId xmlns:p14="http://schemas.microsoft.com/office/powerpoint/2010/main" val="6619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Background – </a:t>
            </a:r>
            <a:r>
              <a:rPr lang="en-US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Chairez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Rendon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Rendon v. Holder, </a:t>
            </a:r>
            <a:r>
              <a:rPr lang="en-US" sz="4000" dirty="0" smtClean="0"/>
              <a:t>764 F.3d 1077 (9th</a:t>
            </a:r>
            <a:r>
              <a:rPr lang="en-US" sz="4000" dirty="0" smtClean="0"/>
              <a:t> Cir. 2014)</a:t>
            </a:r>
            <a:r>
              <a:rPr lang="en-US" sz="4000" i="1" dirty="0" smtClean="0"/>
              <a:t>: </a:t>
            </a:r>
            <a:r>
              <a:rPr lang="en-US" sz="4000" dirty="0" smtClean="0"/>
              <a:t>can only use ROC when “state law requires” jury to decide between alternatives </a:t>
            </a:r>
          </a:p>
          <a:p>
            <a:r>
              <a:rPr lang="en-US" sz="4000" dirty="0" smtClean="0"/>
              <a:t>Must look to state case law and jury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5763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Background – Dissent to </a:t>
            </a:r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Rendon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r’hring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Nine judges dissent from denial of rehearing in </a:t>
            </a:r>
            <a:r>
              <a:rPr lang="en-US" sz="4000" i="1" dirty="0" err="1"/>
              <a:t>Rendon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4000" dirty="0" smtClean="0"/>
              <a:t>J. Graber: </a:t>
            </a:r>
            <a:r>
              <a:rPr lang="en-US" sz="4000" i="1" dirty="0" err="1" smtClean="0"/>
              <a:t>Descamps</a:t>
            </a:r>
            <a:r>
              <a:rPr lang="en-US" sz="4000" i="1" dirty="0" smtClean="0"/>
              <a:t> </a:t>
            </a:r>
            <a:r>
              <a:rPr lang="en-US" sz="4000" dirty="0" smtClean="0"/>
              <a:t>fn. 2 means that disjunctive = divisible, doesn’t turn on means/elements</a:t>
            </a:r>
          </a:p>
          <a:p>
            <a:r>
              <a:rPr lang="en-US" sz="4000" dirty="0" smtClean="0"/>
              <a:t>J. </a:t>
            </a:r>
            <a:r>
              <a:rPr lang="en-US" sz="4000" dirty="0" err="1" smtClean="0"/>
              <a:t>Kozinski</a:t>
            </a:r>
            <a:r>
              <a:rPr lang="en-US" sz="4000" dirty="0"/>
              <a:t>:</a:t>
            </a:r>
            <a:r>
              <a:rPr lang="en-US" sz="4000" dirty="0" smtClean="0"/>
              <a:t> turns on means/elements but you should “peek” at </a:t>
            </a:r>
            <a:r>
              <a:rPr lang="en-US" sz="4000" i="1" dirty="0" smtClean="0"/>
              <a:t>Shepard </a:t>
            </a:r>
            <a:r>
              <a:rPr lang="en-US" sz="4000" dirty="0" smtClean="0"/>
              <a:t>documents to determine elements</a:t>
            </a:r>
          </a:p>
        </p:txBody>
      </p:sp>
    </p:spTree>
    <p:extLst>
      <p:ext uri="{BB962C8B-B14F-4D97-AF65-F5344CB8AC3E}">
        <p14:creationId xmlns:p14="http://schemas.microsoft.com/office/powerpoint/2010/main" val="8173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Almanza-Arenas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Non-LPR with Unlawful Taking of Vehicle </a:t>
            </a:r>
            <a:r>
              <a:rPr lang="en-US" sz="4000" dirty="0" smtClean="0"/>
              <a:t>applied </a:t>
            </a:r>
            <a:r>
              <a:rPr lang="en-US" sz="4000" dirty="0" smtClean="0"/>
              <a:t>for 42b Cancellation</a:t>
            </a:r>
          </a:p>
          <a:p>
            <a:r>
              <a:rPr lang="en-US" sz="4000" dirty="0"/>
              <a:t>§ 10851 </a:t>
            </a:r>
            <a:r>
              <a:rPr lang="en-US" sz="4000" dirty="0" smtClean="0"/>
              <a:t>= “temporary or permanent”</a:t>
            </a:r>
          </a:p>
          <a:p>
            <a:r>
              <a:rPr lang="en-US" sz="4000" i="1" dirty="0" smtClean="0"/>
              <a:t>Matter of Almanza-Arenas, </a:t>
            </a:r>
            <a:r>
              <a:rPr lang="en-US" sz="4000" dirty="0" smtClean="0"/>
              <a:t>24 I&amp;N Dec. 771 (BIA 2009)</a:t>
            </a:r>
            <a:r>
              <a:rPr lang="en-US" sz="4000" dirty="0" smtClean="0"/>
              <a:t>: </a:t>
            </a:r>
            <a:r>
              <a:rPr lang="en-US" sz="4000" dirty="0" smtClean="0"/>
              <a:t>statute is divisible and applicant for relief has burden to show temporary taking</a:t>
            </a:r>
          </a:p>
          <a:p>
            <a:r>
              <a:rPr lang="en-US" sz="4000" dirty="0" smtClean="0"/>
              <a:t>Inconclusive record is not enough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74634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Almanza-Arenas: 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9th Panel Decision 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Two holdings:</a:t>
            </a:r>
          </a:p>
          <a:p>
            <a:pPr marL="0" indent="0">
              <a:buNone/>
            </a:pPr>
            <a:r>
              <a:rPr lang="en-US" sz="4000" dirty="0" smtClean="0"/>
              <a:t>1.  § 10851 not divisible under </a:t>
            </a:r>
            <a:r>
              <a:rPr lang="en-US" sz="4000" i="1" dirty="0" err="1" smtClean="0"/>
              <a:t>Rendon</a:t>
            </a:r>
            <a:endParaRPr lang="en-US" sz="4000" i="1" dirty="0" smtClean="0"/>
          </a:p>
          <a:p>
            <a:pPr marL="742950" indent="-742950">
              <a:buAutoNum type="arabicPeriod" startAt="2"/>
            </a:pPr>
            <a:r>
              <a:rPr lang="en-US" sz="4000" dirty="0" smtClean="0"/>
              <a:t>Even if it were, </a:t>
            </a:r>
            <a:r>
              <a:rPr lang="en-US" sz="4000" i="1" dirty="0" err="1" smtClean="0"/>
              <a:t>Moncrieffe</a:t>
            </a:r>
            <a:r>
              <a:rPr lang="en-US" sz="4000" i="1" dirty="0" smtClean="0"/>
              <a:t> </a:t>
            </a:r>
            <a:r>
              <a:rPr lang="en-US" sz="4000" dirty="0" smtClean="0"/>
              <a:t>overruled </a:t>
            </a:r>
            <a:r>
              <a:rPr lang="en-US" sz="4000" dirty="0" smtClean="0"/>
              <a:t>rule in </a:t>
            </a:r>
            <a:r>
              <a:rPr lang="en-US" sz="4000" i="1" dirty="0" smtClean="0"/>
              <a:t>Young </a:t>
            </a:r>
            <a:r>
              <a:rPr lang="en-US" sz="4000" dirty="0" smtClean="0"/>
              <a:t>and held</a:t>
            </a:r>
            <a:r>
              <a:rPr lang="en-US" sz="4000" dirty="0" smtClean="0"/>
              <a:t> that </a:t>
            </a:r>
            <a:r>
              <a:rPr lang="en-US" sz="4000" dirty="0" smtClean="0"/>
              <a:t>an inconclusive record </a:t>
            </a:r>
            <a:r>
              <a:rPr lang="en-US" sz="4000" dirty="0" smtClean="0"/>
              <a:t>establishes </a:t>
            </a:r>
            <a:r>
              <a:rPr lang="en-US" sz="4000" dirty="0" smtClean="0"/>
              <a:t>eligibility for relief</a:t>
            </a:r>
            <a:endParaRPr lang="en-US" sz="4000" i="1" dirty="0" smtClean="0"/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56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970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Almanza-Arenas  </vt:lpstr>
      <vt:lpstr>Background - Descamps </vt:lpstr>
      <vt:lpstr>Background - Descamps </vt:lpstr>
      <vt:lpstr>Background – Chairez/Rendon </vt:lpstr>
      <vt:lpstr>Background – Chairez/Rendon </vt:lpstr>
      <vt:lpstr>Background – Dissent to Rendon r’hring </vt:lpstr>
      <vt:lpstr>Almanza-Arenas  </vt:lpstr>
      <vt:lpstr>Almanza-Arenas:  9th Panel Decision  </vt:lpstr>
      <vt:lpstr>Almanza-Arenas:  En Banc Decision  </vt:lpstr>
      <vt:lpstr>Steps for Determining Divisibility  </vt:lpstr>
      <vt:lpstr>Steps for Determining Divisibility </vt:lpstr>
      <vt:lpstr>Steps for Determining Divisibility </vt:lpstr>
      <vt:lpstr>Footnote 2 </vt:lpstr>
      <vt:lpstr>Determining Divisibility  </vt:lpstr>
      <vt:lpstr>Other Questions  </vt:lpstr>
      <vt:lpstr>Looking Ahead  </vt:lpstr>
      <vt:lpstr>Dimaya v. Lynch  </vt:lpstr>
      <vt:lpstr>What CA Crimes Fall Under § 16(b)?  </vt:lpstr>
      <vt:lpstr>What Else Is Void for Vagueness?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Global Context  For 1326 Mitigation</dc:title>
  <dc:creator>Chloe Dillon</dc:creator>
  <cp:lastModifiedBy>Kara Hartzler</cp:lastModifiedBy>
  <cp:revision>211</cp:revision>
  <dcterms:created xsi:type="dcterms:W3CDTF">2014-10-04T23:41:29Z</dcterms:created>
  <dcterms:modified xsi:type="dcterms:W3CDTF">2016-01-11T17:01:42Z</dcterms:modified>
</cp:coreProperties>
</file>