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2" r:id="rId1"/>
  </p:sldMasterIdLst>
  <p:notesMasterIdLst>
    <p:notesMasterId r:id="rId130"/>
  </p:notesMasterIdLst>
  <p:handoutMasterIdLst>
    <p:handoutMasterId r:id="rId131"/>
  </p:handoutMasterIdLst>
  <p:sldIdLst>
    <p:sldId id="256" r:id="rId2"/>
    <p:sldId id="257" r:id="rId3"/>
    <p:sldId id="270" r:id="rId4"/>
    <p:sldId id="258" r:id="rId5"/>
    <p:sldId id="259" r:id="rId6"/>
    <p:sldId id="261" r:id="rId7"/>
    <p:sldId id="260" r:id="rId8"/>
    <p:sldId id="295" r:id="rId9"/>
    <p:sldId id="262" r:id="rId10"/>
    <p:sldId id="272" r:id="rId11"/>
    <p:sldId id="281" r:id="rId12"/>
    <p:sldId id="284" r:id="rId13"/>
    <p:sldId id="287" r:id="rId14"/>
    <p:sldId id="294" r:id="rId15"/>
    <p:sldId id="293" r:id="rId16"/>
    <p:sldId id="277" r:id="rId17"/>
    <p:sldId id="278" r:id="rId18"/>
    <p:sldId id="375" r:id="rId19"/>
    <p:sldId id="264" r:id="rId20"/>
    <p:sldId id="298" r:id="rId21"/>
    <p:sldId id="273" r:id="rId22"/>
    <p:sldId id="274" r:id="rId23"/>
    <p:sldId id="286" r:id="rId24"/>
    <p:sldId id="288" r:id="rId25"/>
    <p:sldId id="285" r:id="rId26"/>
    <p:sldId id="279" r:id="rId27"/>
    <p:sldId id="275" r:id="rId28"/>
    <p:sldId id="282" r:id="rId29"/>
    <p:sldId id="283" r:id="rId30"/>
    <p:sldId id="300" r:id="rId31"/>
    <p:sldId id="301"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 id="336" r:id="rId66"/>
    <p:sldId id="337" r:id="rId67"/>
    <p:sldId id="338" r:id="rId68"/>
    <p:sldId id="339" r:id="rId69"/>
    <p:sldId id="340" r:id="rId70"/>
    <p:sldId id="341" r:id="rId71"/>
    <p:sldId id="342" r:id="rId72"/>
    <p:sldId id="343" r:id="rId73"/>
    <p:sldId id="344" r:id="rId74"/>
    <p:sldId id="345" r:id="rId75"/>
    <p:sldId id="346" r:id="rId76"/>
    <p:sldId id="347" r:id="rId77"/>
    <p:sldId id="348" r:id="rId78"/>
    <p:sldId id="349" r:id="rId79"/>
    <p:sldId id="350" r:id="rId80"/>
    <p:sldId id="351" r:id="rId81"/>
    <p:sldId id="352" r:id="rId82"/>
    <p:sldId id="353" r:id="rId83"/>
    <p:sldId id="354" r:id="rId84"/>
    <p:sldId id="355" r:id="rId85"/>
    <p:sldId id="356" r:id="rId86"/>
    <p:sldId id="357" r:id="rId87"/>
    <p:sldId id="358" r:id="rId88"/>
    <p:sldId id="377" r:id="rId89"/>
    <p:sldId id="378" r:id="rId90"/>
    <p:sldId id="379" r:id="rId91"/>
    <p:sldId id="380" r:id="rId92"/>
    <p:sldId id="381" r:id="rId93"/>
    <p:sldId id="382" r:id="rId94"/>
    <p:sldId id="383" r:id="rId95"/>
    <p:sldId id="384" r:id="rId96"/>
    <p:sldId id="385" r:id="rId97"/>
    <p:sldId id="386" r:id="rId98"/>
    <p:sldId id="387" r:id="rId99"/>
    <p:sldId id="388" r:id="rId100"/>
    <p:sldId id="389" r:id="rId101"/>
    <p:sldId id="390" r:id="rId102"/>
    <p:sldId id="391" r:id="rId103"/>
    <p:sldId id="392" r:id="rId104"/>
    <p:sldId id="393" r:id="rId105"/>
    <p:sldId id="395" r:id="rId106"/>
    <p:sldId id="396" r:id="rId107"/>
    <p:sldId id="397" r:id="rId108"/>
    <p:sldId id="398" r:id="rId109"/>
    <p:sldId id="399" r:id="rId110"/>
    <p:sldId id="400" r:id="rId111"/>
    <p:sldId id="401" r:id="rId112"/>
    <p:sldId id="402" r:id="rId113"/>
    <p:sldId id="403" r:id="rId114"/>
    <p:sldId id="404" r:id="rId115"/>
    <p:sldId id="360" r:id="rId116"/>
    <p:sldId id="361" r:id="rId117"/>
    <p:sldId id="362" r:id="rId118"/>
    <p:sldId id="363" r:id="rId119"/>
    <p:sldId id="364" r:id="rId120"/>
    <p:sldId id="365" r:id="rId121"/>
    <p:sldId id="366" r:id="rId122"/>
    <p:sldId id="367" r:id="rId123"/>
    <p:sldId id="368" r:id="rId124"/>
    <p:sldId id="369" r:id="rId125"/>
    <p:sldId id="370" r:id="rId126"/>
    <p:sldId id="371" r:id="rId127"/>
    <p:sldId id="372" r:id="rId128"/>
    <p:sldId id="373" r:id="rId1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FE8BF8-A59F-44B0-8649-7E8811A401D1}">
          <p14:sldIdLst>
            <p14:sldId id="256"/>
            <p14:sldId id="257"/>
            <p14:sldId id="270"/>
            <p14:sldId id="258"/>
            <p14:sldId id="259"/>
            <p14:sldId id="261"/>
            <p14:sldId id="260"/>
            <p14:sldId id="295"/>
            <p14:sldId id="262"/>
            <p14:sldId id="272"/>
            <p14:sldId id="281"/>
            <p14:sldId id="284"/>
            <p14:sldId id="287"/>
            <p14:sldId id="294"/>
            <p14:sldId id="293"/>
            <p14:sldId id="277"/>
            <p14:sldId id="278"/>
            <p14:sldId id="375"/>
            <p14:sldId id="264"/>
            <p14:sldId id="298"/>
            <p14:sldId id="273"/>
            <p14:sldId id="274"/>
            <p14:sldId id="286"/>
            <p14:sldId id="288"/>
            <p14:sldId id="285"/>
            <p14:sldId id="279"/>
            <p14:sldId id="275"/>
            <p14:sldId id="282"/>
            <p14:sldId id="283"/>
          </p14:sldIdLst>
        </p14:section>
        <p14:section name="Untitled Section" id="{497389BD-A881-4D1B-8A76-0230A1778B8A}">
          <p14:sldIdLst>
            <p14:sldId id="300"/>
            <p14:sldId id="301"/>
            <p14:sldId id="302"/>
            <p14:sldId id="303"/>
            <p14:sldId id="304"/>
            <p14:sldId id="305"/>
            <p14:sldId id="306"/>
            <p14:sldId id="307"/>
            <p14:sldId id="308"/>
            <p14:sldId id="309"/>
            <p14:sldId id="310"/>
            <p14:sldId id="311"/>
            <p14:sldId id="312"/>
            <p14:sldId id="313"/>
            <p14:sldId id="314"/>
            <p14:sldId id="315"/>
            <p14:sldId id="316"/>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77"/>
            <p14:sldId id="378"/>
            <p14:sldId id="379"/>
            <p14:sldId id="380"/>
            <p14:sldId id="381"/>
            <p14:sldId id="382"/>
            <p14:sldId id="383"/>
            <p14:sldId id="384"/>
            <p14:sldId id="385"/>
            <p14:sldId id="386"/>
            <p14:sldId id="387"/>
            <p14:sldId id="388"/>
            <p14:sldId id="389"/>
            <p14:sldId id="390"/>
            <p14:sldId id="391"/>
            <p14:sldId id="392"/>
            <p14:sldId id="393"/>
            <p14:sldId id="395"/>
            <p14:sldId id="396"/>
            <p14:sldId id="397"/>
            <p14:sldId id="398"/>
            <p14:sldId id="399"/>
            <p14:sldId id="400"/>
            <p14:sldId id="401"/>
            <p14:sldId id="402"/>
            <p14:sldId id="403"/>
            <p14:sldId id="404"/>
            <p14:sldId id="360"/>
            <p14:sldId id="361"/>
            <p14:sldId id="362"/>
            <p14:sldId id="363"/>
            <p14:sldId id="364"/>
            <p14:sldId id="365"/>
            <p14:sldId id="366"/>
            <p14:sldId id="367"/>
            <p14:sldId id="368"/>
            <p14:sldId id="369"/>
            <p14:sldId id="370"/>
            <p14:sldId id="371"/>
            <p14:sldId id="372"/>
            <p14:sldId id="373"/>
          </p14:sldIdLst>
        </p14:section>
      </p14:sectionLst>
    </p:ext>
    <p:ext uri="{EFAFB233-063F-42B5-8137-9DF3F51BA10A}">
      <p15:sldGuideLst xmlns:mc="http://schemas.openxmlformats.org/markup-compatibility/2006" xmlns:mv="urn:schemas-microsoft-com:mac:vml"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255" autoAdjust="0"/>
    <p:restoredTop sz="95621" autoAdjust="0"/>
  </p:normalViewPr>
  <p:slideViewPr>
    <p:cSldViewPr>
      <p:cViewPr>
        <p:scale>
          <a:sx n="107" d="100"/>
          <a:sy n="107" d="100"/>
        </p:scale>
        <p:origin x="-990" y="-108"/>
      </p:cViewPr>
      <p:guideLst>
        <p:guide orient="horz" pos="2160"/>
        <p:guide pos="2880"/>
      </p:guideLst>
    </p:cSldViewPr>
  </p:slideViewPr>
  <p:outlineViewPr>
    <p:cViewPr>
      <p:scale>
        <a:sx n="33" d="100"/>
        <a:sy n="33" d="100"/>
      </p:scale>
      <p:origin x="54" y="2244"/>
    </p:cViewPr>
  </p:outlineViewPr>
  <p:notesTextViewPr>
    <p:cViewPr>
      <p:scale>
        <a:sx n="1" d="1"/>
        <a:sy n="1" d="1"/>
      </p:scale>
      <p:origin x="0" y="0"/>
    </p:cViewPr>
  </p:notesTextViewPr>
  <p:sorterViewPr>
    <p:cViewPr>
      <p:scale>
        <a:sx n="100" d="100"/>
        <a:sy n="100" d="100"/>
      </p:scale>
      <p:origin x="0" y="1264"/>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a9.circ9.dcn\sfo\sfo-data\user-data\ClaudiaB\Immigration%20statistics%20A%201.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
          <c:y val="0"/>
          <c:w val="1"/>
          <c:h val="0.88711593289213586"/>
        </c:manualLayout>
      </c:layout>
      <c:barChart>
        <c:barDir val="col"/>
        <c:grouping val="clustered"/>
        <c:varyColors val="0"/>
        <c:ser>
          <c:idx val="0"/>
          <c:order val="0"/>
          <c:tx>
            <c:strRef>
              <c:f>Sheet1!$A$6</c:f>
              <c:strCache>
                <c:ptCount val="1"/>
                <c:pt idx="0">
                  <c:v>Immigration Cases Received</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1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Sheet1!$B$5:$E$5</c:f>
              <c:numCache>
                <c:formatCode>@</c:formatCode>
                <c:ptCount val="4"/>
                <c:pt idx="0">
                  <c:v>2012</c:v>
                </c:pt>
                <c:pt idx="1">
                  <c:v>2013</c:v>
                </c:pt>
                <c:pt idx="2">
                  <c:v>2014</c:v>
                </c:pt>
                <c:pt idx="3">
                  <c:v>2015</c:v>
                </c:pt>
              </c:numCache>
            </c:numRef>
          </c:cat>
          <c:val>
            <c:numRef>
              <c:f>Sheet1!$B$6:$E$6</c:f>
              <c:numCache>
                <c:formatCode>#,##0</c:formatCode>
                <c:ptCount val="4"/>
                <c:pt idx="0">
                  <c:v>487</c:v>
                </c:pt>
                <c:pt idx="1">
                  <c:v>879</c:v>
                </c:pt>
                <c:pt idx="2">
                  <c:v>757</c:v>
                </c:pt>
                <c:pt idx="3">
                  <c:v>205</c:v>
                </c:pt>
              </c:numCache>
            </c:numRef>
          </c:val>
        </c:ser>
        <c:dLbls>
          <c:dLblPos val="inEnd"/>
          <c:showLegendKey val="0"/>
          <c:showVal val="1"/>
          <c:showCatName val="0"/>
          <c:showSerName val="0"/>
          <c:showPercent val="0"/>
          <c:showBubbleSize val="0"/>
        </c:dLbls>
        <c:gapWidth val="65"/>
        <c:axId val="102588800"/>
        <c:axId val="102591488"/>
      </c:barChart>
      <c:catAx>
        <c:axId val="102588800"/>
        <c:scaling>
          <c:orientation val="minMax"/>
        </c:scaling>
        <c:delete val="0"/>
        <c:axPos val="b"/>
        <c:numFmt formatCode="@"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630" b="0" i="0" u="none" strike="noStrike" kern="1200" cap="all" baseline="0">
                <a:solidFill>
                  <a:schemeClr val="dk1">
                    <a:lumMod val="75000"/>
                    <a:lumOff val="25000"/>
                  </a:schemeClr>
                </a:solidFill>
                <a:latin typeface="+mn-lt"/>
                <a:ea typeface="+mn-ea"/>
                <a:cs typeface="+mn-cs"/>
              </a:defRPr>
            </a:pPr>
            <a:endParaRPr lang="en-US"/>
          </a:p>
        </c:txPr>
        <c:crossAx val="102591488"/>
        <c:crosses val="autoZero"/>
        <c:auto val="1"/>
        <c:lblAlgn val="ctr"/>
        <c:lblOffset val="100"/>
        <c:noMultiLvlLbl val="0"/>
      </c:catAx>
      <c:valAx>
        <c:axId val="1025914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0" sourceLinked="1"/>
        <c:majorTickMark val="none"/>
        <c:minorTickMark val="none"/>
        <c:tickLblPos val="nextTo"/>
        <c:crossAx val="102588800"/>
        <c:crosses val="autoZero"/>
        <c:crossBetween val="between"/>
      </c:valAx>
      <c:spPr>
        <a:solidFill>
          <a:schemeClr val="bg2"/>
        </a:solidFill>
        <a:ln>
          <a:noFill/>
        </a:ln>
        <a:effectLst/>
      </c:spPr>
    </c:plotArea>
    <c:plotVisOnly val="1"/>
    <c:dispBlanksAs val="gap"/>
    <c:showDLblsOverMax val="0"/>
  </c:chart>
  <c:spPr>
    <a:solidFill>
      <a:schemeClr val="bg2">
        <a:lumMod val="40000"/>
        <a:lumOff val="60000"/>
      </a:schemeClr>
    </a:soli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30" b="0" i="0" u="none" strike="noStrike" kern="1200" spc="0" baseline="0">
                <a:solidFill>
                  <a:schemeClr val="tx1">
                    <a:lumMod val="65000"/>
                    <a:lumOff val="35000"/>
                  </a:schemeClr>
                </a:solidFill>
                <a:latin typeface="+mn-lt"/>
                <a:ea typeface="+mn-ea"/>
                <a:cs typeface="+mn-cs"/>
              </a:defRPr>
            </a:pPr>
            <a:r>
              <a:rPr lang="en-US" sz="4030" baseline="0"/>
              <a:t>Cases Received</a:t>
            </a:r>
          </a:p>
        </c:rich>
      </c:tx>
      <c:layout/>
      <c:overlay val="0"/>
      <c:spPr>
        <a:noFill/>
        <a:ln>
          <a:noFill/>
        </a:ln>
        <a:effectLst/>
      </c:spPr>
    </c:title>
    <c:autoTitleDeleted val="0"/>
    <c:plotArea>
      <c:layout/>
      <c:areaChart>
        <c:grouping val="stacked"/>
        <c:varyColors val="0"/>
        <c:ser>
          <c:idx val="0"/>
          <c:order val="0"/>
          <c:tx>
            <c:strRef>
              <c:f>Sheet1!$A$20</c:f>
              <c:strCache>
                <c:ptCount val="1"/>
                <c:pt idx="0">
                  <c:v>Panel Referrals</c:v>
                </c:pt>
              </c:strCache>
            </c:strRef>
          </c:tx>
          <c:spPr>
            <a:solidFill>
              <a:schemeClr val="accent1"/>
            </a:solidFill>
            <a:ln>
              <a:noFill/>
            </a:ln>
            <a:effectLst/>
          </c:spPr>
          <c:cat>
            <c:numRef>
              <c:f>Sheet1!$B$19:$E$19</c:f>
              <c:numCache>
                <c:formatCode>General</c:formatCode>
                <c:ptCount val="4"/>
                <c:pt idx="0">
                  <c:v>2012</c:v>
                </c:pt>
                <c:pt idx="1">
                  <c:v>2013</c:v>
                </c:pt>
                <c:pt idx="2">
                  <c:v>2014</c:v>
                </c:pt>
                <c:pt idx="3">
                  <c:v>2015</c:v>
                </c:pt>
              </c:numCache>
            </c:numRef>
          </c:cat>
          <c:val>
            <c:numRef>
              <c:f>Sheet1!$B$20:$E$20</c:f>
              <c:numCache>
                <c:formatCode>General</c:formatCode>
                <c:ptCount val="4"/>
                <c:pt idx="0">
                  <c:v>106</c:v>
                </c:pt>
                <c:pt idx="1">
                  <c:v>158</c:v>
                </c:pt>
                <c:pt idx="2">
                  <c:v>115</c:v>
                </c:pt>
                <c:pt idx="3">
                  <c:v>54</c:v>
                </c:pt>
              </c:numCache>
            </c:numRef>
          </c:val>
        </c:ser>
        <c:ser>
          <c:idx val="1"/>
          <c:order val="1"/>
          <c:tx>
            <c:strRef>
              <c:f>Sheet1!$A$21</c:f>
              <c:strCache>
                <c:ptCount val="1"/>
                <c:pt idx="0">
                  <c:v>Other Court Referrals</c:v>
                </c:pt>
              </c:strCache>
            </c:strRef>
          </c:tx>
          <c:spPr>
            <a:solidFill>
              <a:schemeClr val="accent2"/>
            </a:solidFill>
            <a:ln>
              <a:noFill/>
            </a:ln>
            <a:effectLst/>
          </c:spPr>
          <c:cat>
            <c:numRef>
              <c:f>Sheet1!$B$19:$E$19</c:f>
              <c:numCache>
                <c:formatCode>General</c:formatCode>
                <c:ptCount val="4"/>
                <c:pt idx="0">
                  <c:v>2012</c:v>
                </c:pt>
                <c:pt idx="1">
                  <c:v>2013</c:v>
                </c:pt>
                <c:pt idx="2">
                  <c:v>2014</c:v>
                </c:pt>
                <c:pt idx="3">
                  <c:v>2015</c:v>
                </c:pt>
              </c:numCache>
            </c:numRef>
          </c:cat>
          <c:val>
            <c:numRef>
              <c:f>Sheet1!$B$21:$E$21</c:f>
              <c:numCache>
                <c:formatCode>General</c:formatCode>
                <c:ptCount val="4"/>
                <c:pt idx="0">
                  <c:v>83</c:v>
                </c:pt>
                <c:pt idx="1">
                  <c:v>327</c:v>
                </c:pt>
                <c:pt idx="2">
                  <c:v>206</c:v>
                </c:pt>
                <c:pt idx="3">
                  <c:v>83</c:v>
                </c:pt>
              </c:numCache>
            </c:numRef>
          </c:val>
        </c:ser>
        <c:ser>
          <c:idx val="2"/>
          <c:order val="2"/>
          <c:tx>
            <c:strRef>
              <c:f>Sheet1!$A$22</c:f>
              <c:strCache>
                <c:ptCount val="1"/>
                <c:pt idx="0">
                  <c:v>Opposed Remands</c:v>
                </c:pt>
              </c:strCache>
            </c:strRef>
          </c:tx>
          <c:spPr>
            <a:solidFill>
              <a:schemeClr val="accent3"/>
            </a:solidFill>
            <a:ln>
              <a:noFill/>
            </a:ln>
            <a:effectLst/>
          </c:spPr>
          <c:cat>
            <c:numRef>
              <c:f>Sheet1!$B$19:$E$19</c:f>
              <c:numCache>
                <c:formatCode>General</c:formatCode>
                <c:ptCount val="4"/>
                <c:pt idx="0">
                  <c:v>2012</c:v>
                </c:pt>
                <c:pt idx="1">
                  <c:v>2013</c:v>
                </c:pt>
                <c:pt idx="2">
                  <c:v>2014</c:v>
                </c:pt>
                <c:pt idx="3">
                  <c:v>2015</c:v>
                </c:pt>
              </c:numCache>
            </c:numRef>
          </c:cat>
          <c:val>
            <c:numRef>
              <c:f>Sheet1!$B$22:$E$22</c:f>
              <c:numCache>
                <c:formatCode>General</c:formatCode>
                <c:ptCount val="4"/>
                <c:pt idx="2">
                  <c:v>10</c:v>
                </c:pt>
                <c:pt idx="3">
                  <c:v>31</c:v>
                </c:pt>
              </c:numCache>
            </c:numRef>
          </c:val>
        </c:ser>
        <c:ser>
          <c:idx val="3"/>
          <c:order val="3"/>
          <c:tx>
            <c:strRef>
              <c:f>Sheet1!$A$23</c:f>
              <c:strCache>
                <c:ptCount val="1"/>
                <c:pt idx="0">
                  <c:v>Attorney Requests</c:v>
                </c:pt>
              </c:strCache>
            </c:strRef>
          </c:tx>
          <c:spPr>
            <a:solidFill>
              <a:schemeClr val="accent4"/>
            </a:solidFill>
            <a:ln>
              <a:noFill/>
            </a:ln>
            <a:effectLst/>
          </c:spPr>
          <c:cat>
            <c:numRef>
              <c:f>Sheet1!$B$19:$E$19</c:f>
              <c:numCache>
                <c:formatCode>General</c:formatCode>
                <c:ptCount val="4"/>
                <c:pt idx="0">
                  <c:v>2012</c:v>
                </c:pt>
                <c:pt idx="1">
                  <c:v>2013</c:v>
                </c:pt>
                <c:pt idx="2">
                  <c:v>2014</c:v>
                </c:pt>
                <c:pt idx="3">
                  <c:v>2015</c:v>
                </c:pt>
              </c:numCache>
            </c:numRef>
          </c:cat>
          <c:val>
            <c:numRef>
              <c:f>Sheet1!$B$23:$E$23</c:f>
              <c:numCache>
                <c:formatCode>General</c:formatCode>
                <c:ptCount val="4"/>
                <c:pt idx="0">
                  <c:v>297</c:v>
                </c:pt>
                <c:pt idx="1">
                  <c:v>394</c:v>
                </c:pt>
                <c:pt idx="2">
                  <c:v>420</c:v>
                </c:pt>
                <c:pt idx="3">
                  <c:v>244</c:v>
                </c:pt>
              </c:numCache>
            </c:numRef>
          </c:val>
        </c:ser>
        <c:dLbls>
          <c:showLegendKey val="0"/>
          <c:showVal val="0"/>
          <c:showCatName val="0"/>
          <c:showSerName val="0"/>
          <c:showPercent val="0"/>
          <c:showBubbleSize val="0"/>
        </c:dLbls>
        <c:axId val="102786944"/>
        <c:axId val="102788480"/>
      </c:areaChart>
      <c:catAx>
        <c:axId val="1027869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40" b="0" i="0" u="none" strike="noStrike" kern="1200" baseline="0">
                <a:solidFill>
                  <a:schemeClr val="tx1">
                    <a:lumMod val="65000"/>
                    <a:lumOff val="35000"/>
                  </a:schemeClr>
                </a:solidFill>
                <a:latin typeface="+mn-lt"/>
                <a:ea typeface="+mn-ea"/>
                <a:cs typeface="+mn-cs"/>
              </a:defRPr>
            </a:pPr>
            <a:endParaRPr lang="en-US"/>
          </a:p>
        </c:txPr>
        <c:crossAx val="102788480"/>
        <c:crosses val="autoZero"/>
        <c:auto val="1"/>
        <c:lblAlgn val="ctr"/>
        <c:lblOffset val="100"/>
        <c:noMultiLvlLbl val="0"/>
      </c:catAx>
      <c:valAx>
        <c:axId val="102788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786944"/>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313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200" b="0" i="0" u="none" strike="noStrike" kern="1200" spc="0" baseline="0">
                <a:solidFill>
                  <a:schemeClr val="tx1">
                    <a:lumMod val="65000"/>
                    <a:lumOff val="35000"/>
                  </a:schemeClr>
                </a:solidFill>
                <a:latin typeface="+mn-lt"/>
                <a:ea typeface="+mn-ea"/>
                <a:cs typeface="+mn-cs"/>
              </a:defRPr>
            </a:pPr>
            <a:r>
              <a:rPr lang="en-US" sz="4200" baseline="0"/>
              <a:t>Attorney Requests 2015</a:t>
            </a:r>
          </a:p>
        </c:rich>
      </c:tx>
      <c:layout/>
      <c:overlay val="0"/>
      <c:spPr>
        <a:noFill/>
        <a:ln>
          <a:noFill/>
        </a:ln>
        <a:effectLst/>
      </c:spPr>
    </c:title>
    <c:autoTitleDeleted val="0"/>
    <c:plotArea>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1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Sheet1!$A$37:$A$39</c:f>
              <c:strCache>
                <c:ptCount val="3"/>
                <c:pt idx="0">
                  <c:v>Made</c:v>
                </c:pt>
                <c:pt idx="1">
                  <c:v>Deferred</c:v>
                </c:pt>
                <c:pt idx="2">
                  <c:v>Came Back</c:v>
                </c:pt>
              </c:strCache>
            </c:strRef>
          </c:cat>
          <c:val>
            <c:numRef>
              <c:f>Sheet1!$B$37:$B$39</c:f>
              <c:numCache>
                <c:formatCode>General</c:formatCode>
                <c:ptCount val="3"/>
                <c:pt idx="0">
                  <c:v>244</c:v>
                </c:pt>
                <c:pt idx="1">
                  <c:v>211</c:v>
                </c:pt>
                <c:pt idx="2">
                  <c:v>5</c:v>
                </c:pt>
              </c:numCache>
            </c:numRef>
          </c:val>
        </c:ser>
        <c:dLbls>
          <c:showLegendKey val="0"/>
          <c:showVal val="0"/>
          <c:showCatName val="0"/>
          <c:showSerName val="0"/>
          <c:showPercent val="0"/>
          <c:showBubbleSize val="0"/>
        </c:dLbls>
        <c:gapWidth val="219"/>
        <c:overlap val="-27"/>
        <c:axId val="102891904"/>
        <c:axId val="102893440"/>
        <c:extLst>
          <c:ext xmlns:c15="http://schemas.microsoft.com/office/drawing/2012/chart" uri="{02D57815-91ED-43cb-92C2-25804820EDAC}">
            <c15:filteredBarSeries>
              <c15:ser>
                <c:idx val="1"/>
                <c:order val="1"/>
                <c:spPr>
                  <a:solidFill>
                    <a:schemeClr val="accent2"/>
                  </a:solidFill>
                  <a:ln>
                    <a:noFill/>
                  </a:ln>
                  <a:effectLst/>
                </c:spPr>
                <c:invertIfNegative val="0"/>
                <c:cat>
                  <c:strRef>
                    <c:extLst>
                      <c:ext uri="{02D57815-91ED-43cb-92C2-25804820EDAC}">
                        <c15:formulaRef>
                          <c15:sqref>Sheet1!$A$37:$A$39</c15:sqref>
                        </c15:formulaRef>
                      </c:ext>
                    </c:extLst>
                    <c:strCache>
                      <c:ptCount val="3"/>
                      <c:pt idx="0">
                        <c:v>Made</c:v>
                      </c:pt>
                      <c:pt idx="1">
                        <c:v>Deferred</c:v>
                      </c:pt>
                      <c:pt idx="2">
                        <c:v>Came Back</c:v>
                      </c:pt>
                    </c:strCache>
                  </c:strRef>
                </c:cat>
                <c:val>
                  <c:numRef>
                    <c:extLst>
                      <c:ext uri="{02D57815-91ED-43cb-92C2-25804820EDAC}">
                        <c15:formulaRef>
                          <c15:sqref>Sheet1!$C$37:$C$39</c15:sqref>
                        </c15:formulaRef>
                      </c:ext>
                    </c:extLst>
                    <c:numCache>
                      <c:formatCode>General</c:formatCode>
                      <c:ptCount val="3"/>
                    </c:numCache>
                  </c:numRef>
                </c:val>
              </c15:ser>
            </c15:filteredBarSeries>
            <c15:filteredBarSeries>
              <c15:ser>
                <c:idx val="2"/>
                <c:order val="2"/>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Sheet1!$A$37:$A$39</c15:sqref>
                        </c15:formulaRef>
                      </c:ext>
                    </c:extLst>
                    <c:strCache>
                      <c:ptCount val="3"/>
                      <c:pt idx="0">
                        <c:v>Made</c:v>
                      </c:pt>
                      <c:pt idx="1">
                        <c:v>Deferred</c:v>
                      </c:pt>
                      <c:pt idx="2">
                        <c:v>Came Back</c:v>
                      </c:pt>
                    </c:strCache>
                  </c:strRef>
                </c:cat>
                <c:val>
                  <c:numRef>
                    <c:extLst xmlns:c15="http://schemas.microsoft.com/office/drawing/2012/chart">
                      <c:ext xmlns:c15="http://schemas.microsoft.com/office/drawing/2012/chart" uri="{02D57815-91ED-43cb-92C2-25804820EDAC}">
                        <c15:formulaRef>
                          <c15:sqref>Sheet1!$D$37:$D$39</c15:sqref>
                        </c15:formulaRef>
                      </c:ext>
                    </c:extLst>
                    <c:numCache>
                      <c:formatCode>General</c:formatCode>
                      <c:ptCount val="3"/>
                    </c:numCache>
                  </c:numRef>
                </c:val>
              </c15:ser>
            </c15:filteredBarSeries>
            <c15:filteredBarSeries>
              <c15:ser>
                <c:idx val="3"/>
                <c:order val="3"/>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Sheet1!$A$37:$A$39</c15:sqref>
                        </c15:formulaRef>
                      </c:ext>
                    </c:extLst>
                    <c:strCache>
                      <c:ptCount val="3"/>
                      <c:pt idx="0">
                        <c:v>Made</c:v>
                      </c:pt>
                      <c:pt idx="1">
                        <c:v>Deferred</c:v>
                      </c:pt>
                      <c:pt idx="2">
                        <c:v>Came Back</c:v>
                      </c:pt>
                    </c:strCache>
                  </c:strRef>
                </c:cat>
                <c:val>
                  <c:numRef>
                    <c:extLst xmlns:c15="http://schemas.microsoft.com/office/drawing/2012/chart">
                      <c:ext xmlns:c15="http://schemas.microsoft.com/office/drawing/2012/chart" uri="{02D57815-91ED-43cb-92C2-25804820EDAC}">
                        <c15:formulaRef>
                          <c15:sqref>Sheet1!$E$37:$E$39</c15:sqref>
                        </c15:formulaRef>
                      </c:ext>
                    </c:extLst>
                    <c:numCache>
                      <c:formatCode>General</c:formatCode>
                      <c:ptCount val="3"/>
                    </c:numCache>
                  </c:numRef>
                </c:val>
              </c15:ser>
            </c15:filteredBarSeries>
          </c:ext>
        </c:extLst>
      </c:barChart>
      <c:catAx>
        <c:axId val="10289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40" b="0" i="0" u="none" strike="noStrike" kern="1200" baseline="0">
                <a:solidFill>
                  <a:schemeClr val="tx1">
                    <a:lumMod val="65000"/>
                    <a:lumOff val="35000"/>
                  </a:schemeClr>
                </a:solidFill>
                <a:latin typeface="+mn-lt"/>
                <a:ea typeface="+mn-ea"/>
                <a:cs typeface="+mn-cs"/>
              </a:defRPr>
            </a:pPr>
            <a:endParaRPr lang="en-US"/>
          </a:p>
        </c:txPr>
        <c:crossAx val="102893440"/>
        <c:crosses val="autoZero"/>
        <c:auto val="1"/>
        <c:lblAlgn val="ctr"/>
        <c:lblOffset val="100"/>
        <c:noMultiLvlLbl val="0"/>
      </c:catAx>
      <c:valAx>
        <c:axId val="102893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891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Sheet1!$A$14</c:f>
              <c:strCache>
                <c:ptCount val="1"/>
                <c:pt idx="0">
                  <c:v>Umopposed Remands</c:v>
                </c:pt>
              </c:strCache>
            </c:strRef>
          </c:tx>
          <c:spPr>
            <a:solidFill>
              <a:schemeClr val="accent3"/>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39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Sheet1!$B$13:$E$13</c:f>
              <c:numCache>
                <c:formatCode>General</c:formatCode>
                <c:ptCount val="4"/>
                <c:pt idx="0">
                  <c:v>2012</c:v>
                </c:pt>
                <c:pt idx="1">
                  <c:v>2013</c:v>
                </c:pt>
                <c:pt idx="2">
                  <c:v>2014</c:v>
                </c:pt>
                <c:pt idx="3">
                  <c:v>2015</c:v>
                </c:pt>
              </c:numCache>
            </c:numRef>
          </c:cat>
          <c:val>
            <c:numRef>
              <c:f>Sheet1!$B$14:$E$14</c:f>
              <c:numCache>
                <c:formatCode>General</c:formatCode>
                <c:ptCount val="4"/>
                <c:pt idx="0">
                  <c:v>121</c:v>
                </c:pt>
                <c:pt idx="1">
                  <c:v>200</c:v>
                </c:pt>
                <c:pt idx="2">
                  <c:v>183</c:v>
                </c:pt>
                <c:pt idx="3">
                  <c:v>454</c:v>
                </c:pt>
              </c:numCache>
            </c:numRef>
          </c:val>
        </c:ser>
        <c:dLbls>
          <c:showLegendKey val="0"/>
          <c:showVal val="0"/>
          <c:showCatName val="0"/>
          <c:showSerName val="0"/>
          <c:showPercent val="0"/>
          <c:showBubbleSize val="0"/>
        </c:dLbls>
        <c:gapWidth val="100"/>
        <c:overlap val="-24"/>
        <c:axId val="102938880"/>
        <c:axId val="102944768"/>
      </c:barChart>
      <c:catAx>
        <c:axId val="10293888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2410" b="0" i="0" u="none" strike="noStrike" kern="1200" baseline="0">
                <a:solidFill>
                  <a:schemeClr val="lt1">
                    <a:lumMod val="85000"/>
                  </a:schemeClr>
                </a:solidFill>
                <a:latin typeface="+mn-lt"/>
                <a:ea typeface="+mn-ea"/>
                <a:cs typeface="+mn-cs"/>
              </a:defRPr>
            </a:pPr>
            <a:endParaRPr lang="en-US"/>
          </a:p>
        </c:txPr>
        <c:crossAx val="102944768"/>
        <c:crosses val="autoZero"/>
        <c:auto val="1"/>
        <c:lblAlgn val="ctr"/>
        <c:lblOffset val="100"/>
        <c:noMultiLvlLbl val="0"/>
      </c:catAx>
      <c:valAx>
        <c:axId val="10294476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0293888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10BCD4-D513-4610-9F63-CE0C4E2A430F}" type="datetimeFigureOut">
              <a:rPr lang="en-US" smtClean="0"/>
              <a:pPr/>
              <a:t>3/21/2016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A8812C-2622-42DB-8486-090F3871AAF2}" type="slidenum">
              <a:rPr lang="en-US" smtClean="0"/>
              <a:pPr/>
              <a:t>‹#›</a:t>
            </a:fld>
            <a:endParaRPr lang="en-US"/>
          </a:p>
        </p:txBody>
      </p:sp>
    </p:spTree>
    <p:extLst>
      <p:ext uri="{BB962C8B-B14F-4D97-AF65-F5344CB8AC3E}">
        <p14:creationId xmlns:p14="http://schemas.microsoft.com/office/powerpoint/2010/main" val="1682661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714650-E59C-4832-92EB-86F93C427E86}" type="datetimeFigureOut">
              <a:rPr lang="en-US" smtClean="0"/>
              <a:pPr/>
              <a:t>3/21/2016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DEC3D0-8863-4438-A82B-2173E8062472}" type="slidenum">
              <a:rPr lang="en-US" smtClean="0"/>
              <a:pPr/>
              <a:t>‹#›</a:t>
            </a:fld>
            <a:endParaRPr lang="en-US"/>
          </a:p>
        </p:txBody>
      </p:sp>
    </p:spTree>
    <p:extLst>
      <p:ext uri="{BB962C8B-B14F-4D97-AF65-F5344CB8AC3E}">
        <p14:creationId xmlns:p14="http://schemas.microsoft.com/office/powerpoint/2010/main" val="88295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2</a:t>
            </a:fld>
            <a:endParaRPr lang="en-US"/>
          </a:p>
        </p:txBody>
      </p:sp>
    </p:spTree>
    <p:extLst>
      <p:ext uri="{BB962C8B-B14F-4D97-AF65-F5344CB8AC3E}">
        <p14:creationId xmlns:p14="http://schemas.microsoft.com/office/powerpoint/2010/main" val="1480371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11</a:t>
            </a:fld>
            <a:endParaRPr lang="en-US"/>
          </a:p>
        </p:txBody>
      </p:sp>
    </p:spTree>
    <p:extLst>
      <p:ext uri="{BB962C8B-B14F-4D97-AF65-F5344CB8AC3E}">
        <p14:creationId xmlns:p14="http://schemas.microsoft.com/office/powerpoint/2010/main" val="1910146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12</a:t>
            </a:fld>
            <a:endParaRPr lang="en-US"/>
          </a:p>
        </p:txBody>
      </p:sp>
    </p:spTree>
    <p:extLst>
      <p:ext uri="{BB962C8B-B14F-4D97-AF65-F5344CB8AC3E}">
        <p14:creationId xmlns:p14="http://schemas.microsoft.com/office/powerpoint/2010/main" val="2388417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a:t>the BIA issues a decision that denies some claims, but remands any other claims for relief to an IJ for further proceedings, the Board decision is not a final order of removal with regard to any of the claims, and it does not trigger the 30-day window in which to file a PFR</a:t>
            </a:r>
          </a:p>
        </p:txBody>
      </p:sp>
      <p:sp>
        <p:nvSpPr>
          <p:cNvPr id="4" name="Slide Number Placeholder 3"/>
          <p:cNvSpPr>
            <a:spLocks noGrp="1"/>
          </p:cNvSpPr>
          <p:nvPr>
            <p:ph type="sldNum" sz="quarter" idx="10"/>
          </p:nvPr>
        </p:nvSpPr>
        <p:spPr/>
        <p:txBody>
          <a:bodyPr/>
          <a:lstStyle/>
          <a:p>
            <a:fld id="{7EDEC3D0-8863-4438-A82B-2173E8062472}" type="slidenum">
              <a:rPr lang="en-US" smtClean="0"/>
              <a:pPr/>
              <a:t>13</a:t>
            </a:fld>
            <a:endParaRPr lang="en-US"/>
          </a:p>
        </p:txBody>
      </p:sp>
    </p:spTree>
    <p:extLst>
      <p:ext uri="{BB962C8B-B14F-4D97-AF65-F5344CB8AC3E}">
        <p14:creationId xmlns:p14="http://schemas.microsoft.com/office/powerpoint/2010/main" val="3749547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Reyes Mata: The </a:t>
            </a:r>
            <a:r>
              <a:rPr lang="en-US" dirty="0"/>
              <a:t>Supreme Court held that federal courts have jurisdiction to review BIA denials of requests to equitably toll the deadline for filing motions to reopen removal orders. The decision strongly reaffirmed the importance of federal court review of motions to reopen</a:t>
            </a:r>
            <a:r>
              <a:rPr lang="en-US" dirty="0" smtClean="0"/>
              <a:t>.</a:t>
            </a:r>
          </a:p>
          <a:p>
            <a:endParaRPr lang="en-US" dirty="0"/>
          </a:p>
          <a:p>
            <a:r>
              <a:rPr lang="en-US" altLang="en-US" dirty="0" err="1" smtClean="0"/>
              <a:t>Kucana</a:t>
            </a:r>
            <a:r>
              <a:rPr lang="en-US" altLang="en-US" dirty="0" smtClean="0"/>
              <a:t>: The </a:t>
            </a:r>
            <a:r>
              <a:rPr lang="en-US" altLang="en-US" dirty="0"/>
              <a:t>Supreme Court has also affirmed the jurisdiction of the federal courts to review agency discretionary denials of motions to reopen</a:t>
            </a:r>
            <a:r>
              <a:rPr lang="en-US" altLang="en-US" dirty="0" smtClean="0"/>
              <a:t>.</a:t>
            </a:r>
          </a:p>
          <a:p>
            <a:endParaRPr lang="en-US" dirty="0"/>
          </a:p>
          <a:p>
            <a:r>
              <a:rPr lang="en-US" altLang="en-US" dirty="0" smtClean="0"/>
              <a:t>Dada: Motions </a:t>
            </a:r>
            <a:r>
              <a:rPr lang="en-US" altLang="en-US" dirty="0"/>
              <a:t>to reconsider/reopen are “important safeguard[s]” that “ensure proper and lawful disposition” of immigration proceedings.</a:t>
            </a:r>
            <a:endParaRPr lang="en-US" dirty="0"/>
          </a:p>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14</a:t>
            </a:fld>
            <a:endParaRPr lang="en-US"/>
          </a:p>
        </p:txBody>
      </p:sp>
    </p:spTree>
    <p:extLst>
      <p:ext uri="{BB962C8B-B14F-4D97-AF65-F5344CB8AC3E}">
        <p14:creationId xmlns:p14="http://schemas.microsoft.com/office/powerpoint/2010/main" val="303173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15</a:t>
            </a:fld>
            <a:endParaRPr lang="en-US"/>
          </a:p>
        </p:txBody>
      </p:sp>
    </p:spTree>
    <p:extLst>
      <p:ext uri="{BB962C8B-B14F-4D97-AF65-F5344CB8AC3E}">
        <p14:creationId xmlns:p14="http://schemas.microsoft.com/office/powerpoint/2010/main" val="999974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16</a:t>
            </a:fld>
            <a:endParaRPr lang="en-US"/>
          </a:p>
        </p:txBody>
      </p:sp>
    </p:spTree>
    <p:extLst>
      <p:ext uri="{BB962C8B-B14F-4D97-AF65-F5344CB8AC3E}">
        <p14:creationId xmlns:p14="http://schemas.microsoft.com/office/powerpoint/2010/main" val="710022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Check the record for issues of law:</a:t>
            </a:r>
          </a:p>
          <a:p>
            <a:pPr lvl="1"/>
            <a:r>
              <a:rPr lang="en-US" dirty="0"/>
              <a:t>Check to see if IJ/BIA used the correct legal standard</a:t>
            </a:r>
          </a:p>
          <a:p>
            <a:pPr lvl="1"/>
            <a:r>
              <a:rPr lang="en-US" dirty="0"/>
              <a:t>Check for eligibility and deportability issues</a:t>
            </a:r>
          </a:p>
          <a:p>
            <a:pPr lvl="1"/>
            <a:r>
              <a:rPr lang="en-US" dirty="0"/>
              <a:t>Did BIA really exercise its discretion? </a:t>
            </a:r>
          </a:p>
          <a:p>
            <a:r>
              <a:rPr lang="en-US" u="sng" dirty="0"/>
              <a:t>Check for constitutional issues:</a:t>
            </a:r>
          </a:p>
          <a:p>
            <a:pPr lvl="1"/>
            <a:r>
              <a:rPr lang="en-US" dirty="0"/>
              <a:t>Improper waiver of rights?</a:t>
            </a:r>
          </a:p>
          <a:p>
            <a:pPr lvl="1"/>
            <a:r>
              <a:rPr lang="en-US" dirty="0"/>
              <a:t>Ineffective assistance of counsel?</a:t>
            </a:r>
          </a:p>
          <a:p>
            <a:pPr lvl="1"/>
            <a:r>
              <a:rPr lang="en-US" dirty="0"/>
              <a:t>Failure to consider all relevant evidence?</a:t>
            </a:r>
          </a:p>
        </p:txBody>
      </p:sp>
      <p:sp>
        <p:nvSpPr>
          <p:cNvPr id="4" name="Slide Number Placeholder 3"/>
          <p:cNvSpPr>
            <a:spLocks noGrp="1"/>
          </p:cNvSpPr>
          <p:nvPr>
            <p:ph type="sldNum" sz="quarter" idx="10"/>
          </p:nvPr>
        </p:nvSpPr>
        <p:spPr/>
        <p:txBody>
          <a:bodyPr/>
          <a:lstStyle/>
          <a:p>
            <a:fld id="{7EDEC3D0-8863-4438-A82B-2173E8062472}" type="slidenum">
              <a:rPr lang="en-US" smtClean="0"/>
              <a:pPr/>
              <a:t>17</a:t>
            </a:fld>
            <a:endParaRPr lang="en-US"/>
          </a:p>
        </p:txBody>
      </p:sp>
    </p:spTree>
    <p:extLst>
      <p:ext uri="{BB962C8B-B14F-4D97-AF65-F5344CB8AC3E}">
        <p14:creationId xmlns:p14="http://schemas.microsoft.com/office/powerpoint/2010/main" val="45549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18</a:t>
            </a:fld>
            <a:endParaRPr lang="en-US"/>
          </a:p>
        </p:txBody>
      </p:sp>
    </p:spTree>
    <p:extLst>
      <p:ext uri="{BB962C8B-B14F-4D97-AF65-F5344CB8AC3E}">
        <p14:creationId xmlns:p14="http://schemas.microsoft.com/office/powerpoint/2010/main" val="574054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29</a:t>
            </a:fld>
            <a:endParaRPr lang="en-US"/>
          </a:p>
        </p:txBody>
      </p:sp>
    </p:spTree>
    <p:extLst>
      <p:ext uri="{BB962C8B-B14F-4D97-AF65-F5344CB8AC3E}">
        <p14:creationId xmlns:p14="http://schemas.microsoft.com/office/powerpoint/2010/main" val="3171572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D73B8B-BBC3-B546-B4D0-97A9EC912EBA}" type="slidenum">
              <a:rPr lang="en-US" smtClean="0"/>
              <a:t>37</a:t>
            </a:fld>
            <a:endParaRPr lang="en-US" dirty="0"/>
          </a:p>
        </p:txBody>
      </p:sp>
    </p:spTree>
    <p:extLst>
      <p:ext uri="{BB962C8B-B14F-4D97-AF65-F5344CB8AC3E}">
        <p14:creationId xmlns:p14="http://schemas.microsoft.com/office/powerpoint/2010/main" val="391481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Until you file the PFR and motion for a stay, ICE can physically remove your client</a:t>
            </a:r>
          </a:p>
          <a:p>
            <a:pPr marL="171450" indent="-171450">
              <a:buFont typeface="Arial" pitchFamily="34" charset="0"/>
              <a:buChar char="•"/>
            </a:pPr>
            <a:r>
              <a:rPr lang="en-US" dirty="0"/>
              <a:t>Prepare PFR and Stay in advance and call BIA daily, especially for Mexican nationals</a:t>
            </a:r>
          </a:p>
          <a:p>
            <a:pPr marL="171450" indent="-171450">
              <a:buFont typeface="Arial" pitchFamily="34" charset="0"/>
              <a:buChar char="•"/>
            </a:pPr>
            <a:r>
              <a:rPr lang="en-US" dirty="0"/>
              <a:t>Do not wait 30 days for Mexican nationals</a:t>
            </a:r>
          </a:p>
          <a:p>
            <a:pPr marL="171450" indent="-171450">
              <a:buFont typeface="Arial" pitchFamily="34" charset="0"/>
              <a:buChar char="•"/>
            </a:pPr>
            <a:r>
              <a:rPr lang="en-US" dirty="0"/>
              <a:t>Once docketed, contact ICE so it does not remove your client</a:t>
            </a:r>
          </a:p>
          <a:p>
            <a:pPr marL="171450" indent="-171450">
              <a:buFont typeface="Arial" pitchFamily="34" charset="0"/>
              <a:buChar char="•"/>
            </a:pPr>
            <a:r>
              <a:rPr lang="en-US" dirty="0"/>
              <a:t>Can be 2 pager, not detailed arguments	</a:t>
            </a:r>
          </a:p>
        </p:txBody>
      </p:sp>
      <p:sp>
        <p:nvSpPr>
          <p:cNvPr id="4" name="Slide Number Placeholder 3"/>
          <p:cNvSpPr>
            <a:spLocks noGrp="1"/>
          </p:cNvSpPr>
          <p:nvPr>
            <p:ph type="sldNum" sz="quarter" idx="10"/>
          </p:nvPr>
        </p:nvSpPr>
        <p:spPr/>
        <p:txBody>
          <a:bodyPr/>
          <a:lstStyle/>
          <a:p>
            <a:fld id="{7EDEC3D0-8863-4438-A82B-2173E8062472}" type="slidenum">
              <a:rPr lang="en-US" smtClean="0"/>
              <a:pPr/>
              <a:t>3</a:t>
            </a:fld>
            <a:endParaRPr lang="en-US"/>
          </a:p>
        </p:txBody>
      </p:sp>
    </p:spTree>
    <p:extLst>
      <p:ext uri="{BB962C8B-B14F-4D97-AF65-F5344CB8AC3E}">
        <p14:creationId xmlns:p14="http://schemas.microsoft.com/office/powerpoint/2010/main" val="3657725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C46CF3A-3547-43CA-A865-3C5AADA60FB0}"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205424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51</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52</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53</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54</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55</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56</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57</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36EBEB-7468-4E9F-90B2-DF48B5DAB44D}" type="slidenum">
              <a:rPr lang="en-US" smtClean="0">
                <a:solidFill>
                  <a:prstClr val="black"/>
                </a:solidFill>
              </a:rPr>
              <a:pPr/>
              <a:t>59</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4</a:t>
            </a:fld>
            <a:endParaRPr lang="en-US"/>
          </a:p>
        </p:txBody>
      </p:sp>
    </p:spTree>
    <p:extLst>
      <p:ext uri="{BB962C8B-B14F-4D97-AF65-F5344CB8AC3E}">
        <p14:creationId xmlns:p14="http://schemas.microsoft.com/office/powerpoint/2010/main" val="852375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0CF4AF-36F7-462F-9D05-39636745D1A1}" type="slidenum">
              <a:rPr lang="en-US" smtClean="0"/>
              <a:t>63</a:t>
            </a:fld>
            <a:endParaRPr lang="en-US"/>
          </a:p>
        </p:txBody>
      </p:sp>
    </p:spTree>
    <p:extLst>
      <p:ext uri="{BB962C8B-B14F-4D97-AF65-F5344CB8AC3E}">
        <p14:creationId xmlns:p14="http://schemas.microsoft.com/office/powerpoint/2010/main" val="9458769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ＭＳ Ｐゴシック" charset="0"/>
                <a:cs typeface="ＭＳ Ｐゴシック" charset="0"/>
              </a:rPr>
              <a:t>Distributing marijuana except for a small amount for free</a:t>
            </a:r>
          </a:p>
          <a:p>
            <a:r>
              <a:rPr lang="en-US">
                <a:ea typeface="ＭＳ Ｐゴシック" charset="0"/>
                <a:cs typeface="ＭＳ Ｐゴシック" charset="0"/>
              </a:rPr>
              <a:t>Distributing marijuana including a small amount for free</a:t>
            </a:r>
          </a:p>
        </p:txBody>
      </p:sp>
      <p:sp>
        <p:nvSpPr>
          <p:cNvPr id="942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echnical" charset="0"/>
                <a:ea typeface="ＭＳ Ｐゴシック" charset="0"/>
                <a:cs typeface="ＭＳ Ｐゴシック" charset="0"/>
              </a:defRPr>
            </a:lvl1pPr>
            <a:lvl2pPr marL="742950" indent="-285750" eaLnBrk="0" hangingPunct="0">
              <a:defRPr sz="2400">
                <a:solidFill>
                  <a:schemeClr val="tx1"/>
                </a:solidFill>
                <a:latin typeface="Technical" charset="0"/>
                <a:ea typeface="ＭＳ Ｐゴシック" charset="0"/>
              </a:defRPr>
            </a:lvl2pPr>
            <a:lvl3pPr marL="1143000" indent="-228600" eaLnBrk="0" hangingPunct="0">
              <a:defRPr sz="2400">
                <a:solidFill>
                  <a:schemeClr val="tx1"/>
                </a:solidFill>
                <a:latin typeface="Technical" charset="0"/>
                <a:ea typeface="ＭＳ Ｐゴシック" charset="0"/>
              </a:defRPr>
            </a:lvl3pPr>
            <a:lvl4pPr marL="1600200" indent="-228600" eaLnBrk="0" hangingPunct="0">
              <a:defRPr sz="2400">
                <a:solidFill>
                  <a:schemeClr val="tx1"/>
                </a:solidFill>
                <a:latin typeface="Technical" charset="0"/>
                <a:ea typeface="ＭＳ Ｐゴシック" charset="0"/>
              </a:defRPr>
            </a:lvl4pPr>
            <a:lvl5pPr marL="2057400" indent="-228600" eaLnBrk="0" hangingPunct="0">
              <a:defRPr sz="2400">
                <a:solidFill>
                  <a:schemeClr val="tx1"/>
                </a:solidFill>
                <a:latin typeface="Technical" charset="0"/>
                <a:ea typeface="ＭＳ Ｐゴシック" charset="0"/>
              </a:defRPr>
            </a:lvl5pPr>
            <a:lvl6pPr marL="2514600" indent="-228600" eaLnBrk="0" fontAlgn="base" hangingPunct="0">
              <a:spcBef>
                <a:spcPct val="0"/>
              </a:spcBef>
              <a:spcAft>
                <a:spcPct val="0"/>
              </a:spcAft>
              <a:defRPr sz="2400">
                <a:solidFill>
                  <a:schemeClr val="tx1"/>
                </a:solidFill>
                <a:latin typeface="Technical" charset="0"/>
                <a:ea typeface="ＭＳ Ｐゴシック" charset="0"/>
              </a:defRPr>
            </a:lvl6pPr>
            <a:lvl7pPr marL="2971800" indent="-228600" eaLnBrk="0" fontAlgn="base" hangingPunct="0">
              <a:spcBef>
                <a:spcPct val="0"/>
              </a:spcBef>
              <a:spcAft>
                <a:spcPct val="0"/>
              </a:spcAft>
              <a:defRPr sz="2400">
                <a:solidFill>
                  <a:schemeClr val="tx1"/>
                </a:solidFill>
                <a:latin typeface="Technical" charset="0"/>
                <a:ea typeface="ＭＳ Ｐゴシック" charset="0"/>
              </a:defRPr>
            </a:lvl7pPr>
            <a:lvl8pPr marL="3429000" indent="-228600" eaLnBrk="0" fontAlgn="base" hangingPunct="0">
              <a:spcBef>
                <a:spcPct val="0"/>
              </a:spcBef>
              <a:spcAft>
                <a:spcPct val="0"/>
              </a:spcAft>
              <a:defRPr sz="2400">
                <a:solidFill>
                  <a:schemeClr val="tx1"/>
                </a:solidFill>
                <a:latin typeface="Technical" charset="0"/>
                <a:ea typeface="ＭＳ Ｐゴシック" charset="0"/>
              </a:defRPr>
            </a:lvl8pPr>
            <a:lvl9pPr marL="3886200" indent="-228600" eaLnBrk="0" fontAlgn="base" hangingPunct="0">
              <a:spcBef>
                <a:spcPct val="0"/>
              </a:spcBef>
              <a:spcAft>
                <a:spcPct val="0"/>
              </a:spcAft>
              <a:defRPr sz="2400">
                <a:solidFill>
                  <a:schemeClr val="tx1"/>
                </a:solidFill>
                <a:latin typeface="Technical" charset="0"/>
                <a:ea typeface="ＭＳ Ｐゴシック" charset="0"/>
              </a:defRPr>
            </a:lvl9pPr>
          </a:lstStyle>
          <a:p>
            <a:pPr eaLnBrk="1" hangingPunct="1"/>
            <a:fld id="{9F1CFE59-79C9-9D4F-8466-20F573856283}" type="slidenum">
              <a:rPr lang="en-US" sz="1200">
                <a:latin typeface="Arial" charset="0"/>
              </a:rPr>
              <a:pPr eaLnBrk="1" hangingPunct="1"/>
              <a:t>64</a:t>
            </a:fld>
            <a:endParaRPr lang="en-US" sz="120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Argument:  </a:t>
            </a:r>
            <a:r>
              <a:rPr lang="en-US" sz="1200" kern="1200" dirty="0" smtClean="0">
                <a:solidFill>
                  <a:schemeClr val="tx1"/>
                </a:solidFill>
                <a:effectLst/>
                <a:latin typeface="+mn-lt"/>
                <a:ea typeface="+mn-ea"/>
                <a:cs typeface="+mn-cs"/>
              </a:rPr>
              <a:t>Regardless of who bears the burden of proof</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the record of conviction is ambiguous, the prior conviction did not “</a:t>
            </a:r>
            <a:r>
              <a:rPr lang="en-US" sz="1200" i="1" kern="1200" dirty="0" smtClean="0">
                <a:solidFill>
                  <a:schemeClr val="tx1"/>
                </a:solidFill>
                <a:effectLst/>
                <a:latin typeface="+mn-lt"/>
                <a:ea typeface="+mn-ea"/>
                <a:cs typeface="+mn-cs"/>
              </a:rPr>
              <a:t>necessarily </a:t>
            </a:r>
            <a:r>
              <a:rPr lang="en-US" sz="1200" kern="1200" dirty="0" smtClean="0">
                <a:solidFill>
                  <a:schemeClr val="tx1"/>
                </a:solidFill>
                <a:effectLst/>
                <a:latin typeface="+mn-lt"/>
                <a:ea typeface="+mn-ea"/>
                <a:cs typeface="+mn-cs"/>
              </a:rPr>
              <a:t>involve facts that correspond” to a disqualifying offense and the noncitizen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B0CF4AF-36F7-462F-9D05-39636745D1A1}" type="slidenum">
              <a:rPr lang="en-US" smtClean="0"/>
              <a:t>78</a:t>
            </a:fld>
            <a:endParaRPr lang="en-US"/>
          </a:p>
        </p:txBody>
      </p:sp>
    </p:spTree>
    <p:extLst>
      <p:ext uri="{BB962C8B-B14F-4D97-AF65-F5344CB8AC3E}">
        <p14:creationId xmlns:p14="http://schemas.microsoft.com/office/powerpoint/2010/main" val="2595725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5</a:t>
            </a:fld>
            <a:endParaRPr lang="en-US"/>
          </a:p>
        </p:txBody>
      </p:sp>
    </p:spTree>
    <p:extLst>
      <p:ext uri="{BB962C8B-B14F-4D97-AF65-F5344CB8AC3E}">
        <p14:creationId xmlns:p14="http://schemas.microsoft.com/office/powerpoint/2010/main" val="221603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Non-oppositions </a:t>
            </a:r>
          </a:p>
          <a:p>
            <a:r>
              <a:rPr lang="en-US" dirty="0" smtClean="0"/>
              <a:t>Oppositions</a:t>
            </a:r>
          </a:p>
          <a:p>
            <a:r>
              <a:rPr lang="en-US" dirty="0"/>
              <a:t>Jurisdiction remains even if the person is </a:t>
            </a:r>
            <a:r>
              <a:rPr lang="en-US" dirty="0" smtClean="0"/>
              <a:t>deported</a:t>
            </a:r>
          </a:p>
          <a:p>
            <a:r>
              <a:rPr lang="en-US" dirty="0"/>
              <a:t>Briefing schedule is issued if no other merits motions pending </a:t>
            </a:r>
          </a:p>
          <a:p>
            <a:endParaRPr lang="en-US" dirty="0"/>
          </a:p>
          <a:p>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6</a:t>
            </a:fld>
            <a:endParaRPr lang="en-US"/>
          </a:p>
        </p:txBody>
      </p:sp>
    </p:spTree>
    <p:extLst>
      <p:ext uri="{BB962C8B-B14F-4D97-AF65-F5344CB8AC3E}">
        <p14:creationId xmlns:p14="http://schemas.microsoft.com/office/powerpoint/2010/main" val="327905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Supplement with exhibits because the 	record is not yet filed </a:t>
            </a:r>
          </a:p>
          <a:p>
            <a:pPr marL="628650" lvl="1" indent="-171450">
              <a:buFont typeface="Arial" pitchFamily="34" charset="0"/>
              <a:buChar char="•"/>
            </a:pPr>
            <a:r>
              <a:rPr lang="en-US" dirty="0"/>
              <a:t>Redact private info - FRAP 25(a)(5)</a:t>
            </a:r>
          </a:p>
          <a:p>
            <a:pPr marL="171450" indent="-171450">
              <a:buFont typeface="Arial" pitchFamily="34" charset="0"/>
              <a:buChar char="•"/>
            </a:pPr>
            <a:r>
              <a:rPr lang="en-US" dirty="0"/>
              <a:t>Contact OIL to see if it can file the record early to avoid recreating the record through exhibits</a:t>
            </a:r>
          </a:p>
          <a:p>
            <a:pPr marL="171450" indent="-171450">
              <a:buFont typeface="Arial" pitchFamily="34" charset="0"/>
              <a:buChar char="•"/>
            </a:pPr>
            <a:r>
              <a:rPr lang="en-US" dirty="0"/>
              <a:t>Raise ICE policy on return—contact  National Immigration Project</a:t>
            </a:r>
          </a:p>
        </p:txBody>
      </p:sp>
      <p:sp>
        <p:nvSpPr>
          <p:cNvPr id="4" name="Slide Number Placeholder 3"/>
          <p:cNvSpPr>
            <a:spLocks noGrp="1"/>
          </p:cNvSpPr>
          <p:nvPr>
            <p:ph type="sldNum" sz="quarter" idx="10"/>
          </p:nvPr>
        </p:nvSpPr>
        <p:spPr/>
        <p:txBody>
          <a:bodyPr/>
          <a:lstStyle/>
          <a:p>
            <a:fld id="{7EDEC3D0-8863-4438-A82B-2173E8062472}" type="slidenum">
              <a:rPr lang="en-US" smtClean="0"/>
              <a:pPr/>
              <a:t>7</a:t>
            </a:fld>
            <a:endParaRPr lang="en-US"/>
          </a:p>
        </p:txBody>
      </p:sp>
    </p:spTree>
    <p:extLst>
      <p:ext uri="{BB962C8B-B14F-4D97-AF65-F5344CB8AC3E}">
        <p14:creationId xmlns:p14="http://schemas.microsoft.com/office/powerpoint/2010/main" val="3682837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Motion to Use Pseudonym, Redact Record or Seal Record </a:t>
            </a:r>
          </a:p>
          <a:p>
            <a:pPr lvl="1"/>
            <a:r>
              <a:rPr lang="en-US" i="1" dirty="0"/>
              <a:t>Doe v. Holder</a:t>
            </a:r>
            <a:r>
              <a:rPr lang="en-US" dirty="0"/>
              <a:t>, 736 F.3d 871, 872 n.1 (9</a:t>
            </a:r>
            <a:r>
              <a:rPr lang="en-US" sz="2900" baseline="30000" dirty="0"/>
              <a:t>th</a:t>
            </a:r>
            <a:r>
              <a:rPr lang="en-US" dirty="0"/>
              <a:t> Cir. 2013)</a:t>
            </a:r>
          </a:p>
          <a:p>
            <a:r>
              <a:rPr lang="en-US" dirty="0"/>
              <a:t>Motion to Hold Briefing in Abeyance / Motion to Stay Proceedings </a:t>
            </a:r>
          </a:p>
          <a:p>
            <a:r>
              <a:rPr lang="en-US" dirty="0"/>
              <a:t>Motion for Brief Extension </a:t>
            </a:r>
          </a:p>
          <a:p>
            <a:r>
              <a:rPr lang="en-US" dirty="0"/>
              <a:t>Motion for Appointment of Pro Bono Counsel</a:t>
            </a:r>
          </a:p>
          <a:p>
            <a:r>
              <a:rPr lang="en-US" dirty="0"/>
              <a:t>Motion to Transfer (usually on claims for US citizenship)</a:t>
            </a:r>
          </a:p>
          <a:p>
            <a:r>
              <a:rPr lang="en-US" dirty="0"/>
              <a:t>Motion to Reconsider </a:t>
            </a:r>
          </a:p>
          <a:p>
            <a:r>
              <a:rPr lang="en-US" dirty="0"/>
              <a:t>Motion to Recall Mandate</a:t>
            </a:r>
          </a:p>
          <a:p>
            <a:r>
              <a:rPr lang="en-US" dirty="0"/>
              <a:t>Motion to Stay the Mandate</a:t>
            </a:r>
          </a:p>
          <a:p>
            <a:pPr lvl="1"/>
            <a:r>
              <a:rPr lang="en-US" i="1" dirty="0"/>
              <a:t>Aguilar–Escobar v. INS,</a:t>
            </a:r>
            <a:r>
              <a:rPr lang="en-US" dirty="0"/>
              <a:t> 136 F.3d 1240, 1241 (9th Cir.1998)</a:t>
            </a:r>
          </a:p>
          <a:p>
            <a:pPr lvl="1"/>
            <a:r>
              <a:rPr lang="en-US" i="1" dirty="0"/>
              <a:t>Alvarez–Ruiz v. INS,</a:t>
            </a:r>
            <a:r>
              <a:rPr lang="en-US" dirty="0"/>
              <a:t> 749 F.2d 1314, 1316 (9th Cir.1984) </a:t>
            </a:r>
          </a:p>
          <a:p>
            <a:pPr lvl="1"/>
            <a:r>
              <a:rPr lang="en-US" i="1" dirty="0" err="1"/>
              <a:t>Khourassany</a:t>
            </a:r>
            <a:r>
              <a:rPr lang="en-US" i="1" dirty="0"/>
              <a:t> v. INS,</a:t>
            </a:r>
            <a:r>
              <a:rPr lang="en-US" dirty="0"/>
              <a:t> 208 F.3d 1096, 1101 (9th Cir.2000)</a:t>
            </a:r>
          </a:p>
          <a:p>
            <a:pPr lvl="1"/>
            <a:r>
              <a:rPr lang="en-US" i="1" dirty="0" err="1"/>
              <a:t>Roque</a:t>
            </a:r>
            <a:r>
              <a:rPr lang="en-US" i="1" dirty="0"/>
              <a:t>–Carranza v. INS,</a:t>
            </a:r>
            <a:r>
              <a:rPr lang="en-US" dirty="0"/>
              <a:t> 778 F.2d 1373, 1374 (9th Cir.1985)</a:t>
            </a:r>
          </a:p>
          <a:p>
            <a:pPr marL="402336" lvl="1" indent="0">
              <a:buNone/>
            </a:pP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7EDEC3D0-8863-4438-A82B-2173E8062472}" type="slidenum">
              <a:rPr lang="en-US" smtClean="0"/>
              <a:pPr/>
              <a:t>8</a:t>
            </a:fld>
            <a:endParaRPr lang="en-US"/>
          </a:p>
        </p:txBody>
      </p:sp>
    </p:spTree>
    <p:extLst>
      <p:ext uri="{BB962C8B-B14F-4D97-AF65-F5344CB8AC3E}">
        <p14:creationId xmlns:p14="http://schemas.microsoft.com/office/powerpoint/2010/main" val="3940414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9</a:t>
            </a:fld>
            <a:endParaRPr lang="en-US"/>
          </a:p>
        </p:txBody>
      </p:sp>
    </p:spTree>
    <p:extLst>
      <p:ext uri="{BB962C8B-B14F-4D97-AF65-F5344CB8AC3E}">
        <p14:creationId xmlns:p14="http://schemas.microsoft.com/office/powerpoint/2010/main" val="97694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DEC3D0-8863-4438-A82B-2173E8062472}" type="slidenum">
              <a:rPr lang="en-US" smtClean="0"/>
              <a:pPr/>
              <a:t>10</a:t>
            </a:fld>
            <a:endParaRPr lang="en-US"/>
          </a:p>
        </p:txBody>
      </p:sp>
    </p:spTree>
    <p:extLst>
      <p:ext uri="{BB962C8B-B14F-4D97-AF65-F5344CB8AC3E}">
        <p14:creationId xmlns:p14="http://schemas.microsoft.com/office/powerpoint/2010/main" val="410328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B58348-3821-4B75-A997-9D4E9BDDC794}" type="datetimeFigureOut">
              <a:rPr lang="en-US" smtClean="0"/>
              <a:pPr/>
              <a:t>3/21/2016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9ED9B-FDA9-4FCE-854B-05D6210EFD3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839ED9B-FDA9-4FCE-854B-05D6210EFD3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B58348-3821-4B75-A997-9D4E9BDDC794}"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839ED9B-FDA9-4FCE-854B-05D6210EFD3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B58348-3821-4B75-A997-9D4E9BDDC794}" type="datetimeFigureOut">
              <a:rPr lang="en-US" smtClean="0"/>
              <a:pPr/>
              <a:t>3/21/2016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B58348-3821-4B75-A997-9D4E9BDDC794}"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9ED9B-FDA9-4FCE-854B-05D6210EFD3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B58348-3821-4B75-A997-9D4E9BDDC794}" type="datetimeFigureOut">
              <a:rPr lang="en-US" smtClean="0"/>
              <a:pPr/>
              <a:t>3/21/2016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839ED9B-FDA9-4FCE-854B-05D6210EFD3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B58348-3821-4B75-A997-9D4E9BDDC794}" type="datetimeFigureOut">
              <a:rPr lang="en-US" smtClean="0"/>
              <a:pPr/>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839ED9B-FDA9-4FCE-854B-05D6210EFD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2B58348-3821-4B75-A997-9D4E9BDDC794}" type="datetimeFigureOut">
              <a:rPr lang="en-US" smtClean="0"/>
              <a:pPr/>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839ED9B-FDA9-4FCE-854B-05D6210EFD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839ED9B-FDA9-4FCE-854B-05D6210EFD3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2B58348-3821-4B75-A997-9D4E9BDDC794}" type="datetimeFigureOut">
              <a:rPr lang="en-US" smtClean="0"/>
              <a:pPr/>
              <a:t>3/21/2016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839ED9B-FDA9-4FCE-854B-05D6210EFD3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2B58348-3821-4B75-A997-9D4E9BDDC794}" type="datetimeFigureOut">
              <a:rPr lang="en-US" smtClean="0"/>
              <a:pPr/>
              <a:t>3/21/2016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B58348-3821-4B75-A997-9D4E9BDDC794}" type="datetimeFigureOut">
              <a:rPr lang="en-US" smtClean="0"/>
              <a:pPr/>
              <a:t>3/21/2016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839ED9B-FDA9-4FCE-854B-05D6210EFD3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www.ice.gov/ero/faq-return-certain-lawfully-removed-alie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www.ilrc.org/crim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267200"/>
            <a:ext cx="7406640" cy="1752600"/>
          </a:xfrm>
        </p:spPr>
        <p:txBody>
          <a:bodyPr>
            <a:noAutofit/>
          </a:bodyPr>
          <a:lstStyle/>
          <a:p>
            <a:pPr lvl="1"/>
            <a:r>
              <a:rPr lang="en-US" sz="2000" i="0" dirty="0" smtClean="0">
                <a:solidFill>
                  <a:schemeClr val="tx1"/>
                </a:solidFill>
                <a:latin typeface="American Typewriter"/>
                <a:ea typeface="Batang" charset="0"/>
                <a:cs typeface="Batang" charset="0"/>
              </a:rPr>
              <a:t>Allison Taylor, U.S. Court of Appeals for the Ninth Circuit</a:t>
            </a:r>
          </a:p>
          <a:p>
            <a:pPr lvl="1"/>
            <a:r>
              <a:rPr lang="en-US" sz="2000" i="0" dirty="0" smtClean="0">
                <a:solidFill>
                  <a:schemeClr val="tx1"/>
                </a:solidFill>
                <a:latin typeface="American Typewriter"/>
                <a:ea typeface="Batang" charset="0"/>
                <a:cs typeface="Batang" charset="0"/>
              </a:rPr>
              <a:t>John Blakeley, Office of Immigration Litigation</a:t>
            </a:r>
          </a:p>
          <a:p>
            <a:pPr lvl="1"/>
            <a:r>
              <a:rPr lang="en-US" sz="2000" i="0" dirty="0" smtClean="0">
                <a:solidFill>
                  <a:schemeClr val="tx1"/>
                </a:solidFill>
                <a:latin typeface="American Typewriter"/>
                <a:ea typeface="Batang" charset="0"/>
                <a:cs typeface="Batang" charset="0"/>
              </a:rPr>
              <a:t>Ilyce Shugall, Community Legal Services in East Palo Alto </a:t>
            </a:r>
          </a:p>
          <a:p>
            <a:pPr lvl="1"/>
            <a:r>
              <a:rPr lang="en-US" sz="2000" i="0" dirty="0" smtClean="0">
                <a:solidFill>
                  <a:schemeClr val="tx1"/>
                </a:solidFill>
                <a:latin typeface="American Typewriter"/>
                <a:ea typeface="Batang" charset="0"/>
                <a:cs typeface="Batang" charset="0"/>
              </a:rPr>
              <a:t>Avantika Shastri, The Bar Association of San Francisco</a:t>
            </a:r>
            <a:endParaRPr lang="en-US" sz="2000" i="0" dirty="0">
              <a:solidFill>
                <a:schemeClr val="tx1"/>
              </a:solidFill>
              <a:latin typeface="American Typewriter"/>
              <a:ea typeface="Batang" charset="0"/>
              <a:cs typeface="Batang" charset="0"/>
            </a:endParaRPr>
          </a:p>
        </p:txBody>
      </p:sp>
      <p:sp>
        <p:nvSpPr>
          <p:cNvPr id="2" name="Title 1"/>
          <p:cNvSpPr>
            <a:spLocks noGrp="1"/>
          </p:cNvSpPr>
          <p:nvPr>
            <p:ph type="ctrTitle"/>
          </p:nvPr>
        </p:nvSpPr>
        <p:spPr>
          <a:xfrm>
            <a:off x="1752600" y="-152400"/>
            <a:ext cx="5275772" cy="4268965"/>
          </a:xfrm>
        </p:spPr>
        <p:txBody>
          <a:bodyPr>
            <a:noAutofit/>
          </a:bodyPr>
          <a:lstStyle/>
          <a:p>
            <a:pPr algn="ctr"/>
            <a:r>
              <a:rPr lang="en-US" sz="5450" b="1" i="0" dirty="0" smtClean="0">
                <a:solidFill>
                  <a:schemeClr val="tx2"/>
                </a:solidFill>
                <a:latin typeface="Bodoni 72 Smallcaps Book" charset="0"/>
                <a:ea typeface="Bodoni 72 Smallcaps Book" charset="0"/>
                <a:cs typeface="Bodoni 72 Smallcaps Book" charset="0"/>
              </a:rPr>
              <a:t>	</a:t>
            </a:r>
            <a:r>
              <a:rPr lang="en-US" sz="4400" b="1" i="0" dirty="0" smtClean="0">
                <a:solidFill>
                  <a:schemeClr val="tx2"/>
                </a:solidFill>
                <a:latin typeface="Bodoni 72 Smallcaps Book" charset="0"/>
                <a:ea typeface="Bodoni 72 Smallcaps Book" charset="0"/>
                <a:cs typeface="Bodoni 72 Smallcaps Book" charset="0"/>
              </a:rPr>
              <a:t>Ninth Circuit 	Motion Practice</a:t>
            </a:r>
            <a:br>
              <a:rPr lang="en-US" sz="4400" b="1" i="0" dirty="0" smtClean="0">
                <a:solidFill>
                  <a:schemeClr val="tx2"/>
                </a:solidFill>
                <a:latin typeface="Bodoni 72 Smallcaps Book" charset="0"/>
                <a:ea typeface="Bodoni 72 Smallcaps Book" charset="0"/>
                <a:cs typeface="Bodoni 72 Smallcaps Book" charset="0"/>
              </a:rPr>
            </a:br>
            <a:r>
              <a:rPr lang="en-US" sz="4400" b="1" i="0" dirty="0" smtClean="0">
                <a:solidFill>
                  <a:schemeClr val="tx2"/>
                </a:solidFill>
                <a:latin typeface="Bodoni 72 Smallcaps Book" charset="0"/>
                <a:ea typeface="Bodoni 72 Smallcaps Book" charset="0"/>
                <a:cs typeface="Bodoni 72 Smallcaps Book" charset="0"/>
              </a:rPr>
              <a:t>And Jurisdictional 	Issues</a:t>
            </a:r>
            <a:endParaRPr lang="en-US" sz="4400" b="1" i="0" dirty="0">
              <a:solidFill>
                <a:schemeClr val="tx2"/>
              </a:solidFill>
              <a:latin typeface="Bodoni 72 Smallcaps Book" charset="0"/>
              <a:ea typeface="Bodoni 72 Smallcaps Book" charset="0"/>
              <a:cs typeface="Bodoni 72 Smallcaps Book" charset="0"/>
            </a:endParaRPr>
          </a:p>
        </p:txBody>
      </p:sp>
    </p:spTree>
    <p:extLst>
      <p:ext uri="{BB962C8B-B14F-4D97-AF65-F5344CB8AC3E}">
        <p14:creationId xmlns:p14="http://schemas.microsoft.com/office/powerpoint/2010/main" val="406177849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Jurisdiction</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1905000"/>
            <a:ext cx="6591985" cy="4006222"/>
          </a:xfrm>
        </p:spPr>
        <p:txBody>
          <a:bodyPr>
            <a:noAutofit/>
          </a:bodyPr>
          <a:lstStyle/>
          <a:p>
            <a:r>
              <a:rPr lang="en-US" sz="2400" dirty="0" smtClean="0">
                <a:latin typeface="American Typewriter" charset="0"/>
                <a:ea typeface="American Typewriter" charset="0"/>
                <a:cs typeface="American Typewriter" charset="0"/>
              </a:rPr>
              <a:t>Jurisdictional issues in immigration cases can be complex.</a:t>
            </a:r>
          </a:p>
          <a:p>
            <a:r>
              <a:rPr lang="en-US" sz="2400" dirty="0" smtClean="0">
                <a:latin typeface="American Typewriter" charset="0"/>
                <a:ea typeface="American Typewriter" charset="0"/>
                <a:cs typeface="American Typewriter" charset="0"/>
              </a:rPr>
              <a:t>Importance of establishing jurisdiction</a:t>
            </a:r>
          </a:p>
          <a:p>
            <a:r>
              <a:rPr lang="en-US" sz="2400" dirty="0" smtClean="0">
                <a:latin typeface="American Typewriter" charset="0"/>
                <a:ea typeface="American Typewriter" charset="0"/>
                <a:cs typeface="American Typewriter" charset="0"/>
              </a:rPr>
              <a:t>Orders to Show Cause </a:t>
            </a:r>
          </a:p>
          <a:p>
            <a:r>
              <a:rPr lang="en-US" sz="2400" dirty="0" smtClean="0">
                <a:latin typeface="American Typewriter" charset="0"/>
                <a:ea typeface="American Typewriter" charset="0"/>
                <a:cs typeface="American Typewriter" charset="0"/>
              </a:rPr>
              <a:t>Zipper clause </a:t>
            </a:r>
          </a:p>
          <a:p>
            <a:r>
              <a:rPr lang="en-US" sz="2400" dirty="0" smtClean="0">
                <a:latin typeface="American Typewriter" charset="0"/>
                <a:ea typeface="American Typewriter" charset="0"/>
                <a:cs typeface="American Typewriter" charset="0"/>
              </a:rPr>
              <a:t>Habeas jurisdiction </a:t>
            </a:r>
          </a:p>
          <a:p>
            <a:endParaRPr lang="en-US" sz="2400" dirty="0" smtClean="0">
              <a:latin typeface="American Typewriter" charset="0"/>
              <a:ea typeface="American Typewriter" charset="0"/>
              <a:cs typeface="American Typewriter" charset="0"/>
            </a:endParaRPr>
          </a:p>
          <a:p>
            <a:pPr marL="82296" indent="0">
              <a:buNone/>
            </a:pPr>
            <a:r>
              <a:rPr lang="en-US" sz="2400" dirty="0" smtClean="0">
                <a:latin typeface="American Typewriter" charset="0"/>
                <a:ea typeface="American Typewriter" charset="0"/>
                <a:cs typeface="American Typewriter" charset="0"/>
              </a:rPr>
              <a:t>Departure </a:t>
            </a:r>
            <a:r>
              <a:rPr lang="en-US" sz="2400" dirty="0">
                <a:latin typeface="American Typewriter" charset="0"/>
                <a:ea typeface="American Typewriter" charset="0"/>
                <a:cs typeface="American Typewriter" charset="0"/>
              </a:rPr>
              <a:t>from the United States does </a:t>
            </a:r>
            <a:r>
              <a:rPr lang="en-US" sz="2400" u="sng" dirty="0">
                <a:latin typeface="American Typewriter" charset="0"/>
                <a:ea typeface="American Typewriter" charset="0"/>
                <a:cs typeface="American Typewriter" charset="0"/>
              </a:rPr>
              <a:t>not</a:t>
            </a:r>
            <a:r>
              <a:rPr lang="en-US" sz="2400" dirty="0">
                <a:latin typeface="American Typewriter" charset="0"/>
                <a:ea typeface="American Typewriter" charset="0"/>
                <a:cs typeface="American Typewriter" charset="0"/>
              </a:rPr>
              <a:t> terminate jurisdiction.  8 U.S.C. § 1252(a).</a:t>
            </a:r>
          </a:p>
          <a:p>
            <a:pPr marL="82296" indent="0">
              <a:buNone/>
            </a:pPr>
            <a:endParaRPr lang="en-US" sz="2400" dirty="0" smtClean="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75447798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Step two—when to defer to the agency?</a:t>
            </a:r>
          </a:p>
          <a:p>
            <a:endParaRPr lang="en-US" dirty="0" smtClean="0"/>
          </a:p>
          <a:p>
            <a:pPr marL="514350" indent="-514350">
              <a:buFont typeface="+mj-lt"/>
              <a:buAutoNum type="arabicPeriod"/>
            </a:pPr>
            <a:r>
              <a:rPr lang="en-US" dirty="0" smtClean="0"/>
              <a:t>Is the statute at issue one over which the agency is responsible to administer?</a:t>
            </a:r>
          </a:p>
          <a:p>
            <a:pPr marL="914400" lvl="1" indent="-514350"/>
            <a:endParaRPr lang="en-US" dirty="0" smtClean="0"/>
          </a:p>
          <a:p>
            <a:pPr marL="914400" lvl="1" indent="-514350"/>
            <a:r>
              <a:rPr lang="en-US" sz="2800" dirty="0" smtClean="0"/>
              <a:t>E.g., is the agency interpreting the INA, or is it interpreting a criminal statute, even one referenced in the INA?</a:t>
            </a:r>
          </a:p>
          <a:p>
            <a:pPr marL="914400" lvl="1" indent="-514350"/>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81880855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Step two (cont.)—when to defer to the agency?</a:t>
            </a:r>
          </a:p>
          <a:p>
            <a:endParaRPr lang="en-US" dirty="0" smtClean="0"/>
          </a:p>
          <a:p>
            <a:pPr marL="514350" indent="-514350">
              <a:buNone/>
            </a:pPr>
            <a:r>
              <a:rPr lang="en-US" dirty="0" smtClean="0"/>
              <a:t>2.  Did agency rely on precedent decision?</a:t>
            </a:r>
          </a:p>
          <a:p>
            <a:pPr marL="914400" lvl="1" indent="-514350"/>
            <a:r>
              <a:rPr lang="en-US" dirty="0" smtClean="0">
                <a:solidFill>
                  <a:schemeClr val="tx1"/>
                </a:solidFill>
              </a:rPr>
              <a:t>“interpretations promulgated in a non-precedential manner are ‘beyond the </a:t>
            </a:r>
            <a:r>
              <a:rPr lang="en-US" i="1" dirty="0" smtClean="0">
                <a:solidFill>
                  <a:schemeClr val="tx1"/>
                </a:solidFill>
              </a:rPr>
              <a:t>Chevron</a:t>
            </a:r>
            <a:r>
              <a:rPr lang="en-US" dirty="0" smtClean="0">
                <a:solidFill>
                  <a:schemeClr val="tx1"/>
                </a:solidFill>
              </a:rPr>
              <a:t> pale.’ ”</a:t>
            </a:r>
            <a:r>
              <a:rPr lang="en-US" i="1" dirty="0" smtClean="0">
                <a:solidFill>
                  <a:schemeClr val="tx1"/>
                </a:solidFill>
              </a:rPr>
              <a:t>Estrada-Rodriguez v. </a:t>
            </a:r>
            <a:r>
              <a:rPr lang="en-US" i="1" dirty="0" err="1" smtClean="0">
                <a:solidFill>
                  <a:schemeClr val="tx1"/>
                </a:solidFill>
              </a:rPr>
              <a:t>Mukasey</a:t>
            </a:r>
            <a:r>
              <a:rPr lang="en-US" dirty="0" smtClean="0">
                <a:solidFill>
                  <a:schemeClr val="tx1"/>
                </a:solidFill>
              </a:rPr>
              <a:t>, 512 F.3d 517, 520 (9th Cir. 2007).</a:t>
            </a:r>
          </a:p>
          <a:p>
            <a:endParaRPr lang="en-US" dirty="0" smtClean="0"/>
          </a:p>
          <a:p>
            <a:pPr marL="514350" indent="-514350">
              <a:buAutoNum type="arabicPeriod" startAt="3"/>
            </a:pPr>
            <a:r>
              <a:rPr lang="en-US" dirty="0" smtClean="0"/>
              <a:t>Is the interpretation reasonable? </a:t>
            </a:r>
          </a:p>
          <a:p>
            <a:pPr marL="914400" lvl="1" indent="-514350"/>
            <a:r>
              <a:rPr lang="en-US" dirty="0" smtClean="0">
                <a:solidFill>
                  <a:schemeClr val="tx1"/>
                </a:solidFill>
              </a:rPr>
              <a:t>Is it clear, does it contradict prior interpretations?</a:t>
            </a:r>
          </a:p>
          <a:p>
            <a:endParaRPr lang="es-MX" dirty="0"/>
          </a:p>
        </p:txBody>
      </p:sp>
    </p:spTree>
    <p:extLst>
      <p:ext uri="{BB962C8B-B14F-4D97-AF65-F5344CB8AC3E}">
        <p14:creationId xmlns:p14="http://schemas.microsoft.com/office/powerpoint/2010/main" val="200170993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tx1"/>
                </a:solidFill>
              </a:rPr>
              <a:t>Retroactivity</a:t>
            </a:r>
            <a:endParaRPr lang="es-MX" sz="4000"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sz="3600" dirty="0" smtClean="0"/>
              <a:t>Identify the correct immigration statute, regulation, and agency decisions that will govern your case.</a:t>
            </a:r>
          </a:p>
          <a:p>
            <a:r>
              <a:rPr lang="en-US" sz="3600" dirty="0" smtClean="0"/>
              <a:t>Generally, the law in effect at the time of your client’s conviction will govern.</a:t>
            </a:r>
          </a:p>
          <a:p>
            <a:r>
              <a:rPr lang="en-US" sz="3600" dirty="0" smtClean="0"/>
              <a:t>If US citizenship claim, laws in effect at the time of birth or when the last condition precedent was fulfilled. </a:t>
            </a:r>
          </a:p>
        </p:txBody>
      </p:sp>
    </p:spTree>
    <p:extLst>
      <p:ext uri="{BB962C8B-B14F-4D97-AF65-F5344CB8AC3E}">
        <p14:creationId xmlns:p14="http://schemas.microsoft.com/office/powerpoint/2010/main" val="260243254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Case Digest</a:t>
            </a:r>
            <a:endParaRPr lang="en-US" b="1" dirty="0">
              <a:solidFill>
                <a:schemeClr val="tx1"/>
              </a:solidFill>
            </a:endParaRPr>
          </a:p>
        </p:txBody>
      </p:sp>
      <p:sp>
        <p:nvSpPr>
          <p:cNvPr id="3" name="Content Placeholder 2"/>
          <p:cNvSpPr>
            <a:spLocks noGrp="1"/>
          </p:cNvSpPr>
          <p:nvPr>
            <p:ph sz="quarter" idx="1"/>
          </p:nvPr>
        </p:nvSpPr>
        <p:spPr>
          <a:xfrm>
            <a:off x="304800" y="1524000"/>
            <a:ext cx="8503920" cy="4572000"/>
          </a:xfrm>
        </p:spPr>
        <p:txBody>
          <a:bodyPr>
            <a:normAutofit lnSpcReduction="10000"/>
          </a:bodyPr>
          <a:lstStyle/>
          <a:p>
            <a:r>
              <a:rPr lang="en-US" i="1" dirty="0" err="1" smtClean="0"/>
              <a:t>Vartelas</a:t>
            </a:r>
            <a:r>
              <a:rPr lang="en-US" i="1" dirty="0" smtClean="0"/>
              <a:t> v. Holder</a:t>
            </a:r>
            <a:r>
              <a:rPr lang="en-US" dirty="0" smtClean="0"/>
              <a:t>, 132 </a:t>
            </a:r>
            <a:r>
              <a:rPr lang="en-US" dirty="0" err="1" smtClean="0"/>
              <a:t>S.Ct</a:t>
            </a:r>
            <a:r>
              <a:rPr lang="en-US" dirty="0" smtClean="0"/>
              <a:t>. 1479 (2012)</a:t>
            </a:r>
          </a:p>
          <a:p>
            <a:r>
              <a:rPr lang="en-US" i="1" dirty="0" smtClean="0"/>
              <a:t>INS v. St. Cyr</a:t>
            </a:r>
            <a:r>
              <a:rPr lang="en-US" dirty="0" smtClean="0"/>
              <a:t>, 533 U.S. 289 (2001)</a:t>
            </a:r>
          </a:p>
          <a:p>
            <a:r>
              <a:rPr lang="en-US" i="1" dirty="0" smtClean="0"/>
              <a:t>Miguel </a:t>
            </a:r>
            <a:r>
              <a:rPr lang="en-US" i="1" dirty="0" err="1" smtClean="0"/>
              <a:t>Miguel</a:t>
            </a:r>
            <a:r>
              <a:rPr lang="en-US" i="1" dirty="0" smtClean="0"/>
              <a:t> v. Gonzales</a:t>
            </a:r>
            <a:r>
              <a:rPr lang="en-US" dirty="0" smtClean="0"/>
              <a:t>, 500 F.3d 941 (9th Cir. 2007)</a:t>
            </a:r>
          </a:p>
          <a:p>
            <a:r>
              <a:rPr lang="en-US" i="1" dirty="0" err="1" smtClean="0"/>
              <a:t>Toia</a:t>
            </a:r>
            <a:r>
              <a:rPr lang="en-US" i="1" dirty="0" smtClean="0"/>
              <a:t> v. Fasano</a:t>
            </a:r>
            <a:r>
              <a:rPr lang="en-US" dirty="0" smtClean="0"/>
              <a:t>, 334 F.3d 917 (9th Cir. 2003)</a:t>
            </a:r>
          </a:p>
          <a:p>
            <a:r>
              <a:rPr lang="en-US" i="1" dirty="0" smtClean="0"/>
              <a:t>Nunez-Reyes v. Holder</a:t>
            </a:r>
            <a:r>
              <a:rPr lang="en-US" dirty="0" smtClean="0"/>
              <a:t>, 646 F.3d 684 (9th Cir. 2011)(</a:t>
            </a:r>
            <a:r>
              <a:rPr lang="en-US" dirty="0" err="1" smtClean="0"/>
              <a:t>en</a:t>
            </a:r>
            <a:r>
              <a:rPr lang="en-US" dirty="0" smtClean="0"/>
              <a:t> banc)</a:t>
            </a:r>
          </a:p>
          <a:p>
            <a:r>
              <a:rPr lang="en-US" i="1" dirty="0" smtClean="0"/>
              <a:t>Montgomery Ward v. FTC</a:t>
            </a:r>
            <a:r>
              <a:rPr lang="en-US" dirty="0" smtClean="0"/>
              <a:t>, 691 F.2d 1322 (9th Cir. 1982)</a:t>
            </a:r>
          </a:p>
          <a:p>
            <a:r>
              <a:rPr lang="en-US" i="1" dirty="0"/>
              <a:t>Matter of </a:t>
            </a:r>
            <a:r>
              <a:rPr lang="en-US" i="1" dirty="0" err="1"/>
              <a:t>Abdelghany</a:t>
            </a:r>
            <a:r>
              <a:rPr lang="en-US" dirty="0"/>
              <a:t>, 26 I&amp;N Dec. 254 (BIA 2014)</a:t>
            </a:r>
          </a:p>
          <a:p>
            <a:endParaRPr lang="en-US" dirty="0"/>
          </a:p>
        </p:txBody>
      </p:sp>
    </p:spTree>
    <p:extLst>
      <p:ext uri="{BB962C8B-B14F-4D97-AF65-F5344CB8AC3E}">
        <p14:creationId xmlns:p14="http://schemas.microsoft.com/office/powerpoint/2010/main" val="23690226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Waiver</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Legal issues must be raised in your opening brief or you risk waiving them.</a:t>
            </a:r>
          </a:p>
          <a:p>
            <a:r>
              <a:rPr lang="en-US" dirty="0" smtClean="0"/>
              <a:t>If government fails to raise an issue in its response brief, argue the issue is waived in your reply.</a:t>
            </a:r>
          </a:p>
          <a:p>
            <a:r>
              <a:rPr lang="en-US" dirty="0" smtClean="0"/>
              <a:t>If the issue was not raised before the agency, consider an exception to waiver (issue of law, etc.).</a:t>
            </a:r>
          </a:p>
          <a:p>
            <a:r>
              <a:rPr lang="en-US" dirty="0" smtClean="0"/>
              <a:t>Waiver is separate from exhaustion—do not confuse the two. Exhaustion is jurisdictional, but waiver is not jurisdictional and has exceptions.</a:t>
            </a:r>
            <a:endParaRPr lang="en-US" dirty="0"/>
          </a:p>
        </p:txBody>
      </p:sp>
    </p:spTree>
    <p:extLst>
      <p:ext uri="{BB962C8B-B14F-4D97-AF65-F5344CB8AC3E}">
        <p14:creationId xmlns:p14="http://schemas.microsoft.com/office/powerpoint/2010/main" val="42672900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smtClean="0"/>
              <a:t>Best Practices for Oral Argument</a:t>
            </a:r>
          </a:p>
          <a:p>
            <a:pPr marL="0" indent="0" algn="ctr">
              <a:buNone/>
            </a:pPr>
            <a:endParaRPr lang="en-US" sz="4400" dirty="0" smtClean="0"/>
          </a:p>
        </p:txBody>
      </p:sp>
    </p:spTree>
    <p:extLst>
      <p:ext uri="{BB962C8B-B14F-4D97-AF65-F5344CB8AC3E}">
        <p14:creationId xmlns:p14="http://schemas.microsoft.com/office/powerpoint/2010/main" val="345835988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60000"/>
                    <a:lumOff val="40000"/>
                  </a:schemeClr>
                </a:solidFill>
              </a:rPr>
              <a:t>Tip #1:  Know Your (Time) Limits  </a:t>
            </a:r>
            <a:endParaRPr lang="en-US" sz="4000" dirty="0">
              <a:solidFill>
                <a:schemeClr val="accent1">
                  <a:lumMod val="60000"/>
                  <a:lumOff val="40000"/>
                </a:schemeClr>
              </a:solidFill>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4000" dirty="0" smtClean="0"/>
              <a:t>Plan to make 2-4 main points.</a:t>
            </a:r>
          </a:p>
          <a:p>
            <a:r>
              <a:rPr lang="en-US" sz="4000" dirty="0" smtClean="0"/>
              <a:t>Be disciplined about time. </a:t>
            </a:r>
          </a:p>
          <a:p>
            <a:endParaRPr lang="en-US" sz="4000" dirty="0" smtClean="0"/>
          </a:p>
          <a:p>
            <a:pPr marL="0" indent="0" algn="ctr">
              <a:buNone/>
            </a:pPr>
            <a:r>
              <a:rPr lang="en-US" sz="4000" dirty="0">
                <a:solidFill>
                  <a:schemeClr val="accent1">
                    <a:lumMod val="60000"/>
                    <a:lumOff val="40000"/>
                  </a:schemeClr>
                </a:solidFill>
              </a:rPr>
              <a:t>Tip #2:  Use Short Declarative Answers </a:t>
            </a:r>
            <a:endParaRPr lang="en-US" sz="4000" dirty="0"/>
          </a:p>
          <a:p>
            <a:r>
              <a:rPr lang="en-US" sz="4000" dirty="0"/>
              <a:t>Don’t explain your way into an </a:t>
            </a:r>
            <a:r>
              <a:rPr lang="en-US" sz="4000" dirty="0" smtClean="0"/>
              <a:t>answer.</a:t>
            </a:r>
          </a:p>
          <a:p>
            <a:endParaRPr lang="en-US" sz="4000" dirty="0" smtClean="0"/>
          </a:p>
        </p:txBody>
      </p:sp>
    </p:spTree>
    <p:extLst>
      <p:ext uri="{BB962C8B-B14F-4D97-AF65-F5344CB8AC3E}">
        <p14:creationId xmlns:p14="http://schemas.microsoft.com/office/powerpoint/2010/main" val="82656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marL="0" indent="0">
              <a:buNone/>
            </a:pPr>
            <a:r>
              <a:rPr lang="en-US" i="1" dirty="0" smtClean="0">
                <a:solidFill>
                  <a:schemeClr val="accent1"/>
                </a:solidFill>
              </a:rPr>
              <a:t>Example #1:</a:t>
            </a:r>
          </a:p>
          <a:p>
            <a:pPr marL="0" indent="0">
              <a:buNone/>
            </a:pPr>
            <a:r>
              <a:rPr lang="en-US" dirty="0" smtClean="0">
                <a:solidFill>
                  <a:schemeClr val="accent1"/>
                </a:solidFill>
              </a:rPr>
              <a:t>Judge:</a:t>
            </a:r>
            <a:r>
              <a:rPr lang="en-US" dirty="0" smtClean="0"/>
              <a:t>  So why isn’t this a CIMT?</a:t>
            </a:r>
          </a:p>
          <a:p>
            <a:pPr marL="0" indent="0">
              <a:buNone/>
            </a:pPr>
            <a:endParaRPr lang="en-US" dirty="0" smtClean="0">
              <a:solidFill>
                <a:schemeClr val="accent1"/>
              </a:solidFill>
            </a:endParaRPr>
          </a:p>
          <a:p>
            <a:pPr marL="0" indent="0">
              <a:buNone/>
            </a:pPr>
            <a:endParaRPr lang="en-US" dirty="0">
              <a:solidFill>
                <a:schemeClr val="accent1"/>
              </a:solidFill>
            </a:endParaRPr>
          </a:p>
          <a:p>
            <a:pPr marL="0" indent="0">
              <a:buNone/>
            </a:pPr>
            <a:r>
              <a:rPr lang="en-US" dirty="0" smtClean="0">
                <a:solidFill>
                  <a:schemeClr val="accent1"/>
                </a:solidFill>
              </a:rPr>
              <a:t>Lawyer:  </a:t>
            </a:r>
            <a:r>
              <a:rPr lang="en-US" dirty="0" smtClean="0"/>
              <a:t>Well, this Court said in </a:t>
            </a:r>
            <a:r>
              <a:rPr lang="en-US" i="1" dirty="0" smtClean="0"/>
              <a:t>Nunez </a:t>
            </a:r>
            <a:r>
              <a:rPr lang="en-US" dirty="0" smtClean="0"/>
              <a:t>that CIMTs generally have to fall in one of three categories.  One category is an intent to harm, but this statute only requires a reckless </a:t>
            </a:r>
            <a:r>
              <a:rPr lang="en-US" dirty="0" err="1" smtClean="0"/>
              <a:t>mens</a:t>
            </a:r>
            <a:r>
              <a:rPr lang="en-US" dirty="0" smtClean="0"/>
              <a:t> </a:t>
            </a:r>
            <a:r>
              <a:rPr lang="en-US" dirty="0" err="1" smtClean="0"/>
              <a:t>rea</a:t>
            </a:r>
            <a:r>
              <a:rPr lang="en-US" dirty="0" smtClean="0"/>
              <a:t>.  Another category is causing actual harm, but </a:t>
            </a:r>
            <a:r>
              <a:rPr lang="en-US" dirty="0"/>
              <a:t>this statute doesn’t require that the victim suffer any injury or </a:t>
            </a:r>
            <a:r>
              <a:rPr lang="en-US" dirty="0" smtClean="0"/>
              <a:t>loss.  And the third category is that the offense be committed against a protected class of victim, but this statute can be committed against anyone. So</a:t>
            </a:r>
            <a:r>
              <a:rPr lang="en-US" b="1" dirty="0" smtClean="0"/>
              <a:t> </a:t>
            </a:r>
            <a:r>
              <a:rPr lang="en-US" sz="2800" dirty="0"/>
              <a:t>the statute doesn’t involve an intent to harm, actual harm, or a protected class.</a:t>
            </a:r>
            <a:endParaRPr lang="en-US" b="1" dirty="0" smtClean="0"/>
          </a:p>
        </p:txBody>
      </p:sp>
      <p:sp>
        <p:nvSpPr>
          <p:cNvPr id="5" name="TextBox 4"/>
          <p:cNvSpPr txBox="1"/>
          <p:nvPr/>
        </p:nvSpPr>
        <p:spPr>
          <a:xfrm>
            <a:off x="533400" y="5562600"/>
            <a:ext cx="8077200" cy="1138773"/>
          </a:xfrm>
          <a:prstGeom prst="rect">
            <a:avLst/>
          </a:prstGeom>
          <a:noFill/>
        </p:spPr>
        <p:txBody>
          <a:bodyPr wrap="square" rtlCol="0">
            <a:spAutoFit/>
          </a:bodyPr>
          <a:lstStyle/>
          <a:p>
            <a:endParaRPr lang="en-US" sz="3200" dirty="0" smtClean="0"/>
          </a:p>
          <a:p>
            <a:endParaRPr lang="en-US" dirty="0"/>
          </a:p>
          <a:p>
            <a:endParaRPr lang="en-US" dirty="0"/>
          </a:p>
        </p:txBody>
      </p:sp>
    </p:spTree>
    <p:extLst>
      <p:ext uri="{BB962C8B-B14F-4D97-AF65-F5344CB8AC3E}">
        <p14:creationId xmlns:p14="http://schemas.microsoft.com/office/powerpoint/2010/main" val="304218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par>
                                <p:cTn id="13" presetID="36" presetClass="emph" presetSubtype="0" fill="hold" grpId="0" nodeType="withEffect" nodePh="1">
                                  <p:stCondLst>
                                    <p:cond delay="0"/>
                                  </p:stCondLst>
                                  <p:endCondLst>
                                    <p:cond evt="begin" delay="0">
                                      <p:tn val="13"/>
                                    </p:cond>
                                  </p:endCondLst>
                                  <p:iterate type="lt">
                                    <p:tmPct val="10000"/>
                                  </p:iterate>
                                  <p:childTnLst>
                                    <p:animScale>
                                      <p:cBhvr>
                                        <p:cTn id="14" dur="250" autoRev="1" fill="hold">
                                          <p:stCondLst>
                                            <p:cond delay="0"/>
                                          </p:stCondLst>
                                        </p:cTn>
                                        <p:tgtEl>
                                          <p:spTgt spid="5"/>
                                        </p:tgtEl>
                                      </p:cBhvr>
                                      <p:to x="80000" y="100000"/>
                                    </p:animScale>
                                    <p:anim by="(#ppt_w*0.10)" calcmode="lin" valueType="num">
                                      <p:cBhvr>
                                        <p:cTn id="15" dur="250" autoRev="1" fill="hold">
                                          <p:stCondLst>
                                            <p:cond delay="0"/>
                                          </p:stCondLst>
                                        </p:cTn>
                                        <p:tgtEl>
                                          <p:spTgt spid="5"/>
                                        </p:tgtEl>
                                        <p:attrNameLst>
                                          <p:attrName>ppt_x</p:attrName>
                                        </p:attrNameLst>
                                      </p:cBhvr>
                                    </p:anim>
                                    <p:anim by="(-#ppt_w*0.10)" calcmode="lin" valueType="num">
                                      <p:cBhvr>
                                        <p:cTn id="16" dur="250" autoRev="1" fill="hold">
                                          <p:stCondLst>
                                            <p:cond delay="0"/>
                                          </p:stCondLst>
                                        </p:cTn>
                                        <p:tgtEl>
                                          <p:spTgt spid="5"/>
                                        </p:tgtEl>
                                        <p:attrNameLst>
                                          <p:attrName>ppt_y</p:attrName>
                                        </p:attrNameLst>
                                      </p:cBhvr>
                                    </p:anim>
                                    <p:animRot by="-480000">
                                      <p:cBhvr>
                                        <p:cTn id="17" dur="250" autoRev="1" fill="hold">
                                          <p:stCondLst>
                                            <p:cond delay="0"/>
                                          </p:stCondLst>
                                        </p:cTn>
                                        <p:tgtEl>
                                          <p:spTgt spid="5"/>
                                        </p:tgtEl>
                                        <p:attrNameLst>
                                          <p:attrName>r</p:attrName>
                                        </p:attrNameLst>
                                      </p:cBhvr>
                                    </p:animRot>
                                  </p:childTnLst>
                                </p:cTn>
                              </p:par>
                              <p:par>
                                <p:cTn id="18" presetID="1" presetClass="entr" presetSubtype="0" fill="hold" grpId="1" nodeType="withEffect" nodePh="1">
                                  <p:stCondLst>
                                    <p:cond delay="0"/>
                                  </p:stCondLst>
                                  <p:endCondLst>
                                    <p:cond evt="begin" delay="0">
                                      <p:tn val="18"/>
                                    </p:cond>
                                  </p:endCondLst>
                                  <p:childTnLst>
                                    <p:set>
                                      <p:cBhvr>
                                        <p:cTn id="1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mph" presetSubtype="2" fill="hold" nodeType="clickEffect" nodePh="1">
                                  <p:stCondLst>
                                    <p:cond delay="0"/>
                                  </p:stCondLst>
                                  <p:endCondLst>
                                    <p:cond evt="begin" delay="0">
                                      <p:tn val="22"/>
                                    </p:cond>
                                  </p:endCondLst>
                                  <p:childTnLst>
                                    <p:animClr clrSpc="rgb" dir="cw">
                                      <p:cBhvr override="childStyle">
                                        <p:cTn id="23" dur="2000" fill="hold"/>
                                        <p:tgtEl>
                                          <p:spTgt spid="5">
                                            <p:txEl>
                                              <p:pRg st="0" end="0"/>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build="allAtOnce"/>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7620000"/>
          </a:xfrm>
        </p:spPr>
        <p:txBody>
          <a:bodyPr>
            <a:normAutofit/>
          </a:bodyPr>
          <a:lstStyle/>
          <a:p>
            <a:pPr marL="0" indent="0">
              <a:buNone/>
            </a:pPr>
            <a:r>
              <a:rPr lang="en-US" i="1" dirty="0">
                <a:solidFill>
                  <a:schemeClr val="accent1"/>
                </a:solidFill>
              </a:rPr>
              <a:t>Example #2 (BETTER):</a:t>
            </a:r>
          </a:p>
          <a:p>
            <a:pPr marL="0" indent="0">
              <a:buNone/>
            </a:pPr>
            <a:r>
              <a:rPr lang="en-US" dirty="0">
                <a:solidFill>
                  <a:schemeClr val="accent1"/>
                </a:solidFill>
              </a:rPr>
              <a:t>Judge:</a:t>
            </a:r>
            <a:r>
              <a:rPr lang="en-US" dirty="0"/>
              <a:t>  So why isn’t this a </a:t>
            </a:r>
            <a:r>
              <a:rPr lang="en-US" dirty="0" err="1"/>
              <a:t>CIMT</a:t>
            </a:r>
            <a:r>
              <a:rPr lang="en-US" dirty="0"/>
              <a:t>?</a:t>
            </a:r>
          </a:p>
          <a:p>
            <a:pPr marL="0" indent="0">
              <a:buNone/>
            </a:pPr>
            <a:endParaRPr lang="en-US" dirty="0" smtClean="0">
              <a:solidFill>
                <a:schemeClr val="accent1"/>
              </a:solidFill>
            </a:endParaRPr>
          </a:p>
          <a:p>
            <a:pPr marL="0" indent="0">
              <a:buNone/>
            </a:pPr>
            <a:r>
              <a:rPr lang="en-US" dirty="0" smtClean="0">
                <a:solidFill>
                  <a:schemeClr val="accent1"/>
                </a:solidFill>
              </a:rPr>
              <a:t>Lawyer:  </a:t>
            </a:r>
            <a:r>
              <a:rPr lang="en-US" dirty="0" smtClean="0"/>
              <a:t>Because it </a:t>
            </a:r>
            <a:r>
              <a:rPr lang="en-US" b="1" dirty="0" smtClean="0">
                <a:solidFill>
                  <a:schemeClr val="accent1"/>
                </a:solidFill>
              </a:rPr>
              <a:t>doesn’t </a:t>
            </a:r>
            <a:r>
              <a:rPr lang="en-US" b="1" dirty="0">
                <a:solidFill>
                  <a:schemeClr val="accent1"/>
                </a:solidFill>
              </a:rPr>
              <a:t>involve an intent to harm, actual harm, or a protected class. </a:t>
            </a:r>
            <a:r>
              <a:rPr lang="en-US" dirty="0"/>
              <a:t>T</a:t>
            </a:r>
            <a:r>
              <a:rPr lang="en-US" dirty="0" smtClean="0"/>
              <a:t>his Court said in </a:t>
            </a:r>
            <a:r>
              <a:rPr lang="en-US" i="1" dirty="0" smtClean="0"/>
              <a:t>Nunez </a:t>
            </a:r>
            <a:r>
              <a:rPr lang="en-US" dirty="0" smtClean="0"/>
              <a:t>that CIMTs generally have to fall in one of three categories.  One category is an intent to harm, but this statute only requires a reckless </a:t>
            </a:r>
            <a:r>
              <a:rPr lang="en-US" dirty="0" err="1" smtClean="0"/>
              <a:t>mens</a:t>
            </a:r>
            <a:r>
              <a:rPr lang="en-US" dirty="0" smtClean="0"/>
              <a:t> </a:t>
            </a:r>
            <a:r>
              <a:rPr lang="en-US" dirty="0" err="1" smtClean="0"/>
              <a:t>rea</a:t>
            </a:r>
            <a:r>
              <a:rPr lang="en-US" dirty="0" smtClean="0"/>
              <a:t>.  Another category is causing actual harm, but </a:t>
            </a:r>
            <a:r>
              <a:rPr lang="en-US" dirty="0"/>
              <a:t>this statute doesn’t require that the victim suffer any injury or </a:t>
            </a:r>
            <a:r>
              <a:rPr lang="en-US" dirty="0" smtClean="0"/>
              <a:t>loss.  And the third category is that the offense be committed against a protected class of victim, but this statute can be committed against anyone. So it doesn’t fall into any of the three categories of offenses that qualify as CIMTS.</a:t>
            </a:r>
            <a:endParaRPr lang="en-US" b="1" dirty="0" smtClean="0">
              <a:solidFill>
                <a:schemeClr val="accent1"/>
              </a:solidFill>
            </a:endParaRPr>
          </a:p>
        </p:txBody>
      </p:sp>
    </p:spTree>
    <p:extLst>
      <p:ext uri="{BB962C8B-B14F-4D97-AF65-F5344CB8AC3E}">
        <p14:creationId xmlns:p14="http://schemas.microsoft.com/office/powerpoint/2010/main" val="36468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60000"/>
                    <a:lumOff val="40000"/>
                  </a:schemeClr>
                </a:solidFill>
              </a:rPr>
              <a:t>Tip #3:  Know How to Pivot  </a:t>
            </a:r>
            <a:endParaRPr lang="en-US" sz="4000" dirty="0">
              <a:solidFill>
                <a:schemeClr val="accent1">
                  <a:lumMod val="60000"/>
                  <a:lumOff val="40000"/>
                </a:schemeClr>
              </a:solidFill>
            </a:endParaRPr>
          </a:p>
        </p:txBody>
      </p:sp>
      <p:sp>
        <p:nvSpPr>
          <p:cNvPr id="3" name="Content Placeholder 2"/>
          <p:cNvSpPr>
            <a:spLocks noGrp="1"/>
          </p:cNvSpPr>
          <p:nvPr>
            <p:ph idx="1"/>
          </p:nvPr>
        </p:nvSpPr>
        <p:spPr/>
        <p:txBody>
          <a:bodyPr>
            <a:normAutofit/>
          </a:bodyPr>
          <a:lstStyle/>
          <a:p>
            <a:r>
              <a:rPr lang="en-US" dirty="0" smtClean="0"/>
              <a:t>“Even if you disagree with us on X, we still win under Y.” </a:t>
            </a:r>
          </a:p>
          <a:p>
            <a:pPr marL="0" indent="0" algn="ctr">
              <a:buNone/>
            </a:pPr>
            <a:r>
              <a:rPr lang="en-US" dirty="0" smtClean="0">
                <a:solidFill>
                  <a:schemeClr val="accent1">
                    <a:lumMod val="60000"/>
                    <a:lumOff val="40000"/>
                  </a:schemeClr>
                </a:solidFill>
              </a:rPr>
              <a:t>     </a:t>
            </a:r>
            <a:r>
              <a:rPr lang="en-US" sz="4400" dirty="0" smtClean="0">
                <a:solidFill>
                  <a:schemeClr val="accent1">
                    <a:lumMod val="60000"/>
                    <a:lumOff val="40000"/>
                  </a:schemeClr>
                </a:solidFill>
              </a:rPr>
              <a:t>Tip </a:t>
            </a:r>
            <a:r>
              <a:rPr lang="en-US" sz="4400" dirty="0">
                <a:solidFill>
                  <a:schemeClr val="accent1">
                    <a:lumMod val="60000"/>
                    <a:lumOff val="40000"/>
                  </a:schemeClr>
                </a:solidFill>
              </a:rPr>
              <a:t>#4:  </a:t>
            </a:r>
            <a:r>
              <a:rPr lang="en-US" sz="4400" dirty="0" smtClean="0">
                <a:solidFill>
                  <a:schemeClr val="accent1">
                    <a:lumMod val="60000"/>
                    <a:lumOff val="40000"/>
                  </a:schemeClr>
                </a:solidFill>
              </a:rPr>
              <a:t>Be Reasonable</a:t>
            </a:r>
          </a:p>
          <a:p>
            <a:r>
              <a:rPr lang="en-US" dirty="0"/>
              <a:t>What can you concede that won’t hurt you? </a:t>
            </a:r>
          </a:p>
          <a:p>
            <a:r>
              <a:rPr lang="en-US" dirty="0"/>
              <a:t>Acknowledge </a:t>
            </a:r>
            <a:r>
              <a:rPr lang="en-US" dirty="0" smtClean="0"/>
              <a:t>the judges</a:t>
            </a:r>
            <a:r>
              <a:rPr lang="en-US" dirty="0"/>
              <a:t>’ </a:t>
            </a:r>
            <a:r>
              <a:rPr lang="en-US" dirty="0" smtClean="0"/>
              <a:t>concerns. </a:t>
            </a:r>
            <a:endParaRPr lang="en-US" dirty="0"/>
          </a:p>
          <a:p>
            <a:pPr marL="0" indent="0">
              <a:buNone/>
            </a:pPr>
            <a:endParaRPr lang="en-US" dirty="0" smtClean="0"/>
          </a:p>
        </p:txBody>
      </p:sp>
    </p:spTree>
    <p:extLst>
      <p:ext uri="{BB962C8B-B14F-4D97-AF65-F5344CB8AC3E}">
        <p14:creationId xmlns:p14="http://schemas.microsoft.com/office/powerpoint/2010/main" val="348556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Administrative exhaustion</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The Ninth Circuit may </a:t>
            </a:r>
            <a:r>
              <a:rPr lang="en-US" sz="2400" dirty="0">
                <a:latin typeface="American Typewriter" charset="0"/>
                <a:ea typeface="American Typewriter" charset="0"/>
                <a:cs typeface="American Typewriter" charset="0"/>
              </a:rPr>
              <a:t>review a final order of removal only if “the alien has exhausted all administrative remedies available to the alien as of right.” </a:t>
            </a:r>
            <a:r>
              <a:rPr lang="en-US" sz="2400" dirty="0" smtClean="0">
                <a:latin typeface="American Typewriter" charset="0"/>
                <a:ea typeface="American Typewriter" charset="0"/>
                <a:cs typeface="American Typewriter" charset="0"/>
              </a:rPr>
              <a:t>8 U.S.C. </a:t>
            </a:r>
            <a:r>
              <a:rPr lang="en-US" sz="2400" dirty="0">
                <a:latin typeface="American Typewriter" charset="0"/>
                <a:ea typeface="American Typewriter" charset="0"/>
                <a:cs typeface="American Typewriter" charset="0"/>
              </a:rPr>
              <a:t>§ </a:t>
            </a:r>
            <a:r>
              <a:rPr lang="en-US" sz="2400" dirty="0" smtClean="0">
                <a:latin typeface="American Typewriter" charset="0"/>
                <a:ea typeface="American Typewriter" charset="0"/>
                <a:cs typeface="American Typewriter" charset="0"/>
              </a:rPr>
              <a:t>1252(d)(1).</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27203202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60000"/>
                    <a:lumOff val="40000"/>
                  </a:schemeClr>
                </a:solidFill>
              </a:rPr>
              <a:t>Tip #5:  Don’t Avoid Tough Issues</a:t>
            </a:r>
            <a:endParaRPr lang="es-MX" dirty="0"/>
          </a:p>
        </p:txBody>
      </p:sp>
      <p:sp>
        <p:nvSpPr>
          <p:cNvPr id="3" name="Content Placeholder 2"/>
          <p:cNvSpPr>
            <a:spLocks noGrp="1"/>
          </p:cNvSpPr>
          <p:nvPr>
            <p:ph idx="1"/>
          </p:nvPr>
        </p:nvSpPr>
        <p:spPr/>
        <p:txBody>
          <a:bodyPr>
            <a:normAutofit/>
          </a:bodyPr>
          <a:lstStyle/>
          <a:p>
            <a:r>
              <a:rPr lang="en-US" sz="3600" dirty="0" smtClean="0"/>
              <a:t>Address the judges’ concerns – don’t simply repeat your favorite points.</a:t>
            </a:r>
          </a:p>
          <a:p>
            <a:r>
              <a:rPr lang="en-US" sz="3600" dirty="0" smtClean="0"/>
              <a:t>Be prepared to address your most vulnerable issues.</a:t>
            </a:r>
          </a:p>
          <a:p>
            <a:pPr marL="0" indent="0">
              <a:buNone/>
            </a:pPr>
            <a:endParaRPr lang="en-US" sz="3600" dirty="0" smtClean="0"/>
          </a:p>
          <a:p>
            <a:endParaRPr lang="es-MX" dirty="0"/>
          </a:p>
        </p:txBody>
      </p:sp>
    </p:spTree>
    <p:extLst>
      <p:ext uri="{BB962C8B-B14F-4D97-AF65-F5344CB8AC3E}">
        <p14:creationId xmlns:p14="http://schemas.microsoft.com/office/powerpoint/2010/main" val="286520863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60000"/>
                    <a:lumOff val="40000"/>
                  </a:schemeClr>
                </a:solidFill>
              </a:rPr>
              <a:t>Tip #6:  Prepare for argument</a:t>
            </a:r>
            <a:endParaRPr lang="es-MX" dirty="0"/>
          </a:p>
        </p:txBody>
      </p:sp>
      <p:sp>
        <p:nvSpPr>
          <p:cNvPr id="3" name="Content Placeholder 2"/>
          <p:cNvSpPr>
            <a:spLocks noGrp="1"/>
          </p:cNvSpPr>
          <p:nvPr>
            <p:ph idx="1"/>
          </p:nvPr>
        </p:nvSpPr>
        <p:spPr/>
        <p:txBody>
          <a:bodyPr>
            <a:normAutofit/>
          </a:bodyPr>
          <a:lstStyle/>
          <a:p>
            <a:r>
              <a:rPr lang="en-US" dirty="0" smtClean="0"/>
              <a:t>Try to do two moots if possible.  </a:t>
            </a:r>
            <a:endParaRPr lang="en-US" dirty="0"/>
          </a:p>
          <a:p>
            <a:r>
              <a:rPr lang="en-US" dirty="0" smtClean="0"/>
              <a:t>Have two versions of your argument – a short version for when the judges have a lot of questions, and a longer one for when they give you more latitude. </a:t>
            </a:r>
          </a:p>
          <a:p>
            <a:r>
              <a:rPr lang="en-US" dirty="0"/>
              <a:t>In preparing, reread your briefs and </a:t>
            </a:r>
            <a:r>
              <a:rPr lang="en-US" dirty="0" smtClean="0"/>
              <a:t>address </a:t>
            </a:r>
            <a:r>
              <a:rPr lang="en-US" dirty="0"/>
              <a:t>any rough or inarticulate </a:t>
            </a:r>
            <a:r>
              <a:rPr lang="en-US" dirty="0" smtClean="0"/>
              <a:t>arguments.</a:t>
            </a:r>
          </a:p>
          <a:p>
            <a:r>
              <a:rPr lang="en-US" dirty="0" smtClean="0"/>
              <a:t>Just because you have time doesn’t mean you have to use it.</a:t>
            </a:r>
            <a:endParaRPr lang="en-US" dirty="0"/>
          </a:p>
        </p:txBody>
      </p:sp>
    </p:spTree>
    <p:extLst>
      <p:ext uri="{BB962C8B-B14F-4D97-AF65-F5344CB8AC3E}">
        <p14:creationId xmlns:p14="http://schemas.microsoft.com/office/powerpoint/2010/main" val="364805600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60000"/>
                    <a:lumOff val="40000"/>
                  </a:schemeClr>
                </a:solidFill>
              </a:rPr>
              <a:t>Tip #7:  Listen!</a:t>
            </a:r>
            <a:endParaRPr lang="es-MX" dirty="0"/>
          </a:p>
        </p:txBody>
      </p:sp>
      <p:sp>
        <p:nvSpPr>
          <p:cNvPr id="3" name="Content Placeholder 2"/>
          <p:cNvSpPr>
            <a:spLocks noGrp="1"/>
          </p:cNvSpPr>
          <p:nvPr>
            <p:ph idx="1"/>
          </p:nvPr>
        </p:nvSpPr>
        <p:spPr/>
        <p:txBody>
          <a:bodyPr>
            <a:normAutofit fontScale="92500" lnSpcReduction="10000"/>
          </a:bodyPr>
          <a:lstStyle/>
          <a:p>
            <a:r>
              <a:rPr lang="en-US" sz="3600" dirty="0" smtClean="0"/>
              <a:t>Don’t just repeat the contents of your brief.</a:t>
            </a:r>
          </a:p>
          <a:p>
            <a:r>
              <a:rPr lang="en-US" sz="3600" dirty="0" smtClean="0"/>
              <a:t>Answer the questions.</a:t>
            </a:r>
          </a:p>
          <a:p>
            <a:r>
              <a:rPr lang="en-US" sz="3600" dirty="0" smtClean="0"/>
              <a:t>Do not interrupt.</a:t>
            </a:r>
          </a:p>
          <a:p>
            <a:r>
              <a:rPr lang="en-US" sz="3600" dirty="0" smtClean="0"/>
              <a:t>Start with yes or no, if it’s a yes or no question.</a:t>
            </a:r>
          </a:p>
          <a:p>
            <a:r>
              <a:rPr lang="en-US" sz="3600" dirty="0" smtClean="0"/>
              <a:t>Look the panel in the eye.  Do not have your head down reading.  You won’t see when they want to ask something or pick up on their cues.</a:t>
            </a:r>
          </a:p>
          <a:p>
            <a:endParaRPr lang="en-US" dirty="0"/>
          </a:p>
        </p:txBody>
      </p:sp>
    </p:spTree>
    <p:extLst>
      <p:ext uri="{BB962C8B-B14F-4D97-AF65-F5344CB8AC3E}">
        <p14:creationId xmlns:p14="http://schemas.microsoft.com/office/powerpoint/2010/main" val="251434600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60000"/>
                    <a:lumOff val="40000"/>
                  </a:schemeClr>
                </a:solidFill>
              </a:rPr>
              <a:t>Tip #8: Be Specific on What you Want</a:t>
            </a:r>
            <a:endParaRPr lang="es-MX" dirty="0"/>
          </a:p>
        </p:txBody>
      </p:sp>
      <p:sp>
        <p:nvSpPr>
          <p:cNvPr id="3" name="Content Placeholder 2"/>
          <p:cNvSpPr>
            <a:spLocks noGrp="1"/>
          </p:cNvSpPr>
          <p:nvPr>
            <p:ph idx="1"/>
          </p:nvPr>
        </p:nvSpPr>
        <p:spPr/>
        <p:txBody>
          <a:bodyPr>
            <a:normAutofit/>
          </a:bodyPr>
          <a:lstStyle/>
          <a:p>
            <a:endParaRPr lang="es-MX" dirty="0" smtClean="0"/>
          </a:p>
          <a:p>
            <a:r>
              <a:rPr lang="en-US" sz="3600" dirty="0" smtClean="0"/>
              <a:t>Be prepared to tell the Court what is  required to resolve the Petition for Review. </a:t>
            </a:r>
          </a:p>
          <a:p>
            <a:pPr lvl="1"/>
            <a:r>
              <a:rPr lang="en-US" dirty="0" smtClean="0"/>
              <a:t>E.g., are you seeking a general remand that allows the BIA to reconsider whether the conviction qualifies as a CIMT or has the BIA already had their opportunity and you now ask the Court to resolve the question? </a:t>
            </a:r>
            <a:endParaRPr lang="en-US" dirty="0"/>
          </a:p>
        </p:txBody>
      </p:sp>
    </p:spTree>
    <p:extLst>
      <p:ext uri="{BB962C8B-B14F-4D97-AF65-F5344CB8AC3E}">
        <p14:creationId xmlns:p14="http://schemas.microsoft.com/office/powerpoint/2010/main" val="184134952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Last Thoughts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Prepare for oral argument.  Think about what questions are still unanswered.</a:t>
            </a:r>
          </a:p>
          <a:p>
            <a:r>
              <a:rPr lang="en-US" dirty="0" smtClean="0"/>
              <a:t>Record yourself practicing answers and listen to them.</a:t>
            </a:r>
          </a:p>
          <a:p>
            <a:r>
              <a:rPr lang="en-US" dirty="0" smtClean="0"/>
              <a:t>Watch your oral arguments on line.</a:t>
            </a:r>
          </a:p>
          <a:p>
            <a:r>
              <a:rPr lang="en-US" dirty="0" smtClean="0"/>
              <a:t>Don’t be afraid to say you don’t know.  Better to ask for permission to address something in a follow-up letter than to make a mistake.  </a:t>
            </a:r>
          </a:p>
          <a:p>
            <a:endParaRPr lang="en-US" dirty="0"/>
          </a:p>
        </p:txBody>
      </p:sp>
    </p:spTree>
    <p:extLst>
      <p:ext uri="{BB962C8B-B14F-4D97-AF65-F5344CB8AC3E}">
        <p14:creationId xmlns:p14="http://schemas.microsoft.com/office/powerpoint/2010/main" val="6229703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John Blakeley</a:t>
            </a:r>
          </a:p>
          <a:p>
            <a:r>
              <a:rPr lang="en-US" dirty="0" smtClean="0"/>
              <a:t>Stacy Tolchin</a:t>
            </a:r>
          </a:p>
          <a:p>
            <a:r>
              <a:rPr lang="en-US" dirty="0" smtClean="0"/>
              <a:t>Jonathan </a:t>
            </a:r>
            <a:r>
              <a:rPr lang="en-US" dirty="0" err="1" smtClean="0"/>
              <a:t>Westen</a:t>
            </a:r>
            <a:endParaRPr lang="en-US" dirty="0"/>
          </a:p>
        </p:txBody>
      </p:sp>
      <p:sp>
        <p:nvSpPr>
          <p:cNvPr id="2" name="Title 1"/>
          <p:cNvSpPr>
            <a:spLocks noGrp="1"/>
          </p:cNvSpPr>
          <p:nvPr>
            <p:ph type="ctrTitle"/>
          </p:nvPr>
        </p:nvSpPr>
        <p:spPr/>
        <p:txBody>
          <a:bodyPr>
            <a:normAutofit/>
          </a:bodyPr>
          <a:lstStyle/>
          <a:p>
            <a:r>
              <a:rPr lang="en-US" dirty="0" smtClean="0"/>
              <a:t>Ninth Circuit: </a:t>
            </a:r>
            <a:br>
              <a:rPr lang="en-US" dirty="0" smtClean="0"/>
            </a:br>
            <a:r>
              <a:rPr lang="en-US" dirty="0" smtClean="0"/>
              <a:t>After the Decision</a:t>
            </a:r>
            <a:endParaRPr lang="en-US" dirty="0"/>
          </a:p>
        </p:txBody>
      </p:sp>
    </p:spTree>
    <p:extLst>
      <p:ext uri="{BB962C8B-B14F-4D97-AF65-F5344CB8AC3E}">
        <p14:creationId xmlns:p14="http://schemas.microsoft.com/office/powerpoint/2010/main" val="2225833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judgment: timeline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Petition for rehearing : 45 days after circuit decision</a:t>
            </a:r>
          </a:p>
          <a:p>
            <a:pPr lvl="2"/>
            <a:r>
              <a:rPr lang="en-US" dirty="0" smtClean="0"/>
              <a:t>Same timeline for dispositive motions</a:t>
            </a:r>
          </a:p>
          <a:p>
            <a:pPr marL="82296" indent="0">
              <a:buNone/>
            </a:pPr>
            <a:endParaRPr lang="en-US" dirty="0" smtClean="0"/>
          </a:p>
          <a:p>
            <a:r>
              <a:rPr lang="en-US" dirty="0" smtClean="0"/>
              <a:t>Mandate issues 7 days after expiration of time for rehearing or denial of petition for rehearing (52 days from circuit decision)</a:t>
            </a:r>
          </a:p>
          <a:p>
            <a:endParaRPr lang="en-US" dirty="0" smtClean="0"/>
          </a:p>
          <a:p>
            <a:r>
              <a:rPr lang="en-US" dirty="0" smtClean="0"/>
              <a:t>Certiorari: 90 days after circuit decision</a:t>
            </a:r>
          </a:p>
          <a:p>
            <a:pPr marL="82296" indent="0">
              <a:buNone/>
            </a:pPr>
            <a:endParaRPr lang="en-US" dirty="0" smtClean="0"/>
          </a:p>
          <a:p>
            <a:r>
              <a:rPr lang="en-US" dirty="0" smtClean="0"/>
              <a:t>Attorneys’ fees: 120 days after circuit decision  </a:t>
            </a:r>
          </a:p>
          <a:p>
            <a:endParaRPr lang="en-US" dirty="0"/>
          </a:p>
        </p:txBody>
      </p:sp>
    </p:spTree>
    <p:extLst>
      <p:ext uri="{BB962C8B-B14F-4D97-AF65-F5344CB8AC3E}">
        <p14:creationId xmlns:p14="http://schemas.microsoft.com/office/powerpoint/2010/main" val="49118115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a:t>
            </a:r>
            <a:endParaRPr lang="en-US" dirty="0"/>
          </a:p>
        </p:txBody>
      </p:sp>
      <p:sp>
        <p:nvSpPr>
          <p:cNvPr id="3" name="Content Placeholder 2"/>
          <p:cNvSpPr>
            <a:spLocks noGrp="1"/>
          </p:cNvSpPr>
          <p:nvPr>
            <p:ph sz="quarter" idx="1"/>
          </p:nvPr>
        </p:nvSpPr>
        <p:spPr/>
        <p:txBody>
          <a:bodyPr/>
          <a:lstStyle/>
          <a:p>
            <a:pPr marL="82296" indent="0">
              <a:buNone/>
            </a:pPr>
            <a:r>
              <a:rPr lang="en-US" dirty="0" smtClean="0"/>
              <a:t>FRAP 40 (panel rehearing)</a:t>
            </a:r>
          </a:p>
          <a:p>
            <a:pPr marL="82296" indent="0">
              <a:buNone/>
            </a:pPr>
            <a:endParaRPr lang="en-US" dirty="0" smtClean="0"/>
          </a:p>
          <a:p>
            <a:pPr marL="82296" indent="0">
              <a:buNone/>
            </a:pPr>
            <a:r>
              <a:rPr lang="en-US" dirty="0" smtClean="0"/>
              <a:t>FRAP 40(a)(2)</a:t>
            </a:r>
            <a:endParaRPr lang="en-US" dirty="0"/>
          </a:p>
          <a:p>
            <a:pPr marL="82296" indent="0">
              <a:buNone/>
            </a:pPr>
            <a:r>
              <a:rPr lang="en-US" dirty="0"/>
              <a:t>The petition must state with particularity each point of law or fact that the petitioner believes the court has overlooked or misapprehended and must argue in support of the petition. Oral argument is not permitted.</a:t>
            </a:r>
          </a:p>
        </p:txBody>
      </p:sp>
    </p:spTree>
    <p:extLst>
      <p:ext uri="{BB962C8B-B14F-4D97-AF65-F5344CB8AC3E}">
        <p14:creationId xmlns:p14="http://schemas.microsoft.com/office/powerpoint/2010/main" val="20160070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Rehearing </a:t>
            </a:r>
            <a:endParaRPr lang="en-US" dirty="0"/>
          </a:p>
        </p:txBody>
      </p:sp>
      <p:sp>
        <p:nvSpPr>
          <p:cNvPr id="3" name="Content Placeholder 2"/>
          <p:cNvSpPr>
            <a:spLocks noGrp="1"/>
          </p:cNvSpPr>
          <p:nvPr>
            <p:ph sz="quarter" idx="1"/>
          </p:nvPr>
        </p:nvSpPr>
        <p:spPr/>
        <p:txBody>
          <a:bodyPr/>
          <a:lstStyle/>
          <a:p>
            <a:pPr marL="82296" indent="0">
              <a:buNone/>
            </a:pPr>
            <a:r>
              <a:rPr lang="en-US" dirty="0" smtClean="0"/>
              <a:t>FRAP 35 (</a:t>
            </a:r>
            <a:r>
              <a:rPr lang="en-US" dirty="0" err="1" smtClean="0"/>
              <a:t>en</a:t>
            </a:r>
            <a:r>
              <a:rPr lang="en-US" dirty="0" smtClean="0"/>
              <a:t> banc)</a:t>
            </a:r>
          </a:p>
          <a:p>
            <a:r>
              <a:rPr lang="en-US" dirty="0" err="1" smtClean="0"/>
              <a:t>en</a:t>
            </a:r>
            <a:r>
              <a:rPr lang="en-US" dirty="0" smtClean="0"/>
              <a:t> </a:t>
            </a:r>
            <a:r>
              <a:rPr lang="en-US" dirty="0"/>
              <a:t>banc consideration is necessary to secure or maintain uniformity of the court's decisions; or</a:t>
            </a:r>
          </a:p>
          <a:p>
            <a:r>
              <a:rPr lang="en-US" dirty="0" smtClean="0"/>
              <a:t>the </a:t>
            </a:r>
            <a:r>
              <a:rPr lang="en-US" dirty="0"/>
              <a:t>proceeding involves a question of exceptional importance.</a:t>
            </a:r>
          </a:p>
        </p:txBody>
      </p:sp>
    </p:spTree>
    <p:extLst>
      <p:ext uri="{BB962C8B-B14F-4D97-AF65-F5344CB8AC3E}">
        <p14:creationId xmlns:p14="http://schemas.microsoft.com/office/powerpoint/2010/main" val="168906108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Reconsider</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Circuit Rule 27-10(a)(1)</a:t>
            </a:r>
            <a:endParaRPr lang="en-US" dirty="0"/>
          </a:p>
          <a:p>
            <a:pPr marL="82296" indent="0">
              <a:buNone/>
            </a:pPr>
            <a:r>
              <a:rPr lang="en-US" dirty="0"/>
              <a:t>Filing for </a:t>
            </a:r>
            <a:r>
              <a:rPr lang="en-US" dirty="0" smtClean="0"/>
              <a:t>Reconsideration: Orders </a:t>
            </a:r>
            <a:r>
              <a:rPr lang="en-US" dirty="0"/>
              <a:t>that terminate the </a:t>
            </a:r>
            <a:r>
              <a:rPr lang="en-US" dirty="0" smtClean="0"/>
              <a:t>case</a:t>
            </a:r>
          </a:p>
          <a:p>
            <a:pPr marL="82296" indent="0">
              <a:buNone/>
            </a:pPr>
            <a:endParaRPr lang="en-US" dirty="0"/>
          </a:p>
          <a:p>
            <a:pPr marL="82296" indent="0">
              <a:buNone/>
            </a:pPr>
            <a:r>
              <a:rPr lang="en-US" dirty="0"/>
              <a:t>Circuit Rule 27-10(a</a:t>
            </a:r>
            <a:r>
              <a:rPr lang="en-US" dirty="0" smtClean="0"/>
              <a:t>)(3)</a:t>
            </a:r>
            <a:endParaRPr lang="en-US" dirty="0"/>
          </a:p>
          <a:p>
            <a:pPr marL="82296" indent="0">
              <a:buNone/>
            </a:pPr>
            <a:endParaRPr lang="en-US" dirty="0"/>
          </a:p>
          <a:p>
            <a:r>
              <a:rPr lang="en-US" dirty="0" smtClean="0"/>
              <a:t>Required showing:  A </a:t>
            </a:r>
            <a:r>
              <a:rPr lang="en-US" dirty="0"/>
              <a:t>party seeking relief under this rule shall state with particularity the points of law or fact which, in the opinion of the movant, the Court has overlooked or misunderstood. Changes in legal or factual circumstances which may entitle the movant to relief also shall be stated with particularity.</a:t>
            </a:r>
          </a:p>
        </p:txBody>
      </p:sp>
    </p:spTree>
    <p:extLst>
      <p:ext uri="{BB962C8B-B14F-4D97-AF65-F5344CB8AC3E}">
        <p14:creationId xmlns:p14="http://schemas.microsoft.com/office/powerpoint/2010/main" val="2152981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Exceptions to exhaustion	</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400" dirty="0" smtClean="0">
                <a:latin typeface="American Typewriter" charset="0"/>
                <a:ea typeface="American Typewriter" charset="0"/>
                <a:cs typeface="American Typewriter" charset="0"/>
              </a:rPr>
              <a:t>Constitutional issues</a:t>
            </a:r>
          </a:p>
          <a:p>
            <a:r>
              <a:rPr lang="en-US" sz="2400" dirty="0" smtClean="0">
                <a:latin typeface="American Typewriter" charset="0"/>
                <a:ea typeface="American Typewriter" charset="0"/>
                <a:cs typeface="American Typewriter" charset="0"/>
              </a:rPr>
              <a:t>Retroactivity issues</a:t>
            </a:r>
          </a:p>
          <a:p>
            <a:r>
              <a:rPr lang="en-US" sz="2400" dirty="0" smtClean="0">
                <a:latin typeface="American Typewriter" charset="0"/>
                <a:ea typeface="American Typewriter" charset="0"/>
                <a:cs typeface="American Typewriter" charset="0"/>
              </a:rPr>
              <a:t>US nationality or citizenship claims</a:t>
            </a:r>
          </a:p>
          <a:p>
            <a:r>
              <a:rPr lang="en-US" sz="2400" dirty="0" smtClean="0">
                <a:latin typeface="American Typewriter" charset="0"/>
                <a:ea typeface="American Typewriter" charset="0"/>
                <a:cs typeface="American Typewriter" charset="0"/>
              </a:rPr>
              <a:t>BIA decided the issue</a:t>
            </a:r>
          </a:p>
          <a:p>
            <a:r>
              <a:rPr lang="en-US" sz="2400" dirty="0" smtClean="0">
                <a:latin typeface="American Typewriter" charset="0"/>
                <a:ea typeface="American Typewriter" charset="0"/>
                <a:cs typeface="American Typewriter" charset="0"/>
              </a:rPr>
              <a:t>Ultra vires statutory and regulatory issues</a:t>
            </a:r>
          </a:p>
          <a:p>
            <a:r>
              <a:rPr lang="en-US" sz="2400" dirty="0" smtClean="0">
                <a:latin typeface="American Typewriter" charset="0"/>
                <a:ea typeface="American Typewriter" charset="0"/>
                <a:cs typeface="American Typewriter" charset="0"/>
              </a:rPr>
              <a:t>Futility</a:t>
            </a:r>
          </a:p>
          <a:p>
            <a:r>
              <a:rPr lang="en-US" sz="2400" dirty="0" smtClean="0">
                <a:latin typeface="American Typewriter" charset="0"/>
                <a:ea typeface="American Typewriter" charset="0"/>
                <a:cs typeface="American Typewriter" charset="0"/>
              </a:rPr>
              <a:t>Issues occurred after BIA briefing</a:t>
            </a:r>
          </a:p>
        </p:txBody>
      </p:sp>
    </p:spTree>
    <p:extLst>
      <p:ext uri="{BB962C8B-B14F-4D97-AF65-F5344CB8AC3E}">
        <p14:creationId xmlns:p14="http://schemas.microsoft.com/office/powerpoint/2010/main" val="412519901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sz="quarter" idx="1"/>
          </p:nvPr>
        </p:nvSpPr>
        <p:spPr/>
        <p:txBody>
          <a:bodyPr>
            <a:normAutofit/>
          </a:bodyPr>
          <a:lstStyle/>
          <a:p>
            <a:pPr marL="82296" indent="0">
              <a:buNone/>
            </a:pPr>
            <a:endParaRPr lang="en-US" dirty="0" smtClean="0"/>
          </a:p>
          <a:p>
            <a:pPr marL="82296" indent="0">
              <a:buNone/>
            </a:pPr>
            <a:r>
              <a:rPr lang="en-US" dirty="0" smtClean="0"/>
              <a:t>FRAP 41(b) </a:t>
            </a:r>
          </a:p>
          <a:p>
            <a:pPr marL="82296" indent="0">
              <a:buNone/>
            </a:pPr>
            <a:r>
              <a:rPr lang="en-US" dirty="0" smtClean="0"/>
              <a:t>When </a:t>
            </a:r>
            <a:r>
              <a:rPr lang="en-US" dirty="0"/>
              <a:t>Issued. The court's mandate must issue 7 days after the time to file a petition for rehearing expires, or 7 days after entry of an order denying a timely petition for panel rehearing, petition for rehearing </a:t>
            </a:r>
            <a:r>
              <a:rPr lang="en-US" dirty="0" err="1"/>
              <a:t>en</a:t>
            </a:r>
            <a:r>
              <a:rPr lang="en-US" dirty="0"/>
              <a:t> banc, or motion for stay of mandate, whichever is later. The court may shorten or extend the time.</a:t>
            </a:r>
          </a:p>
          <a:p>
            <a:pPr marL="82296" indent="0">
              <a:buNone/>
            </a:pPr>
            <a:endParaRPr lang="en-US" dirty="0" smtClean="0"/>
          </a:p>
        </p:txBody>
      </p:sp>
    </p:spTree>
    <p:extLst>
      <p:ext uri="{BB962C8B-B14F-4D97-AF65-F5344CB8AC3E}">
        <p14:creationId xmlns:p14="http://schemas.microsoft.com/office/powerpoint/2010/main" val="386194324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	</a:t>
            </a:r>
            <a:endParaRPr lang="en-US" dirty="0"/>
          </a:p>
        </p:txBody>
      </p:sp>
      <p:sp>
        <p:nvSpPr>
          <p:cNvPr id="3" name="Content Placeholder 2"/>
          <p:cNvSpPr>
            <a:spLocks noGrp="1"/>
          </p:cNvSpPr>
          <p:nvPr>
            <p:ph sz="quarter" idx="1"/>
          </p:nvPr>
        </p:nvSpPr>
        <p:spPr/>
        <p:txBody>
          <a:bodyPr/>
          <a:lstStyle/>
          <a:p>
            <a:pPr marL="82296" indent="0">
              <a:buNone/>
            </a:pPr>
            <a:r>
              <a:rPr lang="en-US" dirty="0"/>
              <a:t>FRAP 41(d)(1): </a:t>
            </a:r>
          </a:p>
          <a:p>
            <a:pPr marL="82296" indent="0">
              <a:buNone/>
            </a:pPr>
            <a:r>
              <a:rPr lang="en-US" dirty="0"/>
              <a:t>(1) On Petition for Rehearing or Motion. The timely filing of a petition for panel rehearing, petition for rehearing </a:t>
            </a:r>
            <a:r>
              <a:rPr lang="en-US" dirty="0" err="1"/>
              <a:t>en</a:t>
            </a:r>
            <a:r>
              <a:rPr lang="en-US" dirty="0"/>
              <a:t> banc, or motion for stay of mandate, stays the mandate until disposition of the petition or motion, unless the court orders otherwise.</a:t>
            </a:r>
          </a:p>
          <a:p>
            <a:endParaRPr lang="en-US" dirty="0"/>
          </a:p>
        </p:txBody>
      </p:sp>
    </p:spTree>
    <p:extLst>
      <p:ext uri="{BB962C8B-B14F-4D97-AF65-F5344CB8AC3E}">
        <p14:creationId xmlns:p14="http://schemas.microsoft.com/office/powerpoint/2010/main" val="42917412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sz="quarter" idx="1"/>
          </p:nvPr>
        </p:nvSpPr>
        <p:spPr/>
        <p:txBody>
          <a:bodyPr>
            <a:normAutofit/>
          </a:bodyPr>
          <a:lstStyle/>
          <a:p>
            <a:r>
              <a:rPr lang="en-US" u="sng" dirty="0" smtClean="0"/>
              <a:t>Bell v. Thompson</a:t>
            </a:r>
            <a:r>
              <a:rPr lang="en-US" dirty="0" smtClean="0"/>
              <a:t>, </a:t>
            </a:r>
            <a:r>
              <a:rPr lang="en-US" dirty="0"/>
              <a:t>545 U.S. 794, 806 (2005) </a:t>
            </a:r>
            <a:r>
              <a:rPr lang="en-US" dirty="0" smtClean="0"/>
              <a:t>(courts have equitable authority to stay mandate even when no pending petition for certiorari)</a:t>
            </a:r>
          </a:p>
          <a:p>
            <a:r>
              <a:rPr lang="en-US" u="sng" dirty="0"/>
              <a:t>Adamson v. Lewis</a:t>
            </a:r>
            <a:r>
              <a:rPr lang="en-US" dirty="0"/>
              <a:t>, 955 </a:t>
            </a:r>
            <a:r>
              <a:rPr lang="en-US" dirty="0" err="1"/>
              <a:t>F.2d</a:t>
            </a:r>
            <a:r>
              <a:rPr lang="en-US" dirty="0"/>
              <a:t> 614, 620-21 (9th Cir. 1992), </a:t>
            </a:r>
            <a:r>
              <a:rPr lang="en-US" dirty="0" smtClean="0"/>
              <a:t>(stay </a:t>
            </a:r>
            <a:r>
              <a:rPr lang="en-US" dirty="0"/>
              <a:t>of the mandate under </a:t>
            </a:r>
            <a:r>
              <a:rPr lang="en-US" dirty="0" err="1"/>
              <a:t>Fed.R.App.P</a:t>
            </a:r>
            <a:r>
              <a:rPr lang="en-US" dirty="0"/>
              <a:t>. 41(b), “would have to be justified upon the same grounds as would justify a recall of mandate</a:t>
            </a:r>
            <a:r>
              <a:rPr lang="en-US" dirty="0" smtClean="0"/>
              <a:t>.”) </a:t>
            </a:r>
            <a:endParaRPr lang="en-US" dirty="0"/>
          </a:p>
          <a:p>
            <a:endParaRPr lang="en-US" u="sng" dirty="0"/>
          </a:p>
        </p:txBody>
      </p:sp>
    </p:spTree>
    <p:extLst>
      <p:ext uri="{BB962C8B-B14F-4D97-AF65-F5344CB8AC3E}">
        <p14:creationId xmlns:p14="http://schemas.microsoft.com/office/powerpoint/2010/main" val="197411496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to Stay the Mandate</a:t>
            </a:r>
            <a:endParaRPr lang="en-US" dirty="0"/>
          </a:p>
        </p:txBody>
      </p:sp>
      <p:sp>
        <p:nvSpPr>
          <p:cNvPr id="3" name="Content Placeholder 2"/>
          <p:cNvSpPr>
            <a:spLocks noGrp="1"/>
          </p:cNvSpPr>
          <p:nvPr>
            <p:ph sz="quarter" idx="1"/>
          </p:nvPr>
        </p:nvSpPr>
        <p:spPr/>
        <p:txBody>
          <a:bodyPr>
            <a:normAutofit fontScale="92500"/>
          </a:bodyPr>
          <a:lstStyle/>
          <a:p>
            <a:endParaRPr lang="en-US" dirty="0" smtClean="0"/>
          </a:p>
          <a:p>
            <a:r>
              <a:rPr lang="en-US" u="sng" dirty="0"/>
              <a:t>Myers v. Holder</a:t>
            </a:r>
            <a:r>
              <a:rPr lang="en-US" dirty="0"/>
              <a:t>, 661 </a:t>
            </a:r>
            <a:r>
              <a:rPr lang="en-US" dirty="0" err="1"/>
              <a:t>F.3d</a:t>
            </a:r>
            <a:r>
              <a:rPr lang="en-US" dirty="0"/>
              <a:t> 1178, (Mem)-1179 (9th Cir. 2011)</a:t>
            </a:r>
          </a:p>
          <a:p>
            <a:r>
              <a:rPr lang="en-US" u="sng" dirty="0" smtClean="0"/>
              <a:t>Aguilar–Escobar </a:t>
            </a:r>
            <a:r>
              <a:rPr lang="en-US" u="sng" dirty="0"/>
              <a:t>v. INS</a:t>
            </a:r>
            <a:r>
              <a:rPr lang="en-US" dirty="0"/>
              <a:t>, 136 </a:t>
            </a:r>
            <a:r>
              <a:rPr lang="en-US" dirty="0" err="1"/>
              <a:t>F.3d</a:t>
            </a:r>
            <a:r>
              <a:rPr lang="en-US" dirty="0"/>
              <a:t> 1240, 1241 (9th </a:t>
            </a:r>
            <a:r>
              <a:rPr lang="en-US" dirty="0" err="1" smtClean="0"/>
              <a:t>Cir.1998</a:t>
            </a:r>
            <a:r>
              <a:rPr lang="en-US" dirty="0" smtClean="0"/>
              <a:t>)</a:t>
            </a:r>
          </a:p>
          <a:p>
            <a:r>
              <a:rPr lang="en-US" u="sng" dirty="0" smtClean="0"/>
              <a:t>Alvarez–Ruiz </a:t>
            </a:r>
            <a:r>
              <a:rPr lang="en-US" u="sng" dirty="0"/>
              <a:t>v. INS</a:t>
            </a:r>
            <a:r>
              <a:rPr lang="en-US" dirty="0"/>
              <a:t>, 749 </a:t>
            </a:r>
            <a:r>
              <a:rPr lang="en-US" dirty="0" err="1"/>
              <a:t>F.2d</a:t>
            </a:r>
            <a:r>
              <a:rPr lang="en-US" dirty="0"/>
              <a:t> 1314, 1316 (9th </a:t>
            </a:r>
            <a:r>
              <a:rPr lang="en-US" dirty="0" err="1" smtClean="0"/>
              <a:t>Cir.1984</a:t>
            </a:r>
            <a:r>
              <a:rPr lang="en-US" dirty="0" smtClean="0"/>
              <a:t>)</a:t>
            </a:r>
          </a:p>
          <a:p>
            <a:r>
              <a:rPr lang="en-US" u="sng" dirty="0" err="1" smtClean="0"/>
              <a:t>Khourassany</a:t>
            </a:r>
            <a:r>
              <a:rPr lang="en-US" u="sng" dirty="0" smtClean="0"/>
              <a:t> </a:t>
            </a:r>
            <a:r>
              <a:rPr lang="en-US" u="sng" dirty="0"/>
              <a:t>v. INS, </a:t>
            </a:r>
            <a:r>
              <a:rPr lang="en-US" dirty="0"/>
              <a:t>208 </a:t>
            </a:r>
            <a:r>
              <a:rPr lang="en-US" dirty="0" err="1"/>
              <a:t>F.3d</a:t>
            </a:r>
            <a:r>
              <a:rPr lang="en-US" dirty="0"/>
              <a:t> 1096, 1101 (9th </a:t>
            </a:r>
            <a:r>
              <a:rPr lang="en-US" dirty="0" err="1" smtClean="0"/>
              <a:t>Cir.2000</a:t>
            </a:r>
            <a:r>
              <a:rPr lang="en-US" dirty="0" smtClean="0"/>
              <a:t>)</a:t>
            </a:r>
          </a:p>
          <a:p>
            <a:r>
              <a:rPr lang="en-US" u="sng" dirty="0" smtClean="0"/>
              <a:t>Roque–Carranza </a:t>
            </a:r>
            <a:r>
              <a:rPr lang="en-US" u="sng" dirty="0"/>
              <a:t>v. INS, </a:t>
            </a:r>
            <a:r>
              <a:rPr lang="en-US" dirty="0"/>
              <a:t>778 </a:t>
            </a:r>
            <a:r>
              <a:rPr lang="en-US" dirty="0" err="1"/>
              <a:t>F.2d</a:t>
            </a:r>
            <a:r>
              <a:rPr lang="en-US" dirty="0"/>
              <a:t> 1373, 1374 (9th </a:t>
            </a:r>
            <a:r>
              <a:rPr lang="en-US" dirty="0" err="1"/>
              <a:t>Cir.1985</a:t>
            </a:r>
            <a:r>
              <a:rPr lang="en-US" dirty="0" smtClean="0"/>
              <a:t>)</a:t>
            </a:r>
            <a:endParaRPr lang="en-US" dirty="0"/>
          </a:p>
        </p:txBody>
      </p:sp>
    </p:spTree>
    <p:extLst>
      <p:ext uri="{BB962C8B-B14F-4D97-AF65-F5344CB8AC3E}">
        <p14:creationId xmlns:p14="http://schemas.microsoft.com/office/powerpoint/2010/main" val="274995011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Attorneys’ Fees</a:t>
            </a:r>
            <a:endParaRPr lang="en-US" dirty="0"/>
          </a:p>
        </p:txBody>
      </p:sp>
      <p:sp>
        <p:nvSpPr>
          <p:cNvPr id="3" name="Content Placeholder 2"/>
          <p:cNvSpPr>
            <a:spLocks noGrp="1"/>
          </p:cNvSpPr>
          <p:nvPr>
            <p:ph sz="quarter" idx="1"/>
          </p:nvPr>
        </p:nvSpPr>
        <p:spPr/>
        <p:txBody>
          <a:bodyPr/>
          <a:lstStyle/>
          <a:p>
            <a:pPr marL="82296" indent="0">
              <a:buNone/>
            </a:pPr>
            <a:r>
              <a:rPr lang="en-US" dirty="0" smtClean="0"/>
              <a:t>Equal Access to Justice Act. </a:t>
            </a:r>
            <a:r>
              <a:rPr lang="en-US" dirty="0"/>
              <a:t>28 </a:t>
            </a:r>
            <a:r>
              <a:rPr lang="en-US" dirty="0" err="1"/>
              <a:t>U.S.C</a:t>
            </a:r>
            <a:r>
              <a:rPr lang="en-US" dirty="0"/>
              <a:t>. § 2412(d</a:t>
            </a:r>
            <a:r>
              <a:rPr lang="en-US" dirty="0" smtClean="0"/>
              <a:t>)</a:t>
            </a:r>
          </a:p>
          <a:p>
            <a:r>
              <a:rPr lang="en-US" dirty="0" smtClean="0"/>
              <a:t>File within 30 days of FINAL decision, or 120 days of decision</a:t>
            </a:r>
          </a:p>
          <a:p>
            <a:pPr lvl="1"/>
            <a:r>
              <a:rPr lang="en-US" dirty="0" smtClean="0"/>
              <a:t>90 days for government to file for certiorari</a:t>
            </a:r>
          </a:p>
          <a:p>
            <a:pPr lvl="1"/>
            <a:r>
              <a:rPr lang="en-US" dirty="0" smtClean="0"/>
              <a:t>Includes motions </a:t>
            </a:r>
            <a:r>
              <a:rPr lang="en-US" dirty="0"/>
              <a:t>to remand. </a:t>
            </a:r>
            <a:br>
              <a:rPr lang="en-US" dirty="0"/>
            </a:br>
            <a:r>
              <a:rPr lang="en-US" u="sng" dirty="0"/>
              <a:t>Li v. </a:t>
            </a:r>
            <a:r>
              <a:rPr lang="en-US" u="sng" dirty="0" err="1"/>
              <a:t>Keisler</a:t>
            </a:r>
            <a:r>
              <a:rPr lang="en-US" dirty="0"/>
              <a:t>, 505 F.3d 913, 915 (9th Cir. 2007)</a:t>
            </a:r>
          </a:p>
          <a:p>
            <a:pPr lvl="1"/>
            <a:endParaRPr lang="en-US" dirty="0"/>
          </a:p>
        </p:txBody>
      </p:sp>
    </p:spTree>
    <p:extLst>
      <p:ext uri="{BB962C8B-B14F-4D97-AF65-F5344CB8AC3E}">
        <p14:creationId xmlns:p14="http://schemas.microsoft.com/office/powerpoint/2010/main" val="22438762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for Attorneys’ Fees</a:t>
            </a:r>
          </a:p>
        </p:txBody>
      </p:sp>
      <p:sp>
        <p:nvSpPr>
          <p:cNvPr id="3" name="Content Placeholder 2"/>
          <p:cNvSpPr>
            <a:spLocks noGrp="1"/>
          </p:cNvSpPr>
          <p:nvPr>
            <p:ph sz="quarter" idx="1"/>
          </p:nvPr>
        </p:nvSpPr>
        <p:spPr/>
        <p:txBody>
          <a:bodyPr/>
          <a:lstStyle/>
          <a:p>
            <a:r>
              <a:rPr lang="en-US" dirty="0" smtClean="0"/>
              <a:t>Prevailing Party</a:t>
            </a:r>
          </a:p>
          <a:p>
            <a:pPr lvl="1"/>
            <a:r>
              <a:rPr lang="en-US" dirty="0" smtClean="0"/>
              <a:t>Remand </a:t>
            </a:r>
          </a:p>
          <a:p>
            <a:pPr lvl="1"/>
            <a:r>
              <a:rPr lang="en-US" dirty="0" smtClean="0"/>
              <a:t>Dismissal</a:t>
            </a:r>
          </a:p>
          <a:p>
            <a:pPr lvl="1"/>
            <a:r>
              <a:rPr lang="en-US" dirty="0" smtClean="0"/>
              <a:t>Fee agreements</a:t>
            </a:r>
          </a:p>
          <a:p>
            <a:r>
              <a:rPr lang="en-US" dirty="0" smtClean="0"/>
              <a:t>Government’s Position was not substantially justified before the agency or in litigation</a:t>
            </a:r>
          </a:p>
          <a:p>
            <a:r>
              <a:rPr lang="en-US" dirty="0" smtClean="0"/>
              <a:t>Special circumstances do not make an award unjust</a:t>
            </a:r>
            <a:endParaRPr lang="en-US" dirty="0"/>
          </a:p>
        </p:txBody>
      </p:sp>
    </p:spTree>
    <p:extLst>
      <p:ext uri="{BB962C8B-B14F-4D97-AF65-F5344CB8AC3E}">
        <p14:creationId xmlns:p14="http://schemas.microsoft.com/office/powerpoint/2010/main" val="344558425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Attorneys’ Fees	</a:t>
            </a:r>
            <a:endParaRPr lang="en-US" dirty="0"/>
          </a:p>
        </p:txBody>
      </p:sp>
      <p:sp>
        <p:nvSpPr>
          <p:cNvPr id="3" name="Content Placeholder 2"/>
          <p:cNvSpPr>
            <a:spLocks noGrp="1"/>
          </p:cNvSpPr>
          <p:nvPr>
            <p:ph sz="quarter" idx="1"/>
          </p:nvPr>
        </p:nvSpPr>
        <p:spPr/>
        <p:txBody>
          <a:bodyPr/>
          <a:lstStyle/>
          <a:p>
            <a:r>
              <a:rPr lang="en-US" dirty="0" smtClean="0"/>
              <a:t>Statutory rate, $125/</a:t>
            </a:r>
            <a:r>
              <a:rPr lang="en-US" dirty="0" err="1" smtClean="0"/>
              <a:t>hr</a:t>
            </a:r>
            <a:r>
              <a:rPr lang="en-US" dirty="0" smtClean="0"/>
              <a:t> adjusted for inflation</a:t>
            </a:r>
          </a:p>
          <a:p>
            <a:r>
              <a:rPr lang="en-US" dirty="0" smtClean="0"/>
              <a:t>Paralegals and Law Clerks</a:t>
            </a:r>
          </a:p>
          <a:p>
            <a:r>
              <a:rPr lang="en-US" dirty="0" smtClean="0"/>
              <a:t>Enhanced rates: </a:t>
            </a:r>
            <a:r>
              <a:rPr lang="en-US" u="sng" dirty="0" err="1" smtClean="0"/>
              <a:t>Nadarajah</a:t>
            </a:r>
            <a:r>
              <a:rPr lang="en-US" u="sng" dirty="0" smtClean="0"/>
              <a:t> </a:t>
            </a:r>
            <a:r>
              <a:rPr lang="en-US" u="sng" dirty="0"/>
              <a:t>v. Holder</a:t>
            </a:r>
            <a:r>
              <a:rPr lang="en-US" dirty="0"/>
              <a:t>, 569 F.3d 906, 912 (9th Cir. 2009</a:t>
            </a:r>
            <a:r>
              <a:rPr lang="en-US" dirty="0" smtClean="0"/>
              <a:t>)</a:t>
            </a:r>
          </a:p>
          <a:p>
            <a:pPr lvl="1"/>
            <a:r>
              <a:rPr lang="en-US" dirty="0" smtClean="0"/>
              <a:t>Specialized skills</a:t>
            </a:r>
          </a:p>
          <a:p>
            <a:pPr lvl="1"/>
            <a:r>
              <a:rPr lang="en-US" dirty="0" smtClean="0"/>
              <a:t>Necessary for the litigation</a:t>
            </a:r>
          </a:p>
          <a:p>
            <a:pPr lvl="1"/>
            <a:r>
              <a:rPr lang="en-US" dirty="0" smtClean="0"/>
              <a:t>Not available at the statutory rate</a:t>
            </a:r>
            <a:endParaRPr lang="en-US" dirty="0"/>
          </a:p>
          <a:p>
            <a:pPr lvl="1"/>
            <a:endParaRPr lang="en-US" dirty="0"/>
          </a:p>
        </p:txBody>
      </p:sp>
    </p:spTree>
    <p:extLst>
      <p:ext uri="{BB962C8B-B14F-4D97-AF65-F5344CB8AC3E}">
        <p14:creationId xmlns:p14="http://schemas.microsoft.com/office/powerpoint/2010/main" val="16807514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Returning Your Client After Removal</a:t>
            </a:r>
            <a:endParaRPr lang="en-US" dirty="0"/>
          </a:p>
        </p:txBody>
      </p:sp>
      <p:sp>
        <p:nvSpPr>
          <p:cNvPr id="3" name="Content Placeholder 2"/>
          <p:cNvSpPr>
            <a:spLocks noGrp="1"/>
          </p:cNvSpPr>
          <p:nvPr>
            <p:ph sz="quarter" idx="1"/>
          </p:nvPr>
        </p:nvSpPr>
        <p:spPr/>
        <p:txBody>
          <a:bodyPr>
            <a:normAutofit/>
          </a:bodyPr>
          <a:lstStyle/>
          <a:p>
            <a:pPr>
              <a:buFontTx/>
              <a:buChar char="•"/>
            </a:pPr>
            <a:r>
              <a:rPr lang="en-US" altLang="en-US" dirty="0">
                <a:latin typeface="Book Antiqua" pitchFamily="18" charset="0"/>
              </a:rPr>
              <a:t> The Solicitor General assured the Supreme Court in </a:t>
            </a:r>
            <a:r>
              <a:rPr lang="en-US" altLang="en-US" dirty="0" err="1">
                <a:latin typeface="Book Antiqua" pitchFamily="18" charset="0"/>
              </a:rPr>
              <a:t>Nken</a:t>
            </a:r>
            <a:r>
              <a:rPr lang="en-US" altLang="en-US" dirty="0">
                <a:latin typeface="Book Antiqua" pitchFamily="18" charset="0"/>
              </a:rPr>
              <a:t> v. Holder, 129 S. Ct. 1749 (April 22, 2009) that immigrant petitioners “who prevail can be afforded effective relief by facilitation of their return along with restoration of the immigration status they had upon removal.”</a:t>
            </a:r>
          </a:p>
          <a:p>
            <a:pPr>
              <a:buFontTx/>
              <a:buChar char="•"/>
            </a:pPr>
            <a:endParaRPr lang="en-US" altLang="en-US" dirty="0">
              <a:latin typeface="Book Antiqua" pitchFamily="18" charset="0"/>
            </a:endParaRPr>
          </a:p>
          <a:p>
            <a:pPr>
              <a:buFontTx/>
              <a:buChar char="•"/>
            </a:pPr>
            <a:r>
              <a:rPr lang="en-US" altLang="en-US" dirty="0">
                <a:latin typeface="Book Antiqua" pitchFamily="18" charset="0"/>
              </a:rPr>
              <a:t>  But not until February 24, 2012 did DHS issue a “policy” regarding returns. ICE Policy Directive 11061.1. </a:t>
            </a:r>
          </a:p>
          <a:p>
            <a:endParaRPr lang="en-US" dirty="0"/>
          </a:p>
        </p:txBody>
      </p:sp>
    </p:spTree>
    <p:extLst>
      <p:ext uri="{BB962C8B-B14F-4D97-AF65-F5344CB8AC3E}">
        <p14:creationId xmlns:p14="http://schemas.microsoft.com/office/powerpoint/2010/main" val="9610668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Returning Your Client After Removal</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Return directive:</a:t>
            </a:r>
          </a:p>
          <a:p>
            <a:r>
              <a:rPr lang="en-US" dirty="0">
                <a:hlinkClick r:id="rId2"/>
              </a:rPr>
              <a:t>https://</a:t>
            </a:r>
            <a:r>
              <a:rPr lang="en-US" dirty="0" smtClean="0">
                <a:hlinkClick r:id="rId2"/>
              </a:rPr>
              <a:t>www.ice.gov/ero/faq-return-certain-lawfully-removed-aliens</a:t>
            </a:r>
            <a:endParaRPr lang="en-US" dirty="0" smtClean="0"/>
          </a:p>
          <a:p>
            <a:pPr fontAlgn="base"/>
            <a:r>
              <a:rPr lang="en-US" dirty="0" smtClean="0"/>
              <a:t>“</a:t>
            </a:r>
            <a:r>
              <a:rPr lang="en-US" b="1" dirty="0"/>
              <a:t>What happens if I win my case and the court grants my petition for review after I have been removed?</a:t>
            </a:r>
          </a:p>
          <a:p>
            <a:pPr fontAlgn="base"/>
            <a:r>
              <a:rPr lang="en-US" dirty="0"/>
              <a:t>Absent extraordinary circumstances, ICE will facilitate your return to the United States if your case is remanded for further proceedings before the Board of Immigration Appeals or the Immigration Court and your presence is necessary for continued adjudication of your case. This may be because the court specifically ordered your presence, or because the nature of the court's decision requires you to return for further testimony. ICE may explore other options in lieu of facilitating your return, such as arranging for video teleconferencing or telephonic testimony, if </a:t>
            </a:r>
            <a:r>
              <a:rPr lang="en-US"/>
              <a:t>appropriate</a:t>
            </a:r>
            <a:r>
              <a:rPr lang="en-US" smtClean="0"/>
              <a:t>.</a:t>
            </a:r>
          </a:p>
          <a:p>
            <a:pPr marL="82296" indent="0" fontAlgn="base">
              <a:buNone/>
            </a:pPr>
            <a:endParaRPr lang="en-US" dirty="0"/>
          </a:p>
          <a:p>
            <a:pPr fontAlgn="base"/>
            <a:r>
              <a:rPr lang="en-US" dirty="0"/>
              <a:t>If, after your case is remanded, the Board or Immigration Court enters a final and unreviewable decision that permits you to be physically present in the United States, ICE will facilitate your return and you will be able to obtain the status that the Board or Immigration Court has granted you</a:t>
            </a:r>
            <a:r>
              <a:rPr lang="en-US" dirty="0" smtClean="0"/>
              <a:t>.”</a:t>
            </a:r>
            <a:endParaRPr lang="en-US" dirty="0"/>
          </a:p>
        </p:txBody>
      </p:sp>
    </p:spTree>
    <p:extLst>
      <p:ext uri="{BB962C8B-B14F-4D97-AF65-F5344CB8AC3E}">
        <p14:creationId xmlns:p14="http://schemas.microsoft.com/office/powerpoint/2010/main" val="174537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latin typeface="Copperplate" charset="0"/>
                <a:ea typeface="Copperplate" charset="0"/>
                <a:cs typeface="Copperplate" charset="0"/>
              </a:rPr>
              <a:t>Final agency order jurisdictional prerequisite</a:t>
            </a:r>
            <a:endParaRPr lang="en-US" sz="32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752600" y="3124200"/>
            <a:ext cx="6591985" cy="4006222"/>
          </a:xfrm>
        </p:spPr>
        <p:txBody>
          <a:bodyPr>
            <a:normAutofit/>
          </a:bodyPr>
          <a:lstStyle/>
          <a:p>
            <a:pPr marL="82296" indent="0">
              <a:buNone/>
            </a:pPr>
            <a:r>
              <a:rPr lang="en-US" sz="3200" i="1" dirty="0" err="1" smtClean="0">
                <a:latin typeface="American Typewriter" charset="0"/>
                <a:ea typeface="American Typewriter" charset="0"/>
                <a:cs typeface="American Typewriter" charset="0"/>
              </a:rPr>
              <a:t>Abdisalan</a:t>
            </a:r>
            <a:r>
              <a:rPr lang="en-US" sz="3200" i="1" dirty="0" smtClean="0">
                <a:latin typeface="American Typewriter" charset="0"/>
                <a:ea typeface="American Typewriter" charset="0"/>
                <a:cs typeface="American Typewriter" charset="0"/>
              </a:rPr>
              <a:t> </a:t>
            </a:r>
            <a:r>
              <a:rPr lang="en-US" sz="3200" i="1" dirty="0" err="1" smtClean="0">
                <a:latin typeface="American Typewriter" charset="0"/>
                <a:ea typeface="American Typewriter" charset="0"/>
                <a:cs typeface="American Typewriter" charset="0"/>
              </a:rPr>
              <a:t>v</a:t>
            </a:r>
            <a:r>
              <a:rPr lang="en-US" sz="3200" i="1" dirty="0" smtClean="0">
                <a:latin typeface="American Typewriter" charset="0"/>
                <a:ea typeface="American Typewriter" charset="0"/>
                <a:cs typeface="American Typewriter" charset="0"/>
              </a:rPr>
              <a:t>. Holder</a:t>
            </a:r>
            <a:r>
              <a:rPr lang="en-US" sz="3200" dirty="0" smtClean="0">
                <a:latin typeface="American Typewriter" charset="0"/>
                <a:ea typeface="American Typewriter" charset="0"/>
                <a:cs typeface="American Typewriter" charset="0"/>
              </a:rPr>
              <a:t>, 774 F.3d 517 (9th Cir. 2014) (en banc)</a:t>
            </a:r>
          </a:p>
          <a:p>
            <a:pPr marL="82296" indent="0">
              <a:buNone/>
            </a:pPr>
            <a:endParaRPr lang="en-US" sz="3200" dirty="0" smtClean="0">
              <a:latin typeface="American Typewriter" charset="0"/>
              <a:ea typeface="American Typewriter" charset="0"/>
              <a:cs typeface="American Typewriter" charset="0"/>
            </a:endParaRPr>
          </a:p>
          <a:p>
            <a:pPr marL="82296" indent="0">
              <a:buNone/>
            </a:pPr>
            <a:r>
              <a:rPr lang="en-US" sz="3200" i="1" dirty="0" smtClean="0">
                <a:latin typeface="American Typewriter" charset="0"/>
                <a:ea typeface="American Typewriter" charset="0"/>
                <a:cs typeface="American Typewriter" charset="0"/>
              </a:rPr>
              <a:t>Ortiz-Alfaro </a:t>
            </a:r>
            <a:r>
              <a:rPr lang="en-US" sz="3200" i="1" dirty="0" err="1" smtClean="0">
                <a:latin typeface="American Typewriter" charset="0"/>
                <a:ea typeface="American Typewriter" charset="0"/>
                <a:cs typeface="American Typewriter" charset="0"/>
              </a:rPr>
              <a:t>v</a:t>
            </a:r>
            <a:r>
              <a:rPr lang="en-US" sz="3200" i="1" dirty="0" smtClean="0">
                <a:latin typeface="American Typewriter" charset="0"/>
                <a:ea typeface="American Typewriter" charset="0"/>
                <a:cs typeface="American Typewriter" charset="0"/>
              </a:rPr>
              <a:t>. Holder</a:t>
            </a:r>
            <a:r>
              <a:rPr lang="en-US" sz="3200" dirty="0" smtClean="0">
                <a:latin typeface="American Typewriter" charset="0"/>
                <a:ea typeface="American Typewriter" charset="0"/>
                <a:cs typeface="American Typewriter" charset="0"/>
              </a:rPr>
              <a:t>, 694 F.3d 955 (9th Cir. 2012)</a:t>
            </a:r>
            <a:endParaRPr lang="en-US" sz="32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113497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Copperplate" charset="0"/>
                <a:ea typeface="Copperplate" charset="0"/>
                <a:cs typeface="Copperplate" charset="0"/>
              </a:rPr>
              <a:t>Jurisdiction over motions to reopen </a:t>
            </a:r>
            <a:r>
              <a:rPr lang="en-US" sz="4400" dirty="0" smtClean="0">
                <a:latin typeface="Copperplate" charset="0"/>
                <a:ea typeface="Copperplate" charset="0"/>
                <a:cs typeface="Copperplate" charset="0"/>
              </a:rPr>
              <a:t>	</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endParaRPr lang="en-US" sz="2400" i="1" dirty="0" smtClean="0">
              <a:latin typeface="American Typewriter" charset="0"/>
              <a:ea typeface="American Typewriter" charset="0"/>
              <a:cs typeface="American Typewriter" charset="0"/>
            </a:endParaRPr>
          </a:p>
          <a:p>
            <a:r>
              <a:rPr lang="en-US" sz="2400" i="1" dirty="0" smtClean="0">
                <a:latin typeface="American Typewriter" charset="0"/>
                <a:ea typeface="American Typewriter" charset="0"/>
                <a:cs typeface="American Typewriter" charset="0"/>
              </a:rPr>
              <a:t>Reyes </a:t>
            </a:r>
            <a:r>
              <a:rPr lang="en-US" sz="2400" i="1" dirty="0">
                <a:latin typeface="American Typewriter" charset="0"/>
                <a:ea typeface="American Typewriter" charset="0"/>
                <a:cs typeface="American Typewriter" charset="0"/>
              </a:rPr>
              <a:t>Mata v. Lynch</a:t>
            </a:r>
            <a:r>
              <a:rPr lang="en-US" sz="2400" dirty="0">
                <a:latin typeface="American Typewriter" charset="0"/>
                <a:ea typeface="American Typewriter" charset="0"/>
                <a:cs typeface="American Typewriter" charset="0"/>
              </a:rPr>
              <a:t>, 576 U.S. ___, 135 S. Ct. 2150 (2015</a:t>
            </a:r>
            <a:r>
              <a:rPr lang="en-US" sz="2400" dirty="0" smtClean="0">
                <a:latin typeface="American Typewriter" charset="0"/>
                <a:ea typeface="American Typewriter" charset="0"/>
                <a:cs typeface="American Typewriter" charset="0"/>
              </a:rPr>
              <a:t>)</a:t>
            </a:r>
          </a:p>
          <a:p>
            <a:endParaRPr lang="en-US" sz="2400" dirty="0">
              <a:latin typeface="American Typewriter" charset="0"/>
              <a:ea typeface="American Typewriter" charset="0"/>
              <a:cs typeface="American Typewriter" charset="0"/>
            </a:endParaRPr>
          </a:p>
          <a:p>
            <a:r>
              <a:rPr lang="en-US" altLang="en-US" sz="2400" i="1" dirty="0" err="1" smtClean="0">
                <a:latin typeface="American Typewriter" charset="0"/>
                <a:ea typeface="American Typewriter" charset="0"/>
                <a:cs typeface="American Typewriter" charset="0"/>
              </a:rPr>
              <a:t>Kucana</a:t>
            </a:r>
            <a:r>
              <a:rPr lang="en-US" altLang="en-US" sz="2400" i="1" dirty="0" smtClean="0">
                <a:latin typeface="American Typewriter" charset="0"/>
                <a:ea typeface="American Typewriter" charset="0"/>
                <a:cs typeface="American Typewriter" charset="0"/>
              </a:rPr>
              <a:t> </a:t>
            </a:r>
            <a:r>
              <a:rPr lang="en-US" altLang="en-US" sz="2400" i="1" dirty="0">
                <a:latin typeface="American Typewriter" charset="0"/>
                <a:ea typeface="American Typewriter" charset="0"/>
                <a:cs typeface="American Typewriter" charset="0"/>
              </a:rPr>
              <a:t>v. Holder</a:t>
            </a:r>
            <a:r>
              <a:rPr lang="en-US" altLang="en-US" sz="2400" dirty="0">
                <a:latin typeface="American Typewriter" charset="0"/>
                <a:ea typeface="American Typewriter" charset="0"/>
                <a:cs typeface="American Typewriter" charset="0"/>
              </a:rPr>
              <a:t>, 130 S. Ct. 827 (2010</a:t>
            </a:r>
            <a:r>
              <a:rPr lang="en-US" altLang="en-US" sz="2400" dirty="0" smtClean="0">
                <a:latin typeface="American Typewriter" charset="0"/>
                <a:ea typeface="American Typewriter" charset="0"/>
                <a:cs typeface="American Typewriter" charset="0"/>
              </a:rPr>
              <a:t>).</a:t>
            </a:r>
          </a:p>
          <a:p>
            <a:endParaRPr lang="en-US" sz="2400" dirty="0">
              <a:latin typeface="American Typewriter" charset="0"/>
              <a:ea typeface="American Typewriter" charset="0"/>
              <a:cs typeface="American Typewriter" charset="0"/>
            </a:endParaRPr>
          </a:p>
          <a:p>
            <a:r>
              <a:rPr lang="en-US" altLang="en-US" sz="2400" i="1" dirty="0">
                <a:latin typeface="American Typewriter" charset="0"/>
                <a:ea typeface="American Typewriter" charset="0"/>
                <a:cs typeface="American Typewriter" charset="0"/>
              </a:rPr>
              <a:t>Dada v. </a:t>
            </a:r>
            <a:r>
              <a:rPr lang="en-US" altLang="en-US" sz="2400" i="1" dirty="0" err="1">
                <a:latin typeface="American Typewriter" charset="0"/>
                <a:ea typeface="American Typewriter" charset="0"/>
                <a:cs typeface="American Typewriter" charset="0"/>
              </a:rPr>
              <a:t>Mukasey</a:t>
            </a:r>
            <a:r>
              <a:rPr lang="en-US" altLang="en-US" sz="2400" dirty="0">
                <a:latin typeface="American Typewriter" charset="0"/>
                <a:ea typeface="American Typewriter" charset="0"/>
                <a:cs typeface="American Typewriter" charset="0"/>
              </a:rPr>
              <a:t>, 128 </a:t>
            </a:r>
            <a:r>
              <a:rPr lang="en-US" altLang="en-US" sz="2400" dirty="0" err="1">
                <a:latin typeface="American Typewriter" charset="0"/>
                <a:ea typeface="American Typewriter" charset="0"/>
                <a:cs typeface="American Typewriter" charset="0"/>
              </a:rPr>
              <a:t>S.Ct</a:t>
            </a:r>
            <a:r>
              <a:rPr lang="en-US" altLang="en-US" sz="2400" dirty="0">
                <a:latin typeface="American Typewriter" charset="0"/>
                <a:ea typeface="American Typewriter" charset="0"/>
                <a:cs typeface="American Typewriter" charset="0"/>
              </a:rPr>
              <a:t>. 2307 (2008).</a:t>
            </a:r>
            <a:endParaRPr lang="en-US" sz="2400" dirty="0">
              <a:latin typeface="American Typewriter" charset="0"/>
              <a:ea typeface="American Typewriter" charset="0"/>
              <a:cs typeface="American Typewriter" charset="0"/>
            </a:endParaRPr>
          </a:p>
          <a:p>
            <a:pPr marL="82296" indent="0">
              <a:buNone/>
            </a:pP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4079944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latin typeface="Copperplate" charset="0"/>
                <a:ea typeface="Copperplate" charset="0"/>
                <a:cs typeface="Copperplate" charset="0"/>
              </a:rPr>
              <a:t>Statutory bars</a:t>
            </a:r>
            <a:r>
              <a:rPr lang="en-US" sz="4800" dirty="0">
                <a:latin typeface="Copperplate" charset="0"/>
                <a:ea typeface="Copperplate" charset="0"/>
                <a:cs typeface="Copperplate" charset="0"/>
              </a:rPr>
              <a:t> </a:t>
            </a:r>
            <a:r>
              <a:rPr lang="en-US" sz="4800" dirty="0" smtClean="0">
                <a:latin typeface="Copperplate" charset="0"/>
                <a:ea typeface="Copperplate" charset="0"/>
                <a:cs typeface="Copperplate" charset="0"/>
              </a:rPr>
              <a:t>to review </a:t>
            </a:r>
            <a:endParaRPr lang="en-US" sz="4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318378"/>
            <a:ext cx="6591985" cy="3777622"/>
          </a:xfrm>
        </p:spPr>
        <p:txBody>
          <a:bodyPr>
            <a:noAutofit/>
          </a:bodyPr>
          <a:lstStyle/>
          <a:p>
            <a:r>
              <a:rPr lang="en-US" sz="3400" dirty="0" smtClean="0">
                <a:latin typeface="American Typewriter" charset="0"/>
                <a:ea typeface="American Typewriter" charset="0"/>
                <a:cs typeface="American Typewriter" charset="0"/>
              </a:rPr>
              <a:t>Certain applications</a:t>
            </a:r>
          </a:p>
          <a:p>
            <a:r>
              <a:rPr lang="en-US" sz="3400" dirty="0" smtClean="0">
                <a:latin typeface="American Typewriter" charset="0"/>
                <a:ea typeface="American Typewriter" charset="0"/>
                <a:cs typeface="American Typewriter" charset="0"/>
              </a:rPr>
              <a:t>Certain discretionary decisions</a:t>
            </a:r>
          </a:p>
          <a:p>
            <a:r>
              <a:rPr lang="en-US" sz="3400" dirty="0" smtClean="0">
                <a:latin typeface="American Typewriter" charset="0"/>
                <a:ea typeface="American Typewriter" charset="0"/>
                <a:cs typeface="American Typewriter" charset="0"/>
              </a:rPr>
              <a:t>Discretionary determinations	</a:t>
            </a:r>
          </a:p>
          <a:p>
            <a:r>
              <a:rPr lang="en-US" sz="3400" dirty="0">
                <a:latin typeface="American Typewriter" charset="0"/>
                <a:ea typeface="American Typewriter" charset="0"/>
                <a:cs typeface="American Typewriter" charset="0"/>
              </a:rPr>
              <a:t>C</a:t>
            </a:r>
            <a:r>
              <a:rPr lang="en-US" sz="3400" dirty="0" smtClean="0">
                <a:latin typeface="American Typewriter" charset="0"/>
                <a:ea typeface="American Typewriter" charset="0"/>
                <a:cs typeface="American Typewriter" charset="0"/>
              </a:rPr>
              <a:t>ases of immigrants with certain criminal convictions </a:t>
            </a:r>
          </a:p>
          <a:p>
            <a:endParaRPr lang="en-US" sz="3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718656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838200"/>
          </a:xfrm>
        </p:spPr>
        <p:txBody>
          <a:bodyPr>
            <a:noAutofit/>
          </a:bodyPr>
          <a:lstStyle/>
          <a:p>
            <a:pPr algn="ctr"/>
            <a:r>
              <a:rPr lang="en-US" sz="3200" dirty="0" smtClean="0">
                <a:latin typeface="Copperplate" charset="0"/>
                <a:ea typeface="Copperplate" charset="0"/>
                <a:cs typeface="Copperplate" charset="0"/>
              </a:rPr>
              <a:t>Statutory exception for legal and constitutional questions</a:t>
            </a:r>
            <a:endParaRPr lang="en-US" sz="32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11737" y="2667000"/>
            <a:ext cx="6591985" cy="3777622"/>
          </a:xfrm>
        </p:spPr>
        <p:txBody>
          <a:bodyPr>
            <a:noAutofit/>
          </a:bodyPr>
          <a:lstStyle/>
          <a:p>
            <a:r>
              <a:rPr lang="en-US" altLang="en-US" sz="2400" dirty="0" smtClean="0">
                <a:latin typeface="American Typewriter" charset="0"/>
                <a:ea typeface="American Typewriter" charset="0"/>
                <a:cs typeface="American Typewriter" charset="0"/>
              </a:rPr>
              <a:t>Judicial </a:t>
            </a:r>
            <a:r>
              <a:rPr lang="en-US" altLang="en-US" sz="2400" dirty="0">
                <a:latin typeface="American Typewriter" charset="0"/>
                <a:ea typeface="American Typewriter" charset="0"/>
                <a:cs typeface="American Typewriter" charset="0"/>
              </a:rPr>
              <a:t>review of legal and constitutional, as opposed to factual, </a:t>
            </a:r>
            <a:r>
              <a:rPr lang="en-US" altLang="en-US" sz="2400" dirty="0" smtClean="0">
                <a:latin typeface="American Typewriter" charset="0"/>
                <a:ea typeface="American Typewriter" charset="0"/>
                <a:cs typeface="American Typewriter" charset="0"/>
              </a:rPr>
              <a:t>determinations </a:t>
            </a:r>
            <a:r>
              <a:rPr lang="en-US" altLang="en-US" sz="2400" dirty="0">
                <a:latin typeface="American Typewriter" charset="0"/>
                <a:ea typeface="American Typewriter" charset="0"/>
                <a:cs typeface="American Typewriter" charset="0"/>
              </a:rPr>
              <a:t>is permitted under </a:t>
            </a:r>
            <a:r>
              <a:rPr lang="en-US" altLang="en-US" sz="2400" dirty="0" smtClean="0">
                <a:latin typeface="American Typewriter" charset="0"/>
                <a:ea typeface="American Typewriter" charset="0"/>
                <a:cs typeface="American Typewriter" charset="0"/>
              </a:rPr>
              <a:t>8 </a:t>
            </a:r>
            <a:r>
              <a:rPr lang="en-US" altLang="en-US" sz="2400" dirty="0">
                <a:latin typeface="American Typewriter" charset="0"/>
                <a:ea typeface="American Typewriter" charset="0"/>
                <a:cs typeface="American Typewriter" charset="0"/>
              </a:rPr>
              <a:t>U.S.C. § </a:t>
            </a:r>
            <a:r>
              <a:rPr lang="en-US" altLang="en-US" sz="2400" dirty="0" smtClean="0">
                <a:latin typeface="American Typewriter" charset="0"/>
                <a:ea typeface="American Typewriter" charset="0"/>
                <a:cs typeface="American Typewriter" charset="0"/>
              </a:rPr>
              <a:t>1252(a</a:t>
            </a:r>
            <a:r>
              <a:rPr lang="en-US" altLang="en-US" sz="2400" dirty="0">
                <a:latin typeface="American Typewriter" charset="0"/>
                <a:ea typeface="American Typewriter" charset="0"/>
                <a:cs typeface="American Typewriter" charset="0"/>
              </a:rPr>
              <a:t>)(2)(D</a:t>
            </a:r>
            <a:r>
              <a:rPr lang="en-US" altLang="en-US" sz="2400" dirty="0" smtClean="0">
                <a:latin typeface="American Typewriter" charset="0"/>
                <a:ea typeface="American Typewriter" charset="0"/>
                <a:cs typeface="American Typewriter" charset="0"/>
              </a:rPr>
              <a:t>).</a:t>
            </a:r>
          </a:p>
          <a:p>
            <a:endParaRPr lang="en-US" altLang="en-US" sz="2400" dirty="0" smtClean="0">
              <a:latin typeface="American Typewriter" charset="0"/>
              <a:ea typeface="American Typewriter" charset="0"/>
              <a:cs typeface="American Typewriter" charset="0"/>
            </a:endParaRPr>
          </a:p>
          <a:p>
            <a:r>
              <a:rPr lang="en-US" altLang="en-US" sz="2400" dirty="0" smtClean="0">
                <a:latin typeface="American Typewriter" charset="0"/>
                <a:ea typeface="American Typewriter" charset="0"/>
                <a:cs typeface="American Typewriter" charset="0"/>
              </a:rPr>
              <a:t> Includes </a:t>
            </a:r>
            <a:r>
              <a:rPr lang="en-US" altLang="en-US" sz="2400" dirty="0">
                <a:latin typeface="American Typewriter" charset="0"/>
                <a:ea typeface="American Typewriter" charset="0"/>
                <a:cs typeface="American Typewriter" charset="0"/>
              </a:rPr>
              <a:t>review of the “application of statutes or regulations to undisputed facts, sometimes referred to as mixed questions of fact and law.” </a:t>
            </a:r>
            <a:r>
              <a:rPr lang="en-US" altLang="en-US" sz="2400" i="1" dirty="0">
                <a:latin typeface="American Typewriter" charset="0"/>
                <a:ea typeface="American Typewriter" charset="0"/>
                <a:cs typeface="American Typewriter" charset="0"/>
              </a:rPr>
              <a:t>Ramadan v. Gonzales</a:t>
            </a:r>
            <a:r>
              <a:rPr lang="en-US" altLang="en-US" sz="2400" dirty="0">
                <a:latin typeface="American Typewriter" charset="0"/>
                <a:ea typeface="American Typewriter" charset="0"/>
                <a:cs typeface="American Typewriter" charset="0"/>
              </a:rPr>
              <a:t>, 479 F.3d 646 </a:t>
            </a:r>
            <a:r>
              <a:rPr lang="en-US" altLang="en-US" sz="2400" dirty="0" smtClean="0">
                <a:latin typeface="American Typewriter" charset="0"/>
                <a:ea typeface="American Typewriter" charset="0"/>
                <a:cs typeface="American Typewriter" charset="0"/>
              </a:rPr>
              <a:t>(9th </a:t>
            </a:r>
            <a:r>
              <a:rPr lang="en-US" altLang="en-US" sz="2400" dirty="0">
                <a:latin typeface="American Typewriter" charset="0"/>
                <a:ea typeface="American Typewriter" charset="0"/>
                <a:cs typeface="American Typewriter" charset="0"/>
              </a:rPr>
              <a:t>Cir. 2007).</a:t>
            </a:r>
          </a:p>
          <a:p>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531722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latin typeface="Copperplate" charset="0"/>
                <a:ea typeface="Copperplate" charset="0"/>
                <a:cs typeface="Copperplate" charset="0"/>
              </a:rPr>
              <a:t/>
            </a:r>
            <a:br>
              <a:rPr lang="en-US" sz="7200" dirty="0">
                <a:latin typeface="Copperplate" charset="0"/>
                <a:ea typeface="Copperplate" charset="0"/>
                <a:cs typeface="Copperplate" charset="0"/>
              </a:rPr>
            </a:br>
            <a:r>
              <a:rPr lang="en-US" sz="7200" dirty="0" smtClean="0">
                <a:latin typeface="Copperplate" charset="0"/>
                <a:ea typeface="Copperplate" charset="0"/>
                <a:cs typeface="Copperplate" charset="0"/>
              </a:rPr>
              <a:t>   </a:t>
            </a:r>
            <a:r>
              <a:rPr lang="en-US" sz="4400" dirty="0" smtClean="0">
                <a:latin typeface="Copperplate" charset="0"/>
                <a:ea typeface="Copperplate" charset="0"/>
                <a:cs typeface="Copperplate" charset="0"/>
              </a:rPr>
              <a:t>	</a:t>
            </a:r>
            <a:endParaRPr lang="en-US" sz="4400" dirty="0">
              <a:latin typeface="Copperplate" charset="0"/>
              <a:ea typeface="Copperplate" charset="0"/>
              <a:cs typeface="Copperplate" charset="0"/>
            </a:endParaRPr>
          </a:p>
        </p:txBody>
      </p:sp>
      <p:sp>
        <p:nvSpPr>
          <p:cNvPr id="3" name="Rectangle 2"/>
          <p:cNvSpPr/>
          <p:nvPr/>
        </p:nvSpPr>
        <p:spPr>
          <a:xfrm>
            <a:off x="228600" y="2635360"/>
            <a:ext cx="8686799" cy="523220"/>
          </a:xfrm>
          <a:prstGeom prst="rect">
            <a:avLst/>
          </a:prstGeom>
        </p:spPr>
        <p:txBody>
          <a:bodyPr wrap="square">
            <a:spAutoFit/>
          </a:bodyPr>
          <a:lstStyle/>
          <a:p>
            <a:pPr algn="ctr"/>
            <a:r>
              <a:rPr lang="en-US" sz="2800" dirty="0">
                <a:solidFill>
                  <a:srgbClr val="8CADAE">
                    <a:shade val="75000"/>
                  </a:srgbClr>
                </a:solidFill>
                <a:latin typeface="Copperplate" charset="0"/>
                <a:ea typeface="Copperplate" charset="0"/>
                <a:cs typeface="Copperplate" charset="0"/>
              </a:rPr>
              <a:t>Statutory Bars: Practice Pointers	</a:t>
            </a:r>
            <a:endParaRPr lang="en-US" dirty="0"/>
          </a:p>
        </p:txBody>
      </p:sp>
    </p:spTree>
    <p:extLst>
      <p:ext uri="{BB962C8B-B14F-4D97-AF65-F5344CB8AC3E}">
        <p14:creationId xmlns:p14="http://schemas.microsoft.com/office/powerpoint/2010/main" val="2509245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5548090"/>
          </a:xfrm>
        </p:spPr>
        <p:txBody>
          <a:bodyPr>
            <a:noAutofit/>
          </a:bodyPr>
          <a:lstStyle/>
          <a:p>
            <a:pPr algn="r"/>
            <a:r>
              <a:rPr lang="en-US" sz="7200" dirty="0" smtClean="0">
                <a:latin typeface="Apple Chancery" charset="0"/>
                <a:ea typeface="Apple Chancery" charset="0"/>
                <a:cs typeface="Apple Chancery" charset="0"/>
              </a:rPr>
              <a:t/>
            </a:r>
            <a:br>
              <a:rPr lang="en-US" sz="7200" dirty="0" smtClean="0">
                <a:latin typeface="Apple Chancery" charset="0"/>
                <a:ea typeface="Apple Chancery" charset="0"/>
                <a:cs typeface="Apple Chancery" charset="0"/>
              </a:rPr>
            </a:br>
            <a:r>
              <a:rPr lang="en-US" sz="7200" dirty="0">
                <a:latin typeface="Apple Chancery" charset="0"/>
                <a:ea typeface="Apple Chancery" charset="0"/>
                <a:cs typeface="Apple Chancery" charset="0"/>
              </a:rPr>
              <a:t/>
            </a:r>
            <a:br>
              <a:rPr lang="en-US" sz="7200" dirty="0">
                <a:latin typeface="Apple Chancery" charset="0"/>
                <a:ea typeface="Apple Chancery" charset="0"/>
                <a:cs typeface="Apple Chancery" charset="0"/>
              </a:rPr>
            </a:br>
            <a:r>
              <a:rPr lang="is-IS" sz="7200" dirty="0" smtClean="0">
                <a:latin typeface="Apple Chancery" charset="0"/>
                <a:ea typeface="Apple Chancery" charset="0"/>
                <a:cs typeface="Apple Chancery" charset="0"/>
              </a:rPr>
              <a:t>…</a:t>
            </a:r>
            <a:r>
              <a:rPr lang="en-US" sz="4400" dirty="0" smtClean="0">
                <a:latin typeface="Apple Chancery" charset="0"/>
                <a:ea typeface="Apple Chancery" charset="0"/>
                <a:cs typeface="Apple Chancery" charset="0"/>
              </a:rPr>
              <a:t>Questions? </a:t>
            </a:r>
            <a:endParaRPr lang="en-US" sz="4400" dirty="0">
              <a:latin typeface="Apple Chancery" charset="0"/>
              <a:ea typeface="Apple Chancery" charset="0"/>
              <a:cs typeface="Apple Chancery" charset="0"/>
            </a:endParaRPr>
          </a:p>
        </p:txBody>
      </p:sp>
    </p:spTree>
    <p:extLst>
      <p:ext uri="{BB962C8B-B14F-4D97-AF65-F5344CB8AC3E}">
        <p14:creationId xmlns:p14="http://schemas.microsoft.com/office/powerpoint/2010/main" val="3439031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Copperplate" charset="0"/>
                <a:ea typeface="Copperplate" charset="0"/>
                <a:cs typeface="Copperplate" charset="0"/>
              </a:rPr>
              <a:t>Other Motions	</a:t>
            </a:r>
            <a:endParaRPr lang="en-US" sz="4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5201" y="1600200"/>
            <a:ext cx="6591985" cy="3777622"/>
          </a:xfrm>
        </p:spPr>
        <p:txBody>
          <a:bodyPr>
            <a:noAutofit/>
          </a:bodyPr>
          <a:lstStyle/>
          <a:p>
            <a:r>
              <a:rPr lang="en-US" sz="2400" dirty="0">
                <a:latin typeface="American Typewriter" charset="0"/>
                <a:ea typeface="American Typewriter" charset="0"/>
                <a:cs typeface="American Typewriter" charset="0"/>
              </a:rPr>
              <a:t>Motion to Use </a:t>
            </a:r>
            <a:r>
              <a:rPr lang="en-US" sz="2400" dirty="0" smtClean="0">
                <a:latin typeface="American Typewriter" charset="0"/>
                <a:ea typeface="American Typewriter" charset="0"/>
                <a:cs typeface="American Typewriter" charset="0"/>
              </a:rPr>
              <a:t>Pseudonym, Redact Record </a:t>
            </a:r>
            <a:r>
              <a:rPr lang="en-US" sz="2400" dirty="0">
                <a:latin typeface="American Typewriter" charset="0"/>
                <a:ea typeface="American Typewriter" charset="0"/>
                <a:cs typeface="American Typewriter" charset="0"/>
              </a:rPr>
              <a:t>or Seal </a:t>
            </a:r>
            <a:r>
              <a:rPr lang="en-US" sz="2400" dirty="0" smtClean="0">
                <a:latin typeface="American Typewriter" charset="0"/>
                <a:ea typeface="American Typewriter" charset="0"/>
                <a:cs typeface="American Typewriter" charset="0"/>
              </a:rPr>
              <a:t>Record </a:t>
            </a:r>
          </a:p>
          <a:p>
            <a:pPr lvl="1"/>
            <a:r>
              <a:rPr lang="en-US" sz="2400" i="1" dirty="0" smtClean="0">
                <a:latin typeface="American Typewriter" charset="0"/>
                <a:ea typeface="American Typewriter" charset="0"/>
                <a:cs typeface="American Typewriter" charset="0"/>
              </a:rPr>
              <a:t>Doe v. Holder</a:t>
            </a:r>
            <a:r>
              <a:rPr lang="en-US" sz="2400" dirty="0" smtClean="0">
                <a:latin typeface="American Typewriter" charset="0"/>
                <a:ea typeface="American Typewriter" charset="0"/>
                <a:cs typeface="American Typewriter" charset="0"/>
              </a:rPr>
              <a:t>, 736 F.3d 871, 872 n.1 (9</a:t>
            </a:r>
            <a:r>
              <a:rPr lang="en-US" sz="2400" baseline="30000" dirty="0" smtClean="0">
                <a:latin typeface="American Typewriter" charset="0"/>
                <a:ea typeface="American Typewriter" charset="0"/>
                <a:cs typeface="American Typewriter" charset="0"/>
              </a:rPr>
              <a:t>th</a:t>
            </a:r>
            <a:r>
              <a:rPr lang="en-US" sz="2400" dirty="0" smtClean="0">
                <a:latin typeface="American Typewriter" charset="0"/>
                <a:ea typeface="American Typewriter" charset="0"/>
                <a:cs typeface="American Typewriter" charset="0"/>
              </a:rPr>
              <a:t> Cir. 2013)</a:t>
            </a:r>
            <a:endParaRPr lang="en-US" sz="2400" dirty="0">
              <a:latin typeface="American Typewriter" charset="0"/>
              <a:ea typeface="American Typewriter" charset="0"/>
              <a:cs typeface="American Typewriter" charset="0"/>
            </a:endParaRPr>
          </a:p>
          <a:p>
            <a:r>
              <a:rPr lang="en-US" sz="2400" dirty="0" smtClean="0">
                <a:latin typeface="American Typewriter" charset="0"/>
                <a:ea typeface="American Typewriter" charset="0"/>
                <a:cs typeface="American Typewriter" charset="0"/>
              </a:rPr>
              <a:t>Motion to </a:t>
            </a:r>
            <a:r>
              <a:rPr lang="en-US" sz="2400" dirty="0">
                <a:latin typeface="American Typewriter" charset="0"/>
                <a:ea typeface="American Typewriter" charset="0"/>
                <a:cs typeface="American Typewriter" charset="0"/>
              </a:rPr>
              <a:t>H</a:t>
            </a:r>
            <a:r>
              <a:rPr lang="en-US" sz="2400" dirty="0" smtClean="0">
                <a:latin typeface="American Typewriter" charset="0"/>
                <a:ea typeface="American Typewriter" charset="0"/>
                <a:cs typeface="American Typewriter" charset="0"/>
              </a:rPr>
              <a:t>old Briefing in Abeyance / Motion to Stay Proceedings </a:t>
            </a:r>
          </a:p>
          <a:p>
            <a:r>
              <a:rPr lang="en-US" sz="2400" dirty="0" smtClean="0">
                <a:latin typeface="American Typewriter" charset="0"/>
                <a:ea typeface="American Typewriter" charset="0"/>
                <a:cs typeface="American Typewriter" charset="0"/>
              </a:rPr>
              <a:t>Motion for Brief Extension </a:t>
            </a:r>
          </a:p>
          <a:p>
            <a:r>
              <a:rPr lang="en-US" sz="2400" dirty="0" smtClean="0">
                <a:latin typeface="American Typewriter" charset="0"/>
                <a:ea typeface="American Typewriter" charset="0"/>
                <a:cs typeface="American Typewriter" charset="0"/>
              </a:rPr>
              <a:t>Motion for Appointment of Pro Bono Counsel</a:t>
            </a:r>
          </a:p>
          <a:p>
            <a:r>
              <a:rPr lang="en-US" sz="2400" dirty="0" smtClean="0">
                <a:latin typeface="American Typewriter" charset="0"/>
                <a:ea typeface="American Typewriter" charset="0"/>
                <a:cs typeface="American Typewriter" charset="0"/>
              </a:rPr>
              <a:t>Motion to Transfer (usually on claims for US citizenship) </a:t>
            </a:r>
            <a:r>
              <a:rPr lang="en-US" sz="2400" dirty="0">
                <a:latin typeface="American Typewriter" charset="0"/>
                <a:ea typeface="American Typewriter" charset="0"/>
                <a:cs typeface="American Typewriter" charset="0"/>
              </a:rPr>
              <a:t/>
            </a:r>
            <a:br>
              <a:rPr lang="en-US" sz="2400" dirty="0">
                <a:latin typeface="American Typewriter" charset="0"/>
                <a:ea typeface="American Typewriter" charset="0"/>
                <a:cs typeface="American Typewriter" charset="0"/>
              </a:rPr>
            </a:br>
            <a:r>
              <a:rPr lang="en-US" sz="2400" dirty="0">
                <a:latin typeface="American Typewriter" charset="0"/>
                <a:ea typeface="American Typewriter" charset="0"/>
                <a:cs typeface="American Typewriter" charset="0"/>
              </a:rPr>
              <a:t/>
            </a:r>
            <a:br>
              <a:rPr lang="en-US" sz="2400" dirty="0">
                <a:latin typeface="American Typewriter" charset="0"/>
                <a:ea typeface="American Typewriter" charset="0"/>
                <a:cs typeface="American Typewriter" charset="0"/>
              </a:rPr>
            </a:b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60744310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i="0" dirty="0" smtClean="0">
                <a:latin typeface="Copperplate"/>
                <a:ea typeface="Copperplate Gothic Bold" charset="0"/>
                <a:cs typeface="Copperplate Gothic Bold" charset="0"/>
              </a:rPr>
              <a:t>Petitions for Review</a:t>
            </a:r>
            <a:endParaRPr lang="en-US" sz="4400" i="0" dirty="0">
              <a:latin typeface="Copperplate"/>
              <a:ea typeface="Copperplate Gothic Bold" charset="0"/>
              <a:cs typeface="Copperplate Gothic Bold" charset="0"/>
            </a:endParaRPr>
          </a:p>
        </p:txBody>
      </p:sp>
      <p:sp>
        <p:nvSpPr>
          <p:cNvPr id="3" name="Content Placeholder 2"/>
          <p:cNvSpPr>
            <a:spLocks noGrp="1"/>
          </p:cNvSpPr>
          <p:nvPr>
            <p:ph sz="quarter" idx="1"/>
          </p:nvPr>
        </p:nvSpPr>
        <p:spPr>
          <a:xfrm>
            <a:off x="1942415" y="1905000"/>
            <a:ext cx="6591985" cy="3777622"/>
          </a:xfrm>
        </p:spPr>
        <p:txBody>
          <a:bodyPr>
            <a:noAutofit/>
          </a:bodyPr>
          <a:lstStyle/>
          <a:p>
            <a:r>
              <a:rPr lang="en-US" sz="2250" dirty="0" smtClean="0">
                <a:latin typeface="American Typewriter" charset="0"/>
                <a:ea typeface="American Typewriter" charset="0"/>
                <a:cs typeface="American Typewriter" charset="0"/>
              </a:rPr>
              <a:t>Must file within 30 days of Final Agency Decision</a:t>
            </a:r>
          </a:p>
          <a:p>
            <a:r>
              <a:rPr lang="en-US" sz="2250" dirty="0" smtClean="0">
                <a:latin typeface="American Typewriter" charset="0"/>
                <a:ea typeface="American Typewriter" charset="0"/>
                <a:cs typeface="American Typewriter" charset="0"/>
              </a:rPr>
              <a:t>PFR </a:t>
            </a:r>
            <a:r>
              <a:rPr lang="en-US" sz="2250" dirty="0">
                <a:latin typeface="American Typewriter" charset="0"/>
                <a:ea typeface="American Typewriter" charset="0"/>
                <a:cs typeface="American Typewriter" charset="0"/>
              </a:rPr>
              <a:t>and motion for stay can be e-filed</a:t>
            </a:r>
          </a:p>
          <a:p>
            <a:r>
              <a:rPr lang="en-US" sz="2250" dirty="0">
                <a:latin typeface="American Typewriter" charset="0"/>
                <a:ea typeface="American Typewriter" charset="0"/>
                <a:cs typeface="American Typewriter" charset="0"/>
              </a:rPr>
              <a:t>$505 filing fee or motion to proceed in forma </a:t>
            </a:r>
            <a:r>
              <a:rPr lang="en-US" sz="2250" dirty="0" err="1" smtClean="0">
                <a:latin typeface="American Typewriter" charset="0"/>
                <a:ea typeface="American Typewriter" charset="0"/>
                <a:cs typeface="American Typewriter" charset="0"/>
              </a:rPr>
              <a:t>pauperis</a:t>
            </a:r>
            <a:endParaRPr lang="en-US" sz="2250" dirty="0" smtClean="0">
              <a:latin typeface="American Typewriter" charset="0"/>
              <a:ea typeface="American Typewriter" charset="0"/>
              <a:cs typeface="American Typewriter" charset="0"/>
            </a:endParaRPr>
          </a:p>
          <a:p>
            <a:r>
              <a:rPr lang="en-US" sz="2250" dirty="0" smtClean="0">
                <a:latin typeface="American Typewriter" charset="0"/>
                <a:ea typeface="American Typewriter" charset="0"/>
                <a:cs typeface="American Typewriter" charset="0"/>
              </a:rPr>
              <a:t>Include agency decision, statement of jurisdiction, basis for claim, detention status</a:t>
            </a:r>
          </a:p>
          <a:p>
            <a:r>
              <a:rPr lang="en-US" sz="2250" dirty="0" smtClean="0">
                <a:latin typeface="American Typewriter" charset="0"/>
                <a:ea typeface="American Typewriter" charset="0"/>
                <a:cs typeface="American Typewriter" charset="0"/>
              </a:rPr>
              <a:t>Venue based on location of agency decision</a:t>
            </a:r>
          </a:p>
          <a:p>
            <a:r>
              <a:rPr lang="en-US" sz="2250" dirty="0" smtClean="0">
                <a:latin typeface="American Typewriter" charset="0"/>
                <a:ea typeface="American Typewriter" charset="0"/>
                <a:cs typeface="American Typewriter" charset="0"/>
              </a:rPr>
              <a:t>May include skeletal request for stay of removal (with request to supplement in 14 days)</a:t>
            </a:r>
            <a:endParaRPr lang="en-US" sz="225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44007876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Copperplate" charset="0"/>
                <a:ea typeface="Copperplate" charset="0"/>
                <a:cs typeface="Copperplate" charset="0"/>
              </a:rPr>
              <a:t>Other Motions </a:t>
            </a:r>
            <a:r>
              <a:rPr lang="en-US" sz="2800" dirty="0" err="1" smtClean="0">
                <a:latin typeface="Copperplate" charset="0"/>
                <a:ea typeface="Copperplate" charset="0"/>
                <a:cs typeface="Copperplate" charset="0"/>
              </a:rPr>
              <a:t>ctd</a:t>
            </a:r>
            <a:r>
              <a:rPr lang="is-IS" sz="2800" dirty="0" smtClean="0">
                <a:latin typeface="Copperplate" charset="0"/>
                <a:ea typeface="Copperplate" charset="0"/>
                <a:cs typeface="Copperplate" charset="0"/>
              </a:rPr>
              <a:t>…</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52128" y="1264555"/>
            <a:ext cx="6591985" cy="3777622"/>
          </a:xfrm>
        </p:spPr>
        <p:txBody>
          <a:bodyPr>
            <a:noAutofit/>
          </a:bodyPr>
          <a:lstStyle/>
          <a:p>
            <a:endParaRPr lang="en-US" sz="2400" dirty="0">
              <a:latin typeface="American Typewriter" charset="0"/>
              <a:ea typeface="American Typewriter" charset="0"/>
              <a:cs typeface="American Typewriter" charset="0"/>
            </a:endParaRPr>
          </a:p>
          <a:p>
            <a:r>
              <a:rPr lang="en-US" sz="2400" dirty="0">
                <a:latin typeface="American Typewriter" charset="0"/>
                <a:ea typeface="American Typewriter" charset="0"/>
                <a:cs typeface="American Typewriter" charset="0"/>
              </a:rPr>
              <a:t>Motion to Reconsider </a:t>
            </a:r>
          </a:p>
          <a:p>
            <a:r>
              <a:rPr lang="en-US" sz="2400" dirty="0">
                <a:latin typeface="American Typewriter" charset="0"/>
                <a:ea typeface="American Typewriter" charset="0"/>
                <a:cs typeface="American Typewriter" charset="0"/>
              </a:rPr>
              <a:t>Motion to Recall Mandate</a:t>
            </a:r>
          </a:p>
          <a:p>
            <a:r>
              <a:rPr lang="en-US" sz="2400" dirty="0">
                <a:latin typeface="American Typewriter" charset="0"/>
                <a:ea typeface="American Typewriter" charset="0"/>
                <a:cs typeface="American Typewriter" charset="0"/>
              </a:rPr>
              <a:t>Motion to Stay the Mandate</a:t>
            </a:r>
          </a:p>
          <a:p>
            <a:pPr lvl="1"/>
            <a:r>
              <a:rPr lang="en-US" sz="2400" i="1" dirty="0">
                <a:latin typeface="American Typewriter" charset="0"/>
                <a:ea typeface="American Typewriter" charset="0"/>
                <a:cs typeface="American Typewriter" charset="0"/>
              </a:rPr>
              <a:t>Aguilar–Escobar v. INS,</a:t>
            </a:r>
            <a:r>
              <a:rPr lang="en-US" sz="2400" dirty="0">
                <a:latin typeface="American Typewriter" charset="0"/>
                <a:ea typeface="American Typewriter" charset="0"/>
                <a:cs typeface="American Typewriter" charset="0"/>
              </a:rPr>
              <a:t> 136 F.3d 1240, 1241 (9th Cir.1998)</a:t>
            </a:r>
          </a:p>
          <a:p>
            <a:pPr lvl="1"/>
            <a:r>
              <a:rPr lang="en-US" sz="2400" i="1" dirty="0">
                <a:latin typeface="American Typewriter" charset="0"/>
                <a:ea typeface="American Typewriter" charset="0"/>
                <a:cs typeface="American Typewriter" charset="0"/>
              </a:rPr>
              <a:t>Alvarez–Ruiz v. INS,</a:t>
            </a:r>
            <a:r>
              <a:rPr lang="en-US" sz="2400" dirty="0">
                <a:latin typeface="American Typewriter" charset="0"/>
                <a:ea typeface="American Typewriter" charset="0"/>
                <a:cs typeface="American Typewriter" charset="0"/>
              </a:rPr>
              <a:t> 749 F.2d 1314, 1316 (9th Cir.1984) </a:t>
            </a:r>
          </a:p>
          <a:p>
            <a:pPr lvl="1"/>
            <a:r>
              <a:rPr lang="en-US" sz="2400" i="1" dirty="0" err="1">
                <a:latin typeface="American Typewriter" charset="0"/>
                <a:ea typeface="American Typewriter" charset="0"/>
                <a:cs typeface="American Typewriter" charset="0"/>
              </a:rPr>
              <a:t>Khourassany</a:t>
            </a:r>
            <a:r>
              <a:rPr lang="en-US" sz="2400" i="1" dirty="0">
                <a:latin typeface="American Typewriter" charset="0"/>
                <a:ea typeface="American Typewriter" charset="0"/>
                <a:cs typeface="American Typewriter" charset="0"/>
              </a:rPr>
              <a:t> v. INS,</a:t>
            </a:r>
            <a:r>
              <a:rPr lang="en-US" sz="2400" dirty="0">
                <a:latin typeface="American Typewriter" charset="0"/>
                <a:ea typeface="American Typewriter" charset="0"/>
                <a:cs typeface="American Typewriter" charset="0"/>
              </a:rPr>
              <a:t> 208 F.3d 1096, 1101 (9th Cir.2000)</a:t>
            </a:r>
          </a:p>
          <a:p>
            <a:pPr lvl="1"/>
            <a:r>
              <a:rPr lang="en-US" sz="2400" i="1" dirty="0">
                <a:latin typeface="American Typewriter" charset="0"/>
                <a:ea typeface="American Typewriter" charset="0"/>
                <a:cs typeface="American Typewriter" charset="0"/>
              </a:rPr>
              <a:t>Roque–Carranza v. INS,</a:t>
            </a:r>
            <a:r>
              <a:rPr lang="en-US" sz="2400" dirty="0">
                <a:latin typeface="American Typewriter" charset="0"/>
                <a:ea typeface="American Typewriter" charset="0"/>
                <a:cs typeface="American Typewriter" charset="0"/>
              </a:rPr>
              <a:t> 778 F.2d 1373, 1374 (9th Cir.1985</a:t>
            </a:r>
            <a:r>
              <a:rPr lang="en-US" sz="2400" dirty="0" smtClean="0">
                <a:latin typeface="American Typewriter" charset="0"/>
                <a:ea typeface="American Typewriter" charset="0"/>
                <a:cs typeface="American Typewriter" charset="0"/>
              </a:rPr>
              <a:t>)</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308044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399" cy="838200"/>
          </a:xfrm>
        </p:spPr>
        <p:txBody>
          <a:bodyPr>
            <a:noAutofit/>
          </a:bodyPr>
          <a:lstStyle/>
          <a:p>
            <a:pPr algn="ctr"/>
            <a:r>
              <a:rPr lang="en-US" sz="2800" dirty="0" smtClean="0">
                <a:latin typeface="Copperplate" charset="0"/>
                <a:ea typeface="Copperplate" charset="0"/>
                <a:cs typeface="Copperplate" charset="0"/>
              </a:rPr>
              <a:t>Statutory bars for judicial review of certain applications</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62024" y="1676400"/>
            <a:ext cx="6591985" cy="3777622"/>
          </a:xfrm>
        </p:spPr>
        <p:txBody>
          <a:bodyPr>
            <a:noAutofit/>
          </a:bodyPr>
          <a:lstStyle/>
          <a:p>
            <a:pPr marL="365760" lvl="1" indent="-283464">
              <a:spcBef>
                <a:spcPts val="600"/>
              </a:spcBef>
              <a:buSzPct val="80000"/>
              <a:buFont typeface="Wingdings 2"/>
              <a:buChar char=""/>
            </a:pPr>
            <a:endParaRPr lang="en-US" altLang="en-US" sz="2400" dirty="0" smtClean="0">
              <a:latin typeface="American Typewriter" charset="0"/>
              <a:ea typeface="American Typewriter" charset="0"/>
              <a:cs typeface="American Typewriter" charset="0"/>
            </a:endParaRPr>
          </a:p>
          <a:p>
            <a:pPr marL="365760" lvl="1" indent="-283464">
              <a:spcBef>
                <a:spcPts val="600"/>
              </a:spcBef>
              <a:buSzPct val="80000"/>
              <a:buFont typeface="Wingdings 2"/>
              <a:buChar char=""/>
            </a:pPr>
            <a:endParaRPr lang="en-US" altLang="en-US" sz="2400" dirty="0">
              <a:latin typeface="American Typewriter" charset="0"/>
              <a:ea typeface="American Typewriter" charset="0"/>
              <a:cs typeface="American Typewriter" charset="0"/>
            </a:endParaRPr>
          </a:p>
          <a:p>
            <a:pPr marL="365760" lvl="1" indent="-283464">
              <a:spcBef>
                <a:spcPts val="600"/>
              </a:spcBef>
              <a:buSzPct val="80000"/>
              <a:buFont typeface="Wingdings 2"/>
              <a:buChar char=""/>
            </a:pPr>
            <a:r>
              <a:rPr lang="en-US" altLang="en-US" sz="2400" dirty="0" smtClean="0">
                <a:latin typeface="American Typewriter" charset="0"/>
                <a:ea typeface="American Typewriter" charset="0"/>
                <a:cs typeface="American Typewriter" charset="0"/>
              </a:rPr>
              <a:t>Bar </a:t>
            </a:r>
            <a:r>
              <a:rPr lang="en-US" altLang="en-US" sz="2400" dirty="0">
                <a:latin typeface="American Typewriter" charset="0"/>
                <a:ea typeface="American Typewriter" charset="0"/>
                <a:cs typeface="American Typewriter" charset="0"/>
              </a:rPr>
              <a:t>to judicial review of enumerated applications for discretionary relief at </a:t>
            </a:r>
            <a:r>
              <a:rPr lang="en-US" altLang="en-US" sz="2400" dirty="0" smtClean="0">
                <a:latin typeface="American Typewriter" charset="0"/>
                <a:ea typeface="American Typewriter" charset="0"/>
                <a:cs typeface="American Typewriter" charset="0"/>
              </a:rPr>
              <a:t>8 </a:t>
            </a:r>
            <a:r>
              <a:rPr lang="en-US" altLang="en-US" sz="2400" dirty="0">
                <a:latin typeface="American Typewriter" charset="0"/>
                <a:ea typeface="American Typewriter" charset="0"/>
                <a:cs typeface="American Typewriter" charset="0"/>
              </a:rPr>
              <a:t>U.S.C. § 1252(a)(2)(B)(</a:t>
            </a:r>
            <a:r>
              <a:rPr lang="en-US" altLang="en-US" sz="2400" dirty="0" err="1">
                <a:latin typeface="American Typewriter" charset="0"/>
                <a:ea typeface="American Typewriter" charset="0"/>
                <a:cs typeface="American Typewriter" charset="0"/>
              </a:rPr>
              <a:t>i</a:t>
            </a:r>
            <a:r>
              <a:rPr lang="en-US" altLang="en-US" sz="2400" dirty="0">
                <a:latin typeface="American Typewriter" charset="0"/>
                <a:ea typeface="American Typewriter" charset="0"/>
                <a:cs typeface="American Typewriter" charset="0"/>
              </a:rPr>
              <a:t>), which provides that, notwithstanding other provisions of the law, courts have no jurisdiction to review "any judgment regarding the granting of relief under" several provisions of the Act, including cancellation of removal, adjustment of status, voluntary departure, and 212(h) and 212(</a:t>
            </a:r>
            <a:r>
              <a:rPr lang="en-US" altLang="en-US" sz="2400" dirty="0" err="1">
                <a:latin typeface="American Typewriter" charset="0"/>
                <a:ea typeface="American Typewriter" charset="0"/>
                <a:cs typeface="American Typewriter" charset="0"/>
              </a:rPr>
              <a:t>i</a:t>
            </a:r>
            <a:r>
              <a:rPr lang="en-US" altLang="en-US" sz="2400" dirty="0">
                <a:latin typeface="American Typewriter" charset="0"/>
                <a:ea typeface="American Typewriter" charset="0"/>
                <a:cs typeface="American Typewriter" charset="0"/>
              </a:rPr>
              <a:t>) </a:t>
            </a:r>
            <a:r>
              <a:rPr lang="en-US" altLang="en-US" sz="2400" dirty="0" smtClean="0">
                <a:latin typeface="American Typewriter" charset="0"/>
                <a:ea typeface="American Typewriter" charset="0"/>
                <a:cs typeface="American Typewriter" charset="0"/>
              </a:rPr>
              <a:t>waivers.</a:t>
            </a:r>
            <a:endParaRPr lang="en-US" altLang="en-US" sz="2400" dirty="0">
              <a:latin typeface="American Typewriter" charset="0"/>
              <a:ea typeface="American Typewriter" charset="0"/>
              <a:cs typeface="American Typewriter" charset="0"/>
            </a:endParaRPr>
          </a:p>
          <a:p>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151499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2999" cy="914400"/>
          </a:xfrm>
        </p:spPr>
        <p:txBody>
          <a:bodyPr>
            <a:noAutofit/>
          </a:bodyPr>
          <a:lstStyle/>
          <a:p>
            <a:pPr algn="ctr"/>
            <a:r>
              <a:rPr lang="en-US" sz="3200" dirty="0" smtClean="0">
                <a:latin typeface="Copperplate" charset="0"/>
                <a:ea typeface="Copperplate" charset="0"/>
                <a:cs typeface="Copperplate" charset="0"/>
              </a:rPr>
              <a:t>Statutory bars of certain discretionary decisions</a:t>
            </a:r>
            <a:endParaRPr lang="en-US" sz="32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362200"/>
            <a:ext cx="6591985" cy="3777622"/>
          </a:xfrm>
        </p:spPr>
        <p:txBody>
          <a:bodyPr>
            <a:noAutofit/>
          </a:bodyPr>
          <a:lstStyle/>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latin typeface="American Typewriter" charset="0"/>
                <a:ea typeface="American Typewriter" charset="0"/>
                <a:cs typeface="American Typewriter" charset="0"/>
              </a:rPr>
              <a:t>Bar to judicial review at  </a:t>
            </a:r>
            <a:r>
              <a:rPr lang="en-US" altLang="en-US" sz="2000" dirty="0" smtClean="0">
                <a:latin typeface="American Typewriter" charset="0"/>
                <a:ea typeface="American Typewriter" charset="0"/>
                <a:cs typeface="American Typewriter" charset="0"/>
              </a:rPr>
              <a:t>8 </a:t>
            </a:r>
            <a:r>
              <a:rPr lang="en-US" altLang="en-US" sz="2000" dirty="0">
                <a:latin typeface="American Typewriter" charset="0"/>
                <a:ea typeface="American Typewriter" charset="0"/>
                <a:cs typeface="American Typewriter" charset="0"/>
              </a:rPr>
              <a:t>U.S.C. § 1252(a)(2)(B)(ii)  of “any other decision or action of the Attorney General . . . the authority for which is specified under this title to be in the discretion of the Attorney General,”</a:t>
            </a:r>
            <a:r>
              <a:rPr lang="en-US" altLang="en-US" sz="2000" b="1" i="1" u="sng" dirty="0">
                <a:latin typeface="American Typewriter" charset="0"/>
                <a:ea typeface="American Typewriter" charset="0"/>
                <a:cs typeface="American Typewriter" charset="0"/>
              </a:rPr>
              <a:t> except for asylum</a:t>
            </a:r>
            <a:r>
              <a:rPr lang="en-US" altLang="en-US" sz="2000" b="1" i="1" u="sng" dirty="0" smtClean="0">
                <a:latin typeface="American Typewriter" charset="0"/>
                <a:ea typeface="American Typewriter" charset="0"/>
                <a:cs typeface="American Typewriter" charset="0"/>
              </a:rPr>
              <a:t>.</a:t>
            </a:r>
          </a:p>
          <a:p>
            <a:pPr marL="457200" lvl="1" indent="0">
              <a:spcBef>
                <a:spcPts val="800"/>
              </a:spcBef>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endParaRPr lang="en-US" altLang="en-US" sz="2000" b="1" i="1" u="sng" dirty="0">
              <a:latin typeface="American Typewriter" charset="0"/>
              <a:ea typeface="American Typewriter" charset="0"/>
              <a:cs typeface="American Typewriter" charset="0"/>
            </a:endParaRPr>
          </a:p>
          <a:p>
            <a:pPr marL="739775" lvl="1" indent="-282575">
              <a:spcBef>
                <a:spcPts val="8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latin typeface="American Typewriter" charset="0"/>
                <a:ea typeface="American Typewriter" charset="0"/>
                <a:cs typeface="American Typewriter" charset="0"/>
              </a:rPr>
              <a:t>In </a:t>
            </a:r>
            <a:r>
              <a:rPr lang="en-US" altLang="en-US" sz="2000" i="1" dirty="0" err="1">
                <a:latin typeface="American Typewriter" charset="0"/>
                <a:ea typeface="American Typewriter" charset="0"/>
                <a:cs typeface="American Typewriter" charset="0"/>
              </a:rPr>
              <a:t>Kucana</a:t>
            </a:r>
            <a:r>
              <a:rPr lang="en-US" altLang="en-US" sz="2000" i="1" dirty="0">
                <a:latin typeface="American Typewriter" charset="0"/>
                <a:ea typeface="American Typewriter" charset="0"/>
                <a:cs typeface="American Typewriter" charset="0"/>
              </a:rPr>
              <a:t> v. Holder</a:t>
            </a:r>
            <a:r>
              <a:rPr lang="en-US" altLang="en-US" sz="2000" dirty="0">
                <a:latin typeface="American Typewriter" charset="0"/>
                <a:ea typeface="American Typewriter" charset="0"/>
                <a:cs typeface="American Typewriter" charset="0"/>
              </a:rPr>
              <a:t>, 130 </a:t>
            </a:r>
            <a:r>
              <a:rPr lang="en-US" altLang="en-US" sz="2000" dirty="0" err="1">
                <a:latin typeface="American Typewriter" charset="0"/>
                <a:ea typeface="American Typewriter" charset="0"/>
                <a:cs typeface="American Typewriter" charset="0"/>
              </a:rPr>
              <a:t>S.Ct</a:t>
            </a:r>
            <a:r>
              <a:rPr lang="en-US" altLang="en-US" sz="2000" dirty="0">
                <a:latin typeface="American Typewriter" charset="0"/>
                <a:ea typeface="American Typewriter" charset="0"/>
                <a:cs typeface="American Typewriter" charset="0"/>
              </a:rPr>
              <a:t>. 827, 837 </a:t>
            </a:r>
            <a:r>
              <a:rPr lang="en-US" altLang="en-US" sz="2000" dirty="0" smtClean="0">
                <a:latin typeface="American Typewriter" charset="0"/>
                <a:ea typeface="American Typewriter" charset="0"/>
                <a:cs typeface="American Typewriter" charset="0"/>
              </a:rPr>
              <a:t>(2010</a:t>
            </a:r>
            <a:r>
              <a:rPr lang="en-US" altLang="en-US" sz="2000" dirty="0">
                <a:latin typeface="American Typewriter" charset="0"/>
                <a:ea typeface="American Typewriter" charset="0"/>
                <a:cs typeface="American Typewriter" charset="0"/>
              </a:rPr>
              <a:t>) the Supreme Court held that the phrase “specified under this subchapter” means that “Congress barred court review of discretionary decisions only when Congress itself set out the Attorney General’s discretionary authority in the statute.” </a:t>
            </a:r>
          </a:p>
          <a:p>
            <a:endParaRPr lang="en-US" sz="20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421531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15399" cy="685800"/>
          </a:xfrm>
        </p:spPr>
        <p:txBody>
          <a:bodyPr>
            <a:noAutofit/>
          </a:bodyPr>
          <a:lstStyle/>
          <a:p>
            <a:pPr algn="ctr"/>
            <a:r>
              <a:rPr lang="en-US" sz="2800" dirty="0" smtClean="0">
                <a:latin typeface="Copperplate" charset="0"/>
                <a:ea typeface="Copperplate" charset="0"/>
                <a:cs typeface="Copperplate" charset="0"/>
              </a:rPr>
              <a:t>Jurisdiction to review denials of motions to reopen</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590800"/>
            <a:ext cx="6591985" cy="3777622"/>
          </a:xfrm>
        </p:spPr>
        <p:txBody>
          <a:bodyPr>
            <a:noAutofit/>
          </a:bodyPr>
          <a:lstStyle/>
          <a:p>
            <a:r>
              <a:rPr lang="en-US" sz="2600" i="1" dirty="0">
                <a:latin typeface="American Typewriter" charset="0"/>
                <a:ea typeface="American Typewriter" charset="0"/>
                <a:cs typeface="American Typewriter" charset="0"/>
              </a:rPr>
              <a:t>Reyes Mata v. Lynch</a:t>
            </a:r>
            <a:r>
              <a:rPr lang="en-US" sz="2600" dirty="0">
                <a:latin typeface="American Typewriter" charset="0"/>
                <a:ea typeface="American Typewriter" charset="0"/>
                <a:cs typeface="American Typewriter" charset="0"/>
              </a:rPr>
              <a:t>, 576 U.S. ___, 135 S. Ct. 2150 (2015)</a:t>
            </a:r>
          </a:p>
          <a:p>
            <a:r>
              <a:rPr lang="en-US" sz="2600" dirty="0" smtClean="0">
                <a:latin typeface="American Typewriter" charset="0"/>
                <a:ea typeface="American Typewriter" charset="0"/>
                <a:cs typeface="American Typewriter" charset="0"/>
              </a:rPr>
              <a:t>The </a:t>
            </a:r>
            <a:r>
              <a:rPr lang="en-US" sz="2600" dirty="0">
                <a:latin typeface="American Typewriter" charset="0"/>
                <a:ea typeface="American Typewriter" charset="0"/>
                <a:cs typeface="American Typewriter" charset="0"/>
              </a:rPr>
              <a:t>Supreme Court </a:t>
            </a:r>
            <a:r>
              <a:rPr lang="en-US" sz="2600" dirty="0" smtClean="0">
                <a:latin typeface="American Typewriter" charset="0"/>
                <a:ea typeface="American Typewriter" charset="0"/>
                <a:cs typeface="American Typewriter" charset="0"/>
              </a:rPr>
              <a:t>held that federal </a:t>
            </a:r>
            <a:r>
              <a:rPr lang="en-US" sz="2600" dirty="0">
                <a:latin typeface="American Typewriter" charset="0"/>
                <a:ea typeface="American Typewriter" charset="0"/>
                <a:cs typeface="American Typewriter" charset="0"/>
              </a:rPr>
              <a:t>courts have jurisdiction to </a:t>
            </a:r>
            <a:r>
              <a:rPr lang="en-US" sz="2600" dirty="0" smtClean="0">
                <a:latin typeface="American Typewriter" charset="0"/>
                <a:ea typeface="American Typewriter" charset="0"/>
                <a:cs typeface="American Typewriter" charset="0"/>
              </a:rPr>
              <a:t>review BIA </a:t>
            </a:r>
            <a:r>
              <a:rPr lang="en-US" sz="2600" dirty="0">
                <a:latin typeface="American Typewriter" charset="0"/>
                <a:ea typeface="American Typewriter" charset="0"/>
                <a:cs typeface="American Typewriter" charset="0"/>
              </a:rPr>
              <a:t>denials of requests to equitably toll the deadline for filing motions to reopen removal orders. The decision strongly reaffirmed the importance of federal court review of motions to reopen.</a:t>
            </a:r>
          </a:p>
          <a:p>
            <a:endParaRPr lang="en-US" sz="26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2449210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latin typeface="Copperplate" charset="0"/>
                <a:ea typeface="Copperplate" charset="0"/>
                <a:cs typeface="Copperplate" charset="0"/>
              </a:rPr>
              <a:t>Denials of timely motions to reopen reviewable</a:t>
            </a:r>
            <a:endParaRPr lang="en-US" sz="2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2415" y="2514600"/>
            <a:ext cx="6591985" cy="3777622"/>
          </a:xfrm>
        </p:spPr>
        <p:txBody>
          <a:bodyPr>
            <a:normAutofit/>
          </a:bodyPr>
          <a:lstStyle/>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sz="2800" dirty="0" smtClean="0">
                <a:latin typeface="American Typewriter" charset="0"/>
                <a:ea typeface="American Typewriter" charset="0"/>
                <a:cs typeface="American Typewriter" charset="0"/>
              </a:rPr>
              <a:t>The </a:t>
            </a:r>
            <a:r>
              <a:rPr lang="en-US" altLang="en-US" sz="2800" dirty="0">
                <a:latin typeface="American Typewriter" charset="0"/>
                <a:ea typeface="American Typewriter" charset="0"/>
                <a:cs typeface="American Typewriter" charset="0"/>
              </a:rPr>
              <a:t>Supreme Court has also affirmed the jurisdiction of the federal courts to review agency discretionary denials of motions to reopen. </a:t>
            </a:r>
            <a:r>
              <a:rPr lang="en-US" altLang="en-US" sz="2800" i="1" dirty="0" err="1">
                <a:latin typeface="American Typewriter" charset="0"/>
                <a:ea typeface="American Typewriter" charset="0"/>
                <a:cs typeface="American Typewriter" charset="0"/>
              </a:rPr>
              <a:t>Kucana</a:t>
            </a:r>
            <a:r>
              <a:rPr lang="en-US" altLang="en-US" sz="2800" i="1" dirty="0">
                <a:latin typeface="American Typewriter" charset="0"/>
                <a:ea typeface="American Typewriter" charset="0"/>
                <a:cs typeface="American Typewriter" charset="0"/>
              </a:rPr>
              <a:t> v. Holder</a:t>
            </a:r>
            <a:r>
              <a:rPr lang="en-US" altLang="en-US" sz="2800" dirty="0">
                <a:latin typeface="American Typewriter" charset="0"/>
                <a:ea typeface="American Typewriter" charset="0"/>
                <a:cs typeface="American Typewriter" charset="0"/>
              </a:rPr>
              <a:t>, 130 S. Ct. 827 (2010).</a:t>
            </a:r>
          </a:p>
          <a:p>
            <a:endParaRPr lang="en-US"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049651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199" cy="685800"/>
          </a:xfrm>
        </p:spPr>
        <p:txBody>
          <a:bodyPr>
            <a:noAutofit/>
          </a:bodyPr>
          <a:lstStyle/>
          <a:p>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2400" dirty="0">
                <a:latin typeface="Copperplate" charset="0"/>
                <a:ea typeface="Copperplate" charset="0"/>
                <a:cs typeface="Copperplate" charset="0"/>
              </a:rPr>
              <a:t/>
            </a:r>
            <a:br>
              <a:rPr lang="en-US" sz="2400" dirty="0">
                <a:latin typeface="Copperplate" charset="0"/>
                <a:ea typeface="Copperplate" charset="0"/>
                <a:cs typeface="Copperplate" charset="0"/>
              </a:rPr>
            </a:br>
            <a:r>
              <a:rPr lang="en-US" sz="2400" dirty="0" smtClean="0">
                <a:latin typeface="Copperplate" charset="0"/>
                <a:ea typeface="Copperplate" charset="0"/>
                <a:cs typeface="Copperplate" charset="0"/>
              </a:rPr>
              <a:t/>
            </a:r>
            <a:br>
              <a:rPr lang="en-US" sz="2400" dirty="0" smtClean="0">
                <a:latin typeface="Copperplate" charset="0"/>
                <a:ea typeface="Copperplate" charset="0"/>
                <a:cs typeface="Copperplate" charset="0"/>
              </a:rPr>
            </a:br>
            <a:r>
              <a:rPr lang="en-US" sz="3600" dirty="0">
                <a:latin typeface="Copperplate" charset="0"/>
                <a:ea typeface="Copperplate" charset="0"/>
                <a:cs typeface="Copperplate" charset="0"/>
              </a:rPr>
              <a:t/>
            </a:r>
            <a:br>
              <a:rPr lang="en-US" sz="3600" dirty="0">
                <a:latin typeface="Copperplate" charset="0"/>
                <a:ea typeface="Copperplate" charset="0"/>
                <a:cs typeface="Copperplate" charset="0"/>
              </a:rPr>
            </a:br>
            <a:r>
              <a:rPr lang="en-US" sz="3600" dirty="0" smtClean="0">
                <a:latin typeface="Copperplate" charset="0"/>
                <a:ea typeface="Copperplate" charset="0"/>
                <a:cs typeface="Copperplate" charset="0"/>
              </a:rPr>
              <a:t/>
            </a:r>
            <a:br>
              <a:rPr lang="en-US" sz="3600" dirty="0" smtClean="0">
                <a:latin typeface="Copperplate" charset="0"/>
                <a:ea typeface="Copperplate" charset="0"/>
                <a:cs typeface="Copperplate" charset="0"/>
              </a:rPr>
            </a:br>
            <a:r>
              <a:rPr lang="en-US" sz="3600" dirty="0">
                <a:latin typeface="Copperplate" charset="0"/>
                <a:ea typeface="Copperplate" charset="0"/>
                <a:cs typeface="Copperplate" charset="0"/>
              </a:rPr>
              <a:t/>
            </a:r>
            <a:br>
              <a:rPr lang="en-US" sz="3600" dirty="0">
                <a:latin typeface="Copperplate" charset="0"/>
                <a:ea typeface="Copperplate" charset="0"/>
                <a:cs typeface="Copperplate" charset="0"/>
              </a:rPr>
            </a:br>
            <a:r>
              <a:rPr lang="en-US" sz="3600" dirty="0" smtClean="0">
                <a:latin typeface="Copperplate" charset="0"/>
                <a:ea typeface="Copperplate" charset="0"/>
                <a:cs typeface="Copperplate" charset="0"/>
              </a:rPr>
              <a:t/>
            </a:r>
            <a:br>
              <a:rPr lang="en-US" sz="3600" dirty="0" smtClean="0">
                <a:latin typeface="Copperplate" charset="0"/>
                <a:ea typeface="Copperplate" charset="0"/>
                <a:cs typeface="Copperplate" charset="0"/>
              </a:rPr>
            </a:br>
            <a:r>
              <a:rPr lang="en-US" sz="4800" dirty="0">
                <a:latin typeface="Copperplate" charset="0"/>
                <a:ea typeface="Copperplate" charset="0"/>
                <a:cs typeface="Copperplate" charset="0"/>
              </a:rPr>
              <a:t>	</a:t>
            </a:r>
            <a:r>
              <a:rPr lang="en-US" sz="2000" dirty="0">
                <a:latin typeface="Copperplate" charset="0"/>
                <a:ea typeface="Copperplate" charset="0"/>
                <a:cs typeface="Copperplate" charset="0"/>
              </a:rPr>
              <a:t>Statutory bars for immigrants with certain criminal convictions</a:t>
            </a:r>
            <a:endParaRPr lang="en-US" sz="36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828800" y="2667000"/>
            <a:ext cx="6591985" cy="4387222"/>
          </a:xfrm>
        </p:spPr>
        <p:txBody>
          <a:bodyPr>
            <a:normAutofit/>
          </a:bodyPr>
          <a:lstStyle/>
          <a:p>
            <a:r>
              <a:rPr lang="en-US" sz="2400" dirty="0" smtClean="0">
                <a:latin typeface="American Typewriter" charset="0"/>
                <a:ea typeface="American Typewriter" charset="0"/>
                <a:cs typeface="American Typewriter" charset="0"/>
              </a:rPr>
              <a:t>Congress </a:t>
            </a:r>
            <a:r>
              <a:rPr lang="en-US" sz="2400" dirty="0">
                <a:latin typeface="American Typewriter" charset="0"/>
                <a:ea typeface="American Typewriter" charset="0"/>
                <a:cs typeface="American Typewriter" charset="0"/>
              </a:rPr>
              <a:t>has restricted judicial review where </a:t>
            </a:r>
            <a:r>
              <a:rPr lang="en-US" sz="2400" dirty="0" smtClean="0">
                <a:latin typeface="American Typewriter" charset="0"/>
                <a:ea typeface="American Typewriter" charset="0"/>
                <a:cs typeface="American Typewriter" charset="0"/>
              </a:rPr>
              <a:t>a noncitizen </a:t>
            </a:r>
            <a:r>
              <a:rPr lang="en-US" sz="2400" dirty="0">
                <a:latin typeface="American Typewriter" charset="0"/>
                <a:ea typeface="American Typewriter" charset="0"/>
                <a:cs typeface="American Typewriter" charset="0"/>
              </a:rPr>
              <a:t>is removable based on a conviction for certain crimes. </a:t>
            </a:r>
            <a:r>
              <a:rPr lang="en-US" sz="2400" dirty="0" smtClean="0">
                <a:latin typeface="American Typewriter" charset="0"/>
                <a:ea typeface="American Typewriter" charset="0"/>
                <a:cs typeface="American Typewriter" charset="0"/>
              </a:rPr>
              <a:t>8 U.S.C. section </a:t>
            </a:r>
            <a:r>
              <a:rPr lang="en-US" sz="2400" dirty="0">
                <a:latin typeface="American Typewriter" charset="0"/>
                <a:ea typeface="American Typewriter" charset="0"/>
                <a:cs typeface="American Typewriter" charset="0"/>
              </a:rPr>
              <a:t>§ </a:t>
            </a:r>
            <a:r>
              <a:rPr lang="en-US" sz="2400" dirty="0" smtClean="0">
                <a:latin typeface="American Typewriter" charset="0"/>
                <a:ea typeface="American Typewriter" charset="0"/>
                <a:cs typeface="American Typewriter" charset="0"/>
              </a:rPr>
              <a:t>1252(a)(2)(c) </a:t>
            </a:r>
          </a:p>
          <a:p>
            <a:r>
              <a:rPr lang="en-US" sz="2400" dirty="0" smtClean="0">
                <a:latin typeface="American Typewriter" charset="0"/>
                <a:ea typeface="American Typewriter" charset="0"/>
                <a:cs typeface="American Typewriter" charset="0"/>
              </a:rPr>
              <a:t>But court can review whether noncitizen is properly categorized within the statutory bar (i.e. whether the conviction is an aggravated felony).</a:t>
            </a:r>
            <a:endParaRPr lang="en-US" sz="24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2645732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Copperplate" charset="0"/>
                <a:ea typeface="Copperplate" charset="0"/>
                <a:cs typeface="Copperplate" charset="0"/>
              </a:rPr>
              <a:t>Review of denials of motions to reopen</a:t>
            </a:r>
            <a:endParaRPr lang="en-US" sz="36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pP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sz="2650" dirty="0">
                <a:latin typeface="American Typewriter" charset="0"/>
                <a:ea typeface="American Typewriter" charset="0"/>
                <a:cs typeface="American Typewriter" charset="0"/>
              </a:rPr>
              <a:t>Motions to reconsider/reopen are “important safeguard[s]” that “ensure proper and lawful disposition” of immigration proceedings. </a:t>
            </a:r>
            <a:r>
              <a:rPr lang="en-US" altLang="en-US" sz="2650" i="1" dirty="0">
                <a:latin typeface="American Typewriter" charset="0"/>
                <a:ea typeface="American Typewriter" charset="0"/>
                <a:cs typeface="American Typewriter" charset="0"/>
              </a:rPr>
              <a:t>Dada v. </a:t>
            </a:r>
            <a:r>
              <a:rPr lang="en-US" altLang="en-US" sz="2650" i="1" dirty="0" err="1">
                <a:latin typeface="American Typewriter" charset="0"/>
                <a:ea typeface="American Typewriter" charset="0"/>
                <a:cs typeface="American Typewriter" charset="0"/>
              </a:rPr>
              <a:t>Mukasey</a:t>
            </a:r>
            <a:r>
              <a:rPr lang="en-US" altLang="en-US" sz="2650" dirty="0">
                <a:latin typeface="American Typewriter" charset="0"/>
                <a:ea typeface="American Typewriter" charset="0"/>
                <a:cs typeface="American Typewriter" charset="0"/>
              </a:rPr>
              <a:t>, 128 </a:t>
            </a:r>
            <a:r>
              <a:rPr lang="en-US" altLang="en-US" sz="2650" dirty="0" err="1">
                <a:latin typeface="American Typewriter" charset="0"/>
                <a:ea typeface="American Typewriter" charset="0"/>
                <a:cs typeface="American Typewriter" charset="0"/>
              </a:rPr>
              <a:t>S.Ct</a:t>
            </a:r>
            <a:r>
              <a:rPr lang="en-US" altLang="en-US" sz="2650" dirty="0">
                <a:latin typeface="American Typewriter" charset="0"/>
                <a:ea typeface="American Typewriter" charset="0"/>
                <a:cs typeface="American Typewriter" charset="0"/>
              </a:rPr>
              <a:t>. 2307 (2008). </a:t>
            </a:r>
          </a:p>
          <a:p>
            <a:pPr>
              <a:buFontTx/>
              <a:buChar char="-"/>
              <a:tabLst>
                <a:tab pos="342900"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 pos="9140825" algn="l"/>
                <a:tab pos="9598025" algn="l"/>
                <a:tab pos="10055225" algn="l"/>
                <a:tab pos="10512425" algn="l"/>
                <a:tab pos="10514013" algn="l"/>
              </a:tabLst>
            </a:pPr>
            <a:r>
              <a:rPr lang="en-US" altLang="en-US" sz="2650" dirty="0">
                <a:latin typeface="American Typewriter" charset="0"/>
                <a:ea typeface="American Typewriter" charset="0"/>
                <a:cs typeface="American Typewriter" charset="0"/>
              </a:rPr>
              <a:t>The Supreme Court has also affirmed the jurisdiction of the federal courts to review agency discretionary denials of motions to reopen. </a:t>
            </a:r>
            <a:r>
              <a:rPr lang="en-US" altLang="en-US" sz="2650" i="1" dirty="0" err="1">
                <a:latin typeface="American Typewriter" charset="0"/>
                <a:ea typeface="American Typewriter" charset="0"/>
                <a:cs typeface="American Typewriter" charset="0"/>
              </a:rPr>
              <a:t>Kucana</a:t>
            </a:r>
            <a:r>
              <a:rPr lang="en-US" altLang="en-US" sz="2650" i="1" dirty="0">
                <a:latin typeface="American Typewriter" charset="0"/>
                <a:ea typeface="American Typewriter" charset="0"/>
                <a:cs typeface="American Typewriter" charset="0"/>
              </a:rPr>
              <a:t> v. Holder</a:t>
            </a:r>
            <a:r>
              <a:rPr lang="en-US" altLang="en-US" sz="2650" dirty="0">
                <a:latin typeface="American Typewriter" charset="0"/>
                <a:ea typeface="American Typewriter" charset="0"/>
                <a:cs typeface="American Typewriter" charset="0"/>
              </a:rPr>
              <a:t>, 130 S. Ct. 827 (2010).</a:t>
            </a:r>
          </a:p>
          <a:p>
            <a:endParaRPr lang="en-US" sz="265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720782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Discretionary decisions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altLang="en-US" sz="3200" dirty="0" smtClean="0">
                <a:latin typeface="American Typewriter" charset="0"/>
                <a:ea typeface="American Typewriter" charset="0"/>
                <a:cs typeface="American Typewriter" charset="0"/>
              </a:rPr>
              <a:t>The Ninth </a:t>
            </a:r>
            <a:r>
              <a:rPr lang="en-US" altLang="en-US" sz="3200" dirty="0">
                <a:latin typeface="American Typewriter" charset="0"/>
                <a:ea typeface="American Typewriter" charset="0"/>
                <a:cs typeface="American Typewriter" charset="0"/>
              </a:rPr>
              <a:t>Circuit lacks jurisdiction to review </a:t>
            </a:r>
            <a:r>
              <a:rPr lang="en-US" altLang="en-US" sz="3200" dirty="0" smtClean="0">
                <a:latin typeface="American Typewriter" charset="0"/>
                <a:ea typeface="American Typewriter" charset="0"/>
                <a:cs typeface="American Typewriter" charset="0"/>
              </a:rPr>
              <a:t>agency discretionary </a:t>
            </a:r>
            <a:r>
              <a:rPr lang="en-US" altLang="en-US" sz="3200" dirty="0">
                <a:latin typeface="American Typewriter" charset="0"/>
                <a:ea typeface="American Typewriter" charset="0"/>
                <a:cs typeface="American Typewriter" charset="0"/>
              </a:rPr>
              <a:t>determinations lacking governing legal standards under the rule of </a:t>
            </a:r>
            <a:r>
              <a:rPr lang="en-US" altLang="en-US" sz="3200" i="1" dirty="0">
                <a:latin typeface="American Typewriter" charset="0"/>
                <a:ea typeface="American Typewriter" charset="0"/>
                <a:cs typeface="American Typewriter" charset="0"/>
              </a:rPr>
              <a:t>Heckler v. Chaney</a:t>
            </a:r>
            <a:r>
              <a:rPr lang="en-US" altLang="en-US" sz="3200" dirty="0">
                <a:latin typeface="American Typewriter" charset="0"/>
                <a:ea typeface="American Typewriter" charset="0"/>
                <a:cs typeface="American Typewriter" charset="0"/>
              </a:rPr>
              <a:t>, 470 U.S. </a:t>
            </a:r>
            <a:r>
              <a:rPr lang="en-US" altLang="en-US" sz="3200" dirty="0" smtClean="0">
                <a:latin typeface="American Typewriter" charset="0"/>
                <a:ea typeface="American Typewriter" charset="0"/>
                <a:cs typeface="American Typewriter" charset="0"/>
              </a:rPr>
              <a:t>821</a:t>
            </a:r>
            <a:r>
              <a:rPr lang="en-US" altLang="en-US" sz="3200" dirty="0">
                <a:latin typeface="American Typewriter" charset="0"/>
                <a:ea typeface="American Typewriter" charset="0"/>
                <a:cs typeface="American Typewriter" charset="0"/>
              </a:rPr>
              <a:t> </a:t>
            </a:r>
            <a:r>
              <a:rPr lang="en-US" altLang="en-US" sz="3200" dirty="0" smtClean="0">
                <a:latin typeface="American Typewriter" charset="0"/>
                <a:ea typeface="American Typewriter" charset="0"/>
                <a:cs typeface="American Typewriter" charset="0"/>
              </a:rPr>
              <a:t>(1985).</a:t>
            </a:r>
          </a:p>
        </p:txBody>
      </p:sp>
    </p:spTree>
    <p:extLst>
      <p:ext uri="{BB962C8B-B14F-4D97-AF65-F5344CB8AC3E}">
        <p14:creationId xmlns:p14="http://schemas.microsoft.com/office/powerpoint/2010/main" val="1193322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Copperplate" charset="0"/>
                <a:ea typeface="Copperplate" charset="0"/>
                <a:cs typeface="Copperplate" charset="0"/>
              </a:rPr>
              <a:t>Zipper clause</a:t>
            </a:r>
            <a:endParaRPr lang="en-US" sz="4800" dirty="0">
              <a:latin typeface="Copperplate" charset="0"/>
              <a:ea typeface="Copperplate" charset="0"/>
              <a:cs typeface="Copperplate" charset="0"/>
            </a:endParaRPr>
          </a:p>
        </p:txBody>
      </p:sp>
      <p:sp>
        <p:nvSpPr>
          <p:cNvPr id="3" name="Content Placeholder 2"/>
          <p:cNvSpPr>
            <a:spLocks noGrp="1"/>
          </p:cNvSpPr>
          <p:nvPr>
            <p:ph sz="quarter" idx="1"/>
          </p:nvPr>
        </p:nvSpPr>
        <p:spPr>
          <a:xfrm>
            <a:off x="1945201" y="1828800"/>
            <a:ext cx="6591985" cy="3777622"/>
          </a:xfrm>
        </p:spPr>
        <p:txBody>
          <a:bodyPr>
            <a:noAutofit/>
          </a:bodyPr>
          <a:lstStyle/>
          <a:p>
            <a:r>
              <a:rPr lang="en-US" altLang="en-US" sz="2800" dirty="0" smtClean="0">
                <a:latin typeface="American Typewriter" charset="0"/>
                <a:ea typeface="American Typewriter" charset="0"/>
                <a:cs typeface="American Typewriter" charset="0"/>
              </a:rPr>
              <a:t>8 U.S.C. § 1252(b)(9) - “[</a:t>
            </a:r>
            <a:r>
              <a:rPr lang="en-US" altLang="en-US" sz="2800" dirty="0">
                <a:latin typeface="American Typewriter" charset="0"/>
                <a:ea typeface="American Typewriter" charset="0"/>
                <a:cs typeface="American Typewriter" charset="0"/>
              </a:rPr>
              <a:t>j]</a:t>
            </a:r>
            <a:r>
              <a:rPr lang="en-US" altLang="en-US" sz="2800" dirty="0" err="1">
                <a:latin typeface="American Typewriter" charset="0"/>
                <a:ea typeface="American Typewriter" charset="0"/>
                <a:cs typeface="American Typewriter" charset="0"/>
              </a:rPr>
              <a:t>udicial</a:t>
            </a:r>
            <a:r>
              <a:rPr lang="en-US" altLang="en-US" sz="2800" dirty="0">
                <a:latin typeface="American Typewriter" charset="0"/>
                <a:ea typeface="American Typewriter" charset="0"/>
                <a:cs typeface="American Typewriter" charset="0"/>
              </a:rPr>
              <a:t> review of all questions of law and fact, including interpretation and application of constitutional and statutory provisions, arising from any action taken or proceeding brought to remove an alien from the United States under this subchapter shall be available only in judicial review of a final order under this section</a:t>
            </a:r>
            <a:r>
              <a:rPr lang="en-US" altLang="en-US" sz="2800" dirty="0" smtClean="0">
                <a:latin typeface="American Typewriter" charset="0"/>
                <a:ea typeface="American Typewriter" charset="0"/>
                <a:cs typeface="American Typewriter" charset="0"/>
              </a:rPr>
              <a:t>.”</a:t>
            </a:r>
            <a:endParaRPr lang="en-US"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0257656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Habeas corpus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800" dirty="0" smtClean="0">
                <a:latin typeface="American Typewriter" charset="0"/>
                <a:ea typeface="American Typewriter" charset="0"/>
                <a:cs typeface="American Typewriter" charset="0"/>
              </a:rPr>
              <a:t>Limited review in habeas corpus petitions of orders of removal. 8 U.S.C. </a:t>
            </a:r>
            <a:r>
              <a:rPr lang="en-US" sz="2800" dirty="0">
                <a:latin typeface="American Typewriter" charset="0"/>
                <a:ea typeface="American Typewriter" charset="0"/>
                <a:cs typeface="American Typewriter" charset="0"/>
              </a:rPr>
              <a:t>§ </a:t>
            </a:r>
            <a:r>
              <a:rPr lang="en-US" sz="2800" dirty="0" smtClean="0">
                <a:latin typeface="American Typewriter" charset="0"/>
                <a:ea typeface="American Typewriter" charset="0"/>
                <a:cs typeface="American Typewriter" charset="0"/>
              </a:rPr>
              <a:t>1252(a)(5).</a:t>
            </a:r>
          </a:p>
          <a:p>
            <a:endParaRPr lang="en-US" sz="2800" dirty="0" smtClean="0">
              <a:latin typeface="American Typewriter" charset="0"/>
              <a:ea typeface="American Typewriter" charset="0"/>
              <a:cs typeface="American Typewriter" charset="0"/>
            </a:endParaRPr>
          </a:p>
          <a:p>
            <a:r>
              <a:rPr lang="en-US" sz="2800" dirty="0" smtClean="0">
                <a:latin typeface="American Typewriter" charset="0"/>
                <a:ea typeface="American Typewriter" charset="0"/>
                <a:cs typeface="American Typewriter" charset="0"/>
              </a:rPr>
              <a:t>Habeas corpus petitions can still be used in the district court to challenge custody and execution of removal orders.</a:t>
            </a:r>
          </a:p>
          <a:p>
            <a:endParaRPr lang="en-US"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72470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59678"/>
            <a:ext cx="8191500" cy="4952492"/>
          </a:xfrm>
        </p:spPr>
        <p:txBody>
          <a:bodyPr>
            <a:noAutofit/>
          </a:bodyPr>
          <a:lstStyle/>
          <a:p>
            <a:pPr algn="ctr"/>
            <a:r>
              <a:rPr lang="en-US" sz="7200" dirty="0" smtClean="0">
                <a:latin typeface="Copperplate Gothic Bold" charset="0"/>
                <a:ea typeface="Copperplate Gothic Bold" charset="0"/>
                <a:cs typeface="Copperplate Gothic Bold" charset="0"/>
              </a:rPr>
              <a:t>		</a:t>
            </a:r>
            <a:br>
              <a:rPr lang="en-US" sz="7200" dirty="0" smtClean="0">
                <a:latin typeface="Copperplate Gothic Bold" charset="0"/>
                <a:ea typeface="Copperplate Gothic Bold" charset="0"/>
                <a:cs typeface="Copperplate Gothic Bold" charset="0"/>
              </a:rPr>
            </a:br>
            <a:r>
              <a:rPr lang="en-US" sz="7200" dirty="0">
                <a:latin typeface="Copperplate Gothic Bold" charset="0"/>
                <a:ea typeface="Copperplate Gothic Bold" charset="0"/>
                <a:cs typeface="Copperplate Gothic Bold" charset="0"/>
              </a:rPr>
              <a:t/>
            </a:r>
            <a:br>
              <a:rPr lang="en-US" sz="7200" dirty="0">
                <a:latin typeface="Copperplate Gothic Bold" charset="0"/>
                <a:ea typeface="Copperplate Gothic Bold" charset="0"/>
                <a:cs typeface="Copperplate Gothic Bold" charset="0"/>
              </a:rPr>
            </a:br>
            <a:r>
              <a:rPr lang="en-US" sz="4400" i="0" dirty="0" smtClean="0">
                <a:latin typeface="Copperplate"/>
                <a:ea typeface="Copperplate Gothic Bold" charset="0"/>
                <a:cs typeface="Copperplate Gothic Bold" charset="0"/>
              </a:rPr>
              <a:t>Petition for Review Tips	</a:t>
            </a:r>
            <a:endParaRPr lang="en-US" sz="4400" i="0" dirty="0">
              <a:latin typeface="Copperplate"/>
              <a:ea typeface="Copperplate Gothic Bold" charset="0"/>
              <a:cs typeface="Copperplate Gothic Bold" charset="0"/>
            </a:endParaRPr>
          </a:p>
        </p:txBody>
      </p:sp>
      <p:sp>
        <p:nvSpPr>
          <p:cNvPr id="3" name="Content Placeholder 2"/>
          <p:cNvSpPr>
            <a:spLocks noGrp="1"/>
          </p:cNvSpPr>
          <p:nvPr>
            <p:ph sz="quarter" idx="1"/>
          </p:nvPr>
        </p:nvSpPr>
        <p:spPr/>
        <p:txBody>
          <a:bodyPr>
            <a:normAutofit/>
          </a:bodyPr>
          <a:lstStyle/>
          <a:p>
            <a:pPr marL="0" indent="0">
              <a:buNone/>
            </a:pPr>
            <a:endParaRPr lang="en-US" sz="2200" dirty="0"/>
          </a:p>
        </p:txBody>
      </p:sp>
    </p:spTree>
    <p:extLst>
      <p:ext uri="{BB962C8B-B14F-4D97-AF65-F5344CB8AC3E}">
        <p14:creationId xmlns:p14="http://schemas.microsoft.com/office/powerpoint/2010/main" val="28311144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2920" y="2603334"/>
            <a:ext cx="6498159" cy="1835683"/>
          </a:xfrm>
        </p:spPr>
        <p:txBody>
          <a:bodyPr>
            <a:normAutofit/>
          </a:bodyPr>
          <a:lstStyle/>
          <a:p>
            <a:endParaRPr lang="en-US" dirty="0" smtClean="0"/>
          </a:p>
          <a:p>
            <a:endParaRPr lang="en-US" dirty="0" smtClean="0"/>
          </a:p>
          <a:p>
            <a:endParaRPr lang="en-US" dirty="0" smtClean="0"/>
          </a:p>
          <a:p>
            <a:endParaRPr lang="en-US" dirty="0"/>
          </a:p>
        </p:txBody>
      </p:sp>
      <p:sp>
        <p:nvSpPr>
          <p:cNvPr id="2" name="Title 1"/>
          <p:cNvSpPr>
            <a:spLocks noGrp="1"/>
          </p:cNvSpPr>
          <p:nvPr>
            <p:ph type="ctrTitle"/>
          </p:nvPr>
        </p:nvSpPr>
        <p:spPr>
          <a:xfrm>
            <a:off x="1322920" y="2225127"/>
            <a:ext cx="6498158" cy="1240640"/>
          </a:xfrm>
        </p:spPr>
        <p:txBody>
          <a:bodyPr/>
          <a:lstStyle/>
          <a:p>
            <a:r>
              <a:rPr lang="en-US" sz="3600" b="1" dirty="0" smtClean="0">
                <a:solidFill>
                  <a:schemeClr val="tx1"/>
                </a:solidFill>
              </a:rPr>
              <a:t>Mediation, Prosecutorial Discretion and Remand</a:t>
            </a:r>
            <a:endParaRPr lang="en-US" sz="3600" b="1" dirty="0">
              <a:solidFill>
                <a:schemeClr val="tx1"/>
              </a:solidFill>
            </a:endParaRPr>
          </a:p>
        </p:txBody>
      </p:sp>
    </p:spTree>
    <p:extLst>
      <p:ext uri="{BB962C8B-B14F-4D97-AF65-F5344CB8AC3E}">
        <p14:creationId xmlns:p14="http://schemas.microsoft.com/office/powerpoint/2010/main" val="15721707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Panelists</a:t>
            </a:r>
            <a:endParaRPr lang="en-US" sz="3200" dirty="0"/>
          </a:p>
        </p:txBody>
      </p:sp>
      <p:sp>
        <p:nvSpPr>
          <p:cNvPr id="3" name="Content Placeholder 2"/>
          <p:cNvSpPr>
            <a:spLocks noGrp="1"/>
          </p:cNvSpPr>
          <p:nvPr>
            <p:ph sz="quarter" idx="1"/>
          </p:nvPr>
        </p:nvSpPr>
        <p:spPr/>
        <p:txBody>
          <a:bodyPr/>
          <a:lstStyle/>
          <a:p>
            <a:pPr marL="0" indent="0" algn="ctr">
              <a:buNone/>
            </a:pPr>
            <a:r>
              <a:rPr lang="en-US" dirty="0" smtClean="0"/>
              <a:t>Claudia </a:t>
            </a:r>
            <a:r>
              <a:rPr lang="en-US" dirty="0"/>
              <a:t>Bernard (Chief Circuit Mediator)</a:t>
            </a:r>
          </a:p>
          <a:p>
            <a:pPr marL="0" indent="0" algn="ctr">
              <a:buNone/>
            </a:pPr>
            <a:r>
              <a:rPr lang="en-US" dirty="0"/>
              <a:t>John Blakeley (Department of Justice)</a:t>
            </a:r>
          </a:p>
          <a:p>
            <a:pPr marL="0" indent="0" algn="ctr">
              <a:buNone/>
            </a:pPr>
            <a:r>
              <a:rPr lang="en-US" dirty="0"/>
              <a:t>Stacy </a:t>
            </a:r>
            <a:r>
              <a:rPr lang="en-US" dirty="0" smtClean="0"/>
              <a:t>Tolchin (</a:t>
            </a:r>
            <a:r>
              <a:rPr lang="en-US" dirty="0"/>
              <a:t>Private Practitioner)</a:t>
            </a:r>
          </a:p>
          <a:p>
            <a:pPr marL="0" indent="0" algn="ctr">
              <a:buNone/>
            </a:pPr>
            <a:r>
              <a:rPr lang="en-US" dirty="0" smtClean="0"/>
              <a:t>Marc Van Der Hout (Private </a:t>
            </a:r>
            <a:r>
              <a:rPr lang="en-US" dirty="0"/>
              <a:t>Practitioner)</a:t>
            </a:r>
          </a:p>
          <a:p>
            <a:pPr marL="0" indent="0">
              <a:buNone/>
            </a:pPr>
            <a:endParaRPr lang="en-US" dirty="0"/>
          </a:p>
        </p:txBody>
      </p:sp>
    </p:spTree>
    <p:extLst>
      <p:ext uri="{BB962C8B-B14F-4D97-AF65-F5344CB8AC3E}">
        <p14:creationId xmlns:p14="http://schemas.microsoft.com/office/powerpoint/2010/main" val="24755746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2526913"/>
          </a:xfrm>
        </p:spPr>
        <p:txBody>
          <a:bodyPr>
            <a:normAutofit fontScale="85000" lnSpcReduction="10000"/>
          </a:bodyPr>
          <a:lstStyle/>
          <a:p>
            <a:r>
              <a:rPr lang="en-US" sz="5400" dirty="0" smtClean="0">
                <a:solidFill>
                  <a:schemeClr val="accent3"/>
                </a:solidFill>
              </a:rPr>
              <a:t>A Few Statistics</a:t>
            </a:r>
          </a:p>
          <a:p>
            <a:endParaRPr lang="en-US" sz="5400" dirty="0" smtClean="0">
              <a:solidFill>
                <a:schemeClr val="accent3"/>
              </a:solidFill>
            </a:endParaRPr>
          </a:p>
          <a:p>
            <a:r>
              <a:rPr lang="en-US" sz="3600" dirty="0" smtClean="0">
                <a:solidFill>
                  <a:schemeClr val="accent2"/>
                </a:solidFill>
              </a:rPr>
              <a:t>Claudia Bernard</a:t>
            </a:r>
            <a:endParaRPr lang="en-US" sz="3600" dirty="0">
              <a:solidFill>
                <a:schemeClr val="accent2"/>
              </a:solidFill>
            </a:endParaRPr>
          </a:p>
        </p:txBody>
      </p:sp>
      <p:sp>
        <p:nvSpPr>
          <p:cNvPr id="2" name="Title 1"/>
          <p:cNvSpPr>
            <a:spLocks noGrp="1"/>
          </p:cNvSpPr>
          <p:nvPr>
            <p:ph type="ctrTitle"/>
          </p:nvPr>
        </p:nvSpPr>
        <p:spPr/>
        <p:txBody>
          <a:bodyPr/>
          <a:lstStyle/>
          <a:p>
            <a:r>
              <a:rPr lang="en-US" dirty="0" smtClean="0"/>
              <a:t>Mediation in the Ninth Circuit</a:t>
            </a:r>
            <a:endParaRPr lang="en-US" dirty="0"/>
          </a:p>
        </p:txBody>
      </p:sp>
    </p:spTree>
    <p:extLst>
      <p:ext uri="{BB962C8B-B14F-4D97-AF65-F5344CB8AC3E}">
        <p14:creationId xmlns:p14="http://schemas.microsoft.com/office/powerpoint/2010/main" val="11332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Immigration Cases Received by Mediation </a:t>
            </a:r>
            <a:r>
              <a:rPr lang="en-US" sz="2800" dirty="0" smtClean="0"/>
              <a:t>2012 - 2015</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09336354"/>
              </p:ext>
            </p:extLst>
          </p:nvPr>
        </p:nvGraphicFramePr>
        <p:xfrm>
          <a:off x="685800" y="990600"/>
          <a:ext cx="7886700" cy="53391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5079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47195687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0798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57448083"/>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512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noAutofit/>
          </a:bodyPr>
          <a:lstStyle/>
          <a:p>
            <a:r>
              <a:rPr lang="en-US" sz="4400" dirty="0" smtClean="0"/>
              <a:t>Unopposed Remands</a:t>
            </a:r>
            <a:endParaRPr lang="en-US" sz="4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1202707"/>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7985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042276" cy="1336956"/>
          </a:xfrm>
        </p:spPr>
        <p:txBody>
          <a:bodyPr>
            <a:normAutofit fontScale="90000"/>
          </a:bodyPr>
          <a:lstStyle/>
          <a:p>
            <a:r>
              <a:rPr lang="en-US" sz="3000" dirty="0" smtClean="0"/>
              <a:t>How does the mediation program work, and how has it changed since the President’s Executive Order?</a:t>
            </a:r>
            <a:endParaRPr lang="en-US" sz="30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pPr marL="0" indent="0">
              <a:buNone/>
            </a:pPr>
            <a:endParaRPr lang="en-US" dirty="0"/>
          </a:p>
          <a:p>
            <a:pPr marL="0" indent="0">
              <a:buNone/>
            </a:pPr>
            <a:endParaRPr lang="en-US" dirty="0"/>
          </a:p>
          <a:p>
            <a:r>
              <a:rPr lang="en-US" dirty="0" smtClean="0"/>
              <a:t>Attorney Requests</a:t>
            </a:r>
          </a:p>
          <a:p>
            <a:r>
              <a:rPr lang="en-US" dirty="0" smtClean="0"/>
              <a:t>Panel Referrals</a:t>
            </a:r>
          </a:p>
          <a:p>
            <a:r>
              <a:rPr lang="en-US" dirty="0" smtClean="0"/>
              <a:t>Statistics</a:t>
            </a:r>
            <a:endParaRPr lang="en-US" dirty="0"/>
          </a:p>
        </p:txBody>
      </p:sp>
    </p:spTree>
    <p:extLst>
      <p:ext uri="{BB962C8B-B14F-4D97-AF65-F5344CB8AC3E}">
        <p14:creationId xmlns:p14="http://schemas.microsoft.com/office/powerpoint/2010/main" val="1850552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3574"/>
            <a:ext cx="8042276" cy="772162"/>
          </a:xfrm>
        </p:spPr>
        <p:txBody>
          <a:bodyPr>
            <a:normAutofit/>
          </a:bodyPr>
          <a:lstStyle/>
          <a:p>
            <a:r>
              <a:rPr lang="en-US" sz="3000" dirty="0" smtClean="0"/>
              <a:t>How Can Mediation Help the Petitioner?</a:t>
            </a:r>
            <a:endParaRPr lang="en-US" sz="3000" dirty="0"/>
          </a:p>
        </p:txBody>
      </p:sp>
      <p:sp>
        <p:nvSpPr>
          <p:cNvPr id="3" name="Content Placeholder 2"/>
          <p:cNvSpPr>
            <a:spLocks noGrp="1"/>
          </p:cNvSpPr>
          <p:nvPr>
            <p:ph sz="quarter" idx="1"/>
          </p:nvPr>
        </p:nvSpPr>
        <p:spPr>
          <a:xfrm>
            <a:off x="549275" y="1447800"/>
            <a:ext cx="8042276" cy="4495801"/>
          </a:xfrm>
        </p:spPr>
        <p:txBody>
          <a:bodyPr>
            <a:normAutofit fontScale="85000" lnSpcReduction="20000"/>
          </a:bodyPr>
          <a:lstStyle/>
          <a:p>
            <a:r>
              <a:rPr lang="en-US" dirty="0" err="1" smtClean="0"/>
              <a:t>DACA</a:t>
            </a:r>
            <a:endParaRPr lang="en-US" dirty="0" smtClean="0"/>
          </a:p>
          <a:p>
            <a:r>
              <a:rPr lang="en-US" dirty="0" smtClean="0"/>
              <a:t>DAPA</a:t>
            </a:r>
          </a:p>
          <a:p>
            <a:r>
              <a:rPr lang="en-US" dirty="0" smtClean="0"/>
              <a:t>Admin Closure</a:t>
            </a:r>
          </a:p>
          <a:p>
            <a:pPr lvl="1"/>
            <a:r>
              <a:rPr lang="en-US" dirty="0" smtClean="0"/>
              <a:t>Taken off the active docket, can be re-calendared by either party, no longer have deport/removal order</a:t>
            </a:r>
          </a:p>
          <a:p>
            <a:r>
              <a:rPr lang="en-US" dirty="0" smtClean="0"/>
              <a:t>Stays / Deferred Action (I-246 with </a:t>
            </a:r>
            <a:r>
              <a:rPr lang="en-US" dirty="0" err="1" smtClean="0"/>
              <a:t>ERO</a:t>
            </a:r>
            <a:r>
              <a:rPr lang="en-US" dirty="0" smtClean="0"/>
              <a:t>), deport/removal order remains</a:t>
            </a:r>
          </a:p>
          <a:p>
            <a:r>
              <a:rPr lang="en-US" dirty="0" smtClean="0"/>
              <a:t>Motions to Reopen</a:t>
            </a:r>
          </a:p>
          <a:p>
            <a:pPr lvl="1"/>
            <a:r>
              <a:rPr lang="en-US" dirty="0" smtClean="0"/>
              <a:t>Now eligible to adjust</a:t>
            </a:r>
          </a:p>
          <a:p>
            <a:pPr lvl="1"/>
            <a:r>
              <a:rPr lang="en-US" dirty="0" smtClean="0"/>
              <a:t>Post Conviction Relief</a:t>
            </a:r>
          </a:p>
          <a:p>
            <a:pPr lvl="1"/>
            <a:r>
              <a:rPr lang="en-US" dirty="0" smtClean="0"/>
              <a:t>Other Relief</a:t>
            </a:r>
          </a:p>
          <a:p>
            <a:r>
              <a:rPr lang="en-US" dirty="0" smtClean="0"/>
              <a:t>Clear legal error</a:t>
            </a:r>
          </a:p>
          <a:p>
            <a:r>
              <a:rPr lang="en-US" dirty="0" smtClean="0"/>
              <a:t>Holding in abeyance for pending litigation </a:t>
            </a:r>
          </a:p>
          <a:p>
            <a:r>
              <a:rPr lang="en-US" dirty="0" smtClean="0"/>
              <a:t>Attorneys’ fees and expenses</a:t>
            </a:r>
            <a:endParaRPr lang="en-US" dirty="0"/>
          </a:p>
          <a:p>
            <a:pPr lvl="1"/>
            <a:endParaRPr lang="en-US" dirty="0" smtClean="0"/>
          </a:p>
          <a:p>
            <a:endParaRPr lang="en-US" dirty="0"/>
          </a:p>
        </p:txBody>
      </p:sp>
    </p:spTree>
    <p:extLst>
      <p:ext uri="{BB962C8B-B14F-4D97-AF65-F5344CB8AC3E}">
        <p14:creationId xmlns:p14="http://schemas.microsoft.com/office/powerpoint/2010/main" val="19110958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214336"/>
            <a:ext cx="8042276" cy="1336956"/>
          </a:xfrm>
        </p:spPr>
        <p:txBody>
          <a:bodyPr/>
          <a:lstStyle/>
          <a:p>
            <a:r>
              <a:rPr lang="en-US" sz="2800" dirty="0" smtClean="0"/>
              <a:t>When might you NOT want to settle the case for prosecutorial </a:t>
            </a:r>
            <a:r>
              <a:rPr lang="en-US" sz="2800" dirty="0"/>
              <a:t>d</a:t>
            </a:r>
            <a:r>
              <a:rPr lang="en-US" sz="2800" dirty="0" smtClean="0"/>
              <a:t>iscretion?</a:t>
            </a:r>
            <a:endParaRPr lang="en-US" sz="2800" dirty="0"/>
          </a:p>
        </p:txBody>
      </p:sp>
      <p:sp>
        <p:nvSpPr>
          <p:cNvPr id="3" name="Content Placeholder 2"/>
          <p:cNvSpPr>
            <a:spLocks noGrp="1"/>
          </p:cNvSpPr>
          <p:nvPr>
            <p:ph sz="quarter" idx="1"/>
          </p:nvPr>
        </p:nvSpPr>
        <p:spPr>
          <a:xfrm>
            <a:off x="549275" y="2079033"/>
            <a:ext cx="8042276" cy="3864568"/>
          </a:xfrm>
        </p:spPr>
        <p:txBody>
          <a:bodyPr>
            <a:normAutofit/>
          </a:bodyPr>
          <a:lstStyle/>
          <a:p>
            <a:endParaRPr lang="en-US" dirty="0" smtClean="0"/>
          </a:p>
          <a:p>
            <a:r>
              <a:rPr lang="en-US" sz="2000" dirty="0" smtClean="0"/>
              <a:t>What does your client want</a:t>
            </a:r>
          </a:p>
          <a:p>
            <a:r>
              <a:rPr lang="en-US" sz="2000" dirty="0"/>
              <a:t>Possibility of other relief in the </a:t>
            </a:r>
            <a:r>
              <a:rPr lang="en-US" sz="2000" dirty="0" smtClean="0"/>
              <a:t>future</a:t>
            </a:r>
          </a:p>
          <a:p>
            <a:r>
              <a:rPr lang="en-US" sz="2000" dirty="0" smtClean="0"/>
              <a:t>Likelihood of success with Petition for Review</a:t>
            </a:r>
          </a:p>
          <a:p>
            <a:r>
              <a:rPr lang="en-US" sz="2000" dirty="0" smtClean="0"/>
              <a:t>Danger of dismissing your Petition for Review</a:t>
            </a:r>
          </a:p>
          <a:p>
            <a:r>
              <a:rPr lang="en-US" sz="2000" dirty="0" smtClean="0"/>
              <a:t>Work permit</a:t>
            </a:r>
          </a:p>
          <a:p>
            <a:r>
              <a:rPr lang="en-US" sz="2000" dirty="0" smtClean="0"/>
              <a:t>Possibility of EAJA fees</a:t>
            </a:r>
          </a:p>
          <a:p>
            <a:pPr marL="0" indent="0">
              <a:buNone/>
            </a:pPr>
            <a:endParaRPr lang="en-US" dirty="0" smtClean="0"/>
          </a:p>
        </p:txBody>
      </p:sp>
    </p:spTree>
    <p:extLst>
      <p:ext uri="{BB962C8B-B14F-4D97-AF65-F5344CB8AC3E}">
        <p14:creationId xmlns:p14="http://schemas.microsoft.com/office/powerpoint/2010/main" val="4123238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a:t>
            </a:r>
            <a:r>
              <a:rPr lang="en-US" sz="4400" dirty="0">
                <a:latin typeface="Copperplate" charset="0"/>
                <a:ea typeface="Copperplate" charset="0"/>
                <a:cs typeface="Copperplate" charset="0"/>
              </a:rPr>
              <a:t>l</a:t>
            </a:r>
          </a:p>
        </p:txBody>
      </p:sp>
      <p:sp>
        <p:nvSpPr>
          <p:cNvPr id="3" name="Content Placeholder 2"/>
          <p:cNvSpPr>
            <a:spLocks noGrp="1"/>
          </p:cNvSpPr>
          <p:nvPr>
            <p:ph sz="quarter" idx="1"/>
          </p:nvPr>
        </p:nvSpPr>
        <p:spPr/>
        <p:txBody>
          <a:bodyPr>
            <a:noAutofit/>
          </a:bodyPr>
          <a:lstStyle/>
          <a:p>
            <a:r>
              <a:rPr lang="en-US" sz="2300" dirty="0" smtClean="0">
                <a:latin typeface="American Typewriter" charset="0"/>
                <a:ea typeface="American Typewriter" charset="0"/>
                <a:cs typeface="American Typewriter" charset="0"/>
              </a:rPr>
              <a:t>Supplement in 14 days: General Order 6.4</a:t>
            </a:r>
            <a:r>
              <a:rPr lang="de-DE" sz="2300" dirty="0" smtClean="0">
                <a:latin typeface="American Typewriter" charset="0"/>
                <a:ea typeface="American Typewriter" charset="0"/>
                <a:cs typeface="American Typewriter" charset="0"/>
              </a:rPr>
              <a:t>(c)</a:t>
            </a:r>
            <a:endParaRPr lang="en-US" sz="2300" dirty="0" smtClean="0">
              <a:latin typeface="American Typewriter" charset="0"/>
              <a:ea typeface="American Typewriter" charset="0"/>
              <a:cs typeface="American Typewriter" charset="0"/>
            </a:endParaRPr>
          </a:p>
          <a:p>
            <a:r>
              <a:rPr lang="en-US" sz="2300" dirty="0" smtClean="0">
                <a:latin typeface="American Typewriter" charset="0"/>
                <a:ea typeface="American Typewriter" charset="0"/>
                <a:cs typeface="American Typewriter" charset="0"/>
              </a:rPr>
              <a:t>Standard for Stay: </a:t>
            </a: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1) whether the stay applicant has made a strong showing that he is likely to succeed on the merits;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2) whether the applicant will be irreparably injured absent a stay;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3) whether issuance of the stay will substantially injure the other parties interested in the proceeding; and </a:t>
            </a:r>
            <a:endParaRPr lang="en-US" sz="2300" dirty="0" smtClean="0">
              <a:latin typeface="American Typewriter" charset="0"/>
              <a:ea typeface="American Typewriter" charset="0"/>
              <a:cs typeface="American Typewriter" charset="0"/>
            </a:endParaRPr>
          </a:p>
          <a:p>
            <a:pPr lvl="1"/>
            <a:r>
              <a:rPr lang="en-US" sz="2300" dirty="0" smtClean="0">
                <a:latin typeface="American Typewriter" charset="0"/>
                <a:ea typeface="American Typewriter" charset="0"/>
                <a:cs typeface="American Typewriter" charset="0"/>
              </a:rPr>
              <a:t>(</a:t>
            </a:r>
            <a:r>
              <a:rPr lang="en-US" sz="2300" dirty="0">
                <a:latin typeface="American Typewriter" charset="0"/>
                <a:ea typeface="American Typewriter" charset="0"/>
                <a:cs typeface="American Typewriter" charset="0"/>
              </a:rPr>
              <a:t>4) where the public interest lies.</a:t>
            </a:r>
          </a:p>
        </p:txBody>
      </p:sp>
    </p:spTree>
    <p:extLst>
      <p:ext uri="{BB962C8B-B14F-4D97-AF65-F5344CB8AC3E}">
        <p14:creationId xmlns:p14="http://schemas.microsoft.com/office/powerpoint/2010/main" val="310167746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to seek relief?</a:t>
            </a:r>
            <a:endParaRPr lang="en-US" sz="3600" dirty="0"/>
          </a:p>
        </p:txBody>
      </p:sp>
      <p:sp>
        <p:nvSpPr>
          <p:cNvPr id="3" name="Content Placeholder 2"/>
          <p:cNvSpPr>
            <a:spLocks noGrp="1"/>
          </p:cNvSpPr>
          <p:nvPr>
            <p:ph sz="quarter" idx="1"/>
          </p:nvPr>
        </p:nvSpPr>
        <p:spPr/>
        <p:txBody>
          <a:bodyPr/>
          <a:lstStyle/>
          <a:p>
            <a:endParaRPr lang="en-US" dirty="0" smtClean="0"/>
          </a:p>
          <a:p>
            <a:r>
              <a:rPr lang="en-US" dirty="0" smtClean="0"/>
              <a:t>Contact OIL attorney and try to work it out</a:t>
            </a:r>
          </a:p>
          <a:p>
            <a:r>
              <a:rPr lang="en-US" dirty="0" smtClean="0"/>
              <a:t>Seek mediation of the issues</a:t>
            </a:r>
          </a:p>
          <a:p>
            <a:r>
              <a:rPr lang="en-US" dirty="0" smtClean="0"/>
              <a:t>Go directly to DHS</a:t>
            </a:r>
          </a:p>
        </p:txBody>
      </p:sp>
    </p:spTree>
    <p:extLst>
      <p:ext uri="{BB962C8B-B14F-4D97-AF65-F5344CB8AC3E}">
        <p14:creationId xmlns:p14="http://schemas.microsoft.com/office/powerpoint/2010/main" val="14939276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66" y="228600"/>
            <a:ext cx="8042276" cy="838200"/>
          </a:xfrm>
        </p:spPr>
        <p:txBody>
          <a:bodyPr>
            <a:normAutofit fontScale="90000"/>
          </a:bodyPr>
          <a:lstStyle/>
          <a:p>
            <a:r>
              <a:rPr lang="en-US" sz="3000" dirty="0" smtClean="0"/>
              <a:t>What is the role of OIL regarding these various forms of relief?</a:t>
            </a:r>
            <a:endParaRPr lang="en-US" sz="3000"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r>
              <a:rPr lang="en-US" dirty="0" smtClean="0"/>
              <a:t>Screen cases for possible PD</a:t>
            </a:r>
          </a:p>
          <a:p>
            <a:r>
              <a:rPr lang="en-US" dirty="0" smtClean="0"/>
              <a:t>Reach out to Petitioner’s counsel</a:t>
            </a:r>
          </a:p>
          <a:p>
            <a:r>
              <a:rPr lang="en-US" dirty="0" smtClean="0"/>
              <a:t>Seek mediation</a:t>
            </a:r>
          </a:p>
          <a:p>
            <a:endParaRPr lang="en-US" dirty="0"/>
          </a:p>
        </p:txBody>
      </p:sp>
    </p:spTree>
    <p:extLst>
      <p:ext uri="{BB962C8B-B14F-4D97-AF65-F5344CB8AC3E}">
        <p14:creationId xmlns:p14="http://schemas.microsoft.com/office/powerpoint/2010/main" val="17329913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Remands</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Under what circumstances does OIL ask for a remand?</a:t>
            </a:r>
          </a:p>
          <a:p>
            <a:r>
              <a:rPr lang="en-US" dirty="0" smtClean="0"/>
              <a:t>When should petitioner consider contacting OIL to discuss a remand?</a:t>
            </a:r>
          </a:p>
          <a:p>
            <a:r>
              <a:rPr lang="en-US" dirty="0" smtClean="0"/>
              <a:t>When does OIL review a matter for possible remand?</a:t>
            </a:r>
          </a:p>
          <a:p>
            <a:r>
              <a:rPr lang="en-US" dirty="0"/>
              <a:t>What factors should petitioner consider in agreeing to a remand?</a:t>
            </a:r>
          </a:p>
          <a:p>
            <a:r>
              <a:rPr lang="en-US" dirty="0" smtClean="0"/>
              <a:t>Must attorneys’ fees be waived?</a:t>
            </a:r>
            <a:endParaRPr lang="en-US" dirty="0"/>
          </a:p>
        </p:txBody>
      </p:sp>
    </p:spTree>
    <p:extLst>
      <p:ext uri="{BB962C8B-B14F-4D97-AF65-F5344CB8AC3E}">
        <p14:creationId xmlns:p14="http://schemas.microsoft.com/office/powerpoint/2010/main" val="4087338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973087"/>
            <a:ext cx="8042276" cy="1336956"/>
          </a:xfrm>
        </p:spPr>
        <p:txBody>
          <a:bodyPr/>
          <a:lstStyle/>
          <a:p>
            <a:r>
              <a:rPr lang="en-US" dirty="0" smtClean="0"/>
              <a:t>Questions?</a:t>
            </a:r>
            <a:endParaRPr lang="en-US" dirty="0"/>
          </a:p>
        </p:txBody>
      </p:sp>
    </p:spTree>
    <p:extLst>
      <p:ext uri="{BB962C8B-B14F-4D97-AF65-F5344CB8AC3E}">
        <p14:creationId xmlns:p14="http://schemas.microsoft.com/office/powerpoint/2010/main" val="17891973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457200" y="2819400"/>
            <a:ext cx="8305800" cy="3200400"/>
          </a:xfrm>
        </p:spPr>
        <p:txBody>
          <a:bodyPr>
            <a:normAutofit/>
          </a:bodyPr>
          <a:lstStyle/>
          <a:p>
            <a:r>
              <a:rPr lang="en-US" sz="2800" dirty="0"/>
              <a:t/>
            </a:r>
            <a:br>
              <a:rPr lang="en-US" sz="2800" dirty="0"/>
            </a:br>
            <a:r>
              <a:rPr lang="en-US" sz="2800" dirty="0"/>
              <a:t>DO’S AND DON’TS IN NINTH CIRCUIT PRACTICE</a:t>
            </a:r>
            <a:br>
              <a:rPr lang="en-US" sz="2800" dirty="0"/>
            </a:br>
            <a:r>
              <a:rPr lang="en-US" sz="2800" dirty="0"/>
              <a:t>FOR IMMIGRATION PRACTITIONERS</a:t>
            </a:r>
            <a:br>
              <a:rPr lang="en-US" sz="2800" dirty="0"/>
            </a:br>
            <a:endParaRPr lang="en-US" sz="2800" dirty="0" smtClean="0"/>
          </a:p>
          <a:p>
            <a:endParaRPr lang="en-US" dirty="0"/>
          </a:p>
          <a:p>
            <a:r>
              <a:rPr lang="en-US" dirty="0" smtClean="0"/>
              <a:t>Ilyce </a:t>
            </a:r>
            <a:r>
              <a:rPr lang="en-US" dirty="0"/>
              <a:t>Shugall, San Francisco</a:t>
            </a:r>
            <a:r>
              <a:rPr lang="en-US" b="1" dirty="0"/>
              <a:t> </a:t>
            </a:r>
            <a:endParaRPr lang="en-US" dirty="0"/>
          </a:p>
        </p:txBody>
      </p:sp>
      <p:sp>
        <p:nvSpPr>
          <p:cNvPr id="2" name="Title 1"/>
          <p:cNvSpPr>
            <a:spLocks noGrp="1"/>
          </p:cNvSpPr>
          <p:nvPr>
            <p:ph type="ctrTitle"/>
          </p:nvPr>
        </p:nvSpPr>
        <p:spPr/>
        <p:txBody>
          <a:bodyPr>
            <a:normAutofit/>
          </a:bodyPr>
          <a:lstStyle/>
          <a:p>
            <a:r>
              <a:rPr lang="en-US" dirty="0" smtClean="0"/>
              <a:t/>
            </a:r>
            <a:br>
              <a:rPr lang="en-US" dirty="0" smtClean="0"/>
            </a:br>
            <a:endParaRPr lang="en-US" sz="2200" dirty="0"/>
          </a:p>
        </p:txBody>
      </p:sp>
    </p:spTree>
    <p:extLst>
      <p:ext uri="{BB962C8B-B14F-4D97-AF65-F5344CB8AC3E}">
        <p14:creationId xmlns:p14="http://schemas.microsoft.com/office/powerpoint/2010/main" val="17275864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normAutofit/>
          </a:bodyPr>
          <a:lstStyle/>
          <a:p>
            <a:r>
              <a:rPr lang="en-US" sz="3600" dirty="0"/>
              <a:t>DO’S AND DON’TS IN NINTH CIRCUIT</a:t>
            </a:r>
            <a:endParaRPr lang="en-US" dirty="0"/>
          </a:p>
        </p:txBody>
      </p:sp>
      <p:sp>
        <p:nvSpPr>
          <p:cNvPr id="3" name="Content Placeholder 2"/>
          <p:cNvSpPr>
            <a:spLocks noGrp="1"/>
          </p:cNvSpPr>
          <p:nvPr>
            <p:ph sz="quarter" idx="1"/>
          </p:nvPr>
        </p:nvSpPr>
        <p:spPr>
          <a:xfrm>
            <a:off x="1905000" y="1447800"/>
            <a:ext cx="6591985" cy="4996822"/>
          </a:xfrm>
        </p:spPr>
        <p:txBody>
          <a:bodyPr>
            <a:normAutofit fontScale="77500" lnSpcReduction="20000"/>
          </a:bodyPr>
          <a:lstStyle/>
          <a:p>
            <a:endParaRPr lang="en-US" dirty="0"/>
          </a:p>
          <a:p>
            <a:r>
              <a:rPr lang="en-US" b="1" dirty="0" smtClean="0"/>
              <a:t>DO</a:t>
            </a:r>
            <a:r>
              <a:rPr lang="en-US" dirty="0"/>
              <a:t>: file your petition for review timely</a:t>
            </a:r>
          </a:p>
          <a:p>
            <a:r>
              <a:rPr lang="en-US" b="1" dirty="0"/>
              <a:t>DO</a:t>
            </a:r>
            <a:r>
              <a:rPr lang="en-US" dirty="0"/>
              <a:t>: attach a copy of the BIA decision to the petition for review</a:t>
            </a:r>
          </a:p>
          <a:p>
            <a:r>
              <a:rPr lang="en-US" b="1" dirty="0"/>
              <a:t>DO</a:t>
            </a:r>
            <a:r>
              <a:rPr lang="en-US" dirty="0"/>
              <a:t>: read the Federal Rules of Appellate Procedure</a:t>
            </a:r>
          </a:p>
          <a:p>
            <a:r>
              <a:rPr lang="en-US" b="1" dirty="0"/>
              <a:t>DO</a:t>
            </a:r>
            <a:r>
              <a:rPr lang="en-US" dirty="0"/>
              <a:t>: read the local rules</a:t>
            </a:r>
          </a:p>
          <a:p>
            <a:r>
              <a:rPr lang="en-US" b="1" dirty="0"/>
              <a:t>DO</a:t>
            </a:r>
            <a:r>
              <a:rPr lang="en-US" dirty="0"/>
              <a:t>: read the general orders</a:t>
            </a:r>
          </a:p>
          <a:p>
            <a:r>
              <a:rPr lang="en-US" b="1" dirty="0"/>
              <a:t>DO</a:t>
            </a:r>
            <a:r>
              <a:rPr lang="en-US" dirty="0"/>
              <a:t>: file a stay of removal</a:t>
            </a:r>
          </a:p>
          <a:p>
            <a:r>
              <a:rPr lang="en-US" b="1" dirty="0"/>
              <a:t>DO</a:t>
            </a:r>
            <a:r>
              <a:rPr lang="en-US" dirty="0"/>
              <a:t>: research</a:t>
            </a:r>
          </a:p>
          <a:p>
            <a:r>
              <a:rPr lang="en-US" b="1" dirty="0"/>
              <a:t>DO</a:t>
            </a:r>
            <a:r>
              <a:rPr lang="en-US" dirty="0"/>
              <a:t>: file your opening brief on time</a:t>
            </a:r>
          </a:p>
          <a:p>
            <a:r>
              <a:rPr lang="en-US" b="1" dirty="0"/>
              <a:t>DO</a:t>
            </a:r>
            <a:r>
              <a:rPr lang="en-US" dirty="0"/>
              <a:t>: file any extension request on time</a:t>
            </a:r>
          </a:p>
          <a:p>
            <a:r>
              <a:rPr lang="en-US" b="1" dirty="0"/>
              <a:t>DO</a:t>
            </a:r>
            <a:r>
              <a:rPr lang="en-US" dirty="0"/>
              <a:t>: file a reply brief (and file on time)</a:t>
            </a:r>
          </a:p>
          <a:p>
            <a:r>
              <a:rPr lang="en-US" b="1" dirty="0"/>
              <a:t>DO</a:t>
            </a:r>
            <a:r>
              <a:rPr lang="en-US" dirty="0"/>
              <a:t>: proof read</a:t>
            </a:r>
          </a:p>
          <a:p>
            <a:r>
              <a:rPr lang="en-US" b="1" dirty="0"/>
              <a:t>DO</a:t>
            </a:r>
            <a:r>
              <a:rPr lang="en-US" dirty="0"/>
              <a:t>: get opposing party’s position on </a:t>
            </a:r>
            <a:r>
              <a:rPr lang="en-US" dirty="0" smtClean="0"/>
              <a:t>motions</a:t>
            </a:r>
          </a:p>
          <a:p>
            <a:r>
              <a:rPr lang="en-US" b="1" dirty="0"/>
              <a:t>DO</a:t>
            </a:r>
            <a:r>
              <a:rPr lang="en-US" dirty="0"/>
              <a:t>: prepare for oral argument</a:t>
            </a:r>
          </a:p>
          <a:p>
            <a:endParaRPr lang="en-US" dirty="0"/>
          </a:p>
          <a:p>
            <a:endParaRPr lang="en-US" dirty="0"/>
          </a:p>
          <a:p>
            <a:endParaRPr lang="en-US" dirty="0"/>
          </a:p>
        </p:txBody>
      </p:sp>
    </p:spTree>
    <p:extLst>
      <p:ext uri="{BB962C8B-B14F-4D97-AF65-F5344CB8AC3E}">
        <p14:creationId xmlns:p14="http://schemas.microsoft.com/office/powerpoint/2010/main" val="3556598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DO’S AND DON’TS IN NINTH CIRCUIT</a:t>
            </a:r>
            <a:endParaRPr lang="en-US" dirty="0"/>
          </a:p>
        </p:txBody>
      </p:sp>
      <p:sp>
        <p:nvSpPr>
          <p:cNvPr id="3" name="Content Placeholder 2"/>
          <p:cNvSpPr>
            <a:spLocks noGrp="1"/>
          </p:cNvSpPr>
          <p:nvPr>
            <p:ph sz="quarter" idx="1"/>
          </p:nvPr>
        </p:nvSpPr>
        <p:spPr>
          <a:xfrm>
            <a:off x="1905000" y="1371600"/>
            <a:ext cx="6591985" cy="4920622"/>
          </a:xfrm>
        </p:spPr>
        <p:txBody>
          <a:bodyPr>
            <a:normAutofit fontScale="92500" lnSpcReduction="20000"/>
          </a:bodyPr>
          <a:lstStyle/>
          <a:p>
            <a:endParaRPr lang="en-US" dirty="0"/>
          </a:p>
          <a:p>
            <a:r>
              <a:rPr lang="en-US" b="1" dirty="0"/>
              <a:t>DO NOT</a:t>
            </a:r>
            <a:r>
              <a:rPr lang="en-US" dirty="0"/>
              <a:t>: file late motions or briefs</a:t>
            </a:r>
          </a:p>
          <a:p>
            <a:r>
              <a:rPr lang="en-US" b="1" dirty="0"/>
              <a:t>DO NOT</a:t>
            </a:r>
            <a:r>
              <a:rPr lang="en-US" dirty="0"/>
              <a:t>: forget to cite check briefs and motions</a:t>
            </a:r>
          </a:p>
          <a:p>
            <a:r>
              <a:rPr lang="en-US" b="1" dirty="0"/>
              <a:t>DO NOT</a:t>
            </a:r>
            <a:r>
              <a:rPr lang="en-US" dirty="0"/>
              <a:t>: copy and paste old briefs without updating names and case law </a:t>
            </a:r>
          </a:p>
          <a:p>
            <a:r>
              <a:rPr lang="en-US" b="1" dirty="0"/>
              <a:t>DO NOT</a:t>
            </a:r>
            <a:r>
              <a:rPr lang="en-US" dirty="0"/>
              <a:t>: expect Ninth Circuit staff attorneys to do your research for you</a:t>
            </a:r>
          </a:p>
          <a:p>
            <a:r>
              <a:rPr lang="en-US" b="1" dirty="0"/>
              <a:t>DO NOT</a:t>
            </a:r>
            <a:r>
              <a:rPr lang="en-US" dirty="0"/>
              <a:t>: submit on the briefs if the Court orders oral argument</a:t>
            </a:r>
          </a:p>
          <a:p>
            <a:r>
              <a:rPr lang="en-US" b="1" dirty="0"/>
              <a:t>DO NOT</a:t>
            </a:r>
            <a:r>
              <a:rPr lang="en-US" dirty="0"/>
              <a:t>: be lazy</a:t>
            </a:r>
          </a:p>
          <a:p>
            <a:r>
              <a:rPr lang="en-US" b="1" dirty="0"/>
              <a:t>DO NOT</a:t>
            </a:r>
            <a:r>
              <a:rPr lang="en-US" dirty="0"/>
              <a:t>: file petitions for review for clients without entering an </a:t>
            </a:r>
            <a:r>
              <a:rPr lang="en-US" dirty="0" smtClean="0"/>
              <a:t>appearance</a:t>
            </a:r>
            <a:endParaRPr lang="en-US" dirty="0"/>
          </a:p>
          <a:p>
            <a:endParaRPr lang="en-US" dirty="0"/>
          </a:p>
        </p:txBody>
      </p:sp>
    </p:spTree>
    <p:extLst>
      <p:ext uri="{BB962C8B-B14F-4D97-AF65-F5344CB8AC3E}">
        <p14:creationId xmlns:p14="http://schemas.microsoft.com/office/powerpoint/2010/main" val="3298278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458200" cy="4572000"/>
          </a:xfrm>
        </p:spPr>
        <p:txBody>
          <a:bodyPr>
            <a:normAutofit lnSpcReduction="10000"/>
          </a:bodyPr>
          <a:lstStyle/>
          <a:p>
            <a:pPr marL="0" indent="0" algn="ctr">
              <a:buNone/>
            </a:pPr>
            <a:r>
              <a:rPr lang="en-US" sz="4400" dirty="0" smtClean="0"/>
              <a:t>Hot Topics in </a:t>
            </a:r>
          </a:p>
          <a:p>
            <a:pPr marL="0" indent="0" algn="ctr">
              <a:buNone/>
            </a:pPr>
            <a:r>
              <a:rPr lang="en-US" sz="4400" dirty="0" smtClean="0"/>
              <a:t>Criminal/Immigration</a:t>
            </a:r>
          </a:p>
          <a:p>
            <a:pPr marL="0" indent="0" algn="ctr">
              <a:buNone/>
            </a:pPr>
            <a:endParaRPr lang="en-US" sz="4400" dirty="0" smtClean="0"/>
          </a:p>
          <a:p>
            <a:pPr marL="0" indent="0" algn="ctr">
              <a:spcBef>
                <a:spcPts val="168"/>
              </a:spcBef>
              <a:buNone/>
            </a:pPr>
            <a:endParaRPr lang="en-US" dirty="0" smtClean="0">
              <a:solidFill>
                <a:schemeClr val="accent1"/>
              </a:solidFill>
            </a:endParaRPr>
          </a:p>
          <a:p>
            <a:pPr marL="0" indent="0" algn="ctr">
              <a:spcBef>
                <a:spcPts val="168"/>
              </a:spcBef>
              <a:buNone/>
            </a:pPr>
            <a:r>
              <a:rPr lang="en-US" dirty="0" smtClean="0">
                <a:solidFill>
                  <a:schemeClr val="accent1">
                    <a:lumMod val="75000"/>
                  </a:schemeClr>
                </a:solidFill>
              </a:rPr>
              <a:t>Kathy Brady </a:t>
            </a:r>
          </a:p>
          <a:p>
            <a:pPr marL="0" indent="0" algn="ctr">
              <a:spcBef>
                <a:spcPts val="168"/>
              </a:spcBef>
              <a:buNone/>
            </a:pPr>
            <a:r>
              <a:rPr lang="en-US" dirty="0" smtClean="0">
                <a:solidFill>
                  <a:schemeClr val="accent1">
                    <a:lumMod val="75000"/>
                  </a:schemeClr>
                </a:solidFill>
              </a:rPr>
              <a:t>Immigrant Legal Resource Center</a:t>
            </a:r>
          </a:p>
          <a:p>
            <a:pPr marL="0" indent="0" algn="ctr">
              <a:spcBef>
                <a:spcPts val="168"/>
              </a:spcBef>
              <a:buNone/>
            </a:pPr>
            <a:endParaRPr lang="en-US" dirty="0">
              <a:solidFill>
                <a:schemeClr val="accent1">
                  <a:lumMod val="75000"/>
                </a:schemeClr>
              </a:solidFill>
            </a:endParaRPr>
          </a:p>
          <a:p>
            <a:pPr marL="0" indent="0" algn="ctr">
              <a:spcBef>
                <a:spcPts val="168"/>
              </a:spcBef>
              <a:buNone/>
            </a:pPr>
            <a:r>
              <a:rPr lang="en-US" dirty="0" smtClean="0">
                <a:solidFill>
                  <a:schemeClr val="accent1">
                    <a:lumMod val="75000"/>
                  </a:schemeClr>
                </a:solidFill>
              </a:rPr>
              <a:t>Jennifer Keeney</a:t>
            </a:r>
          </a:p>
          <a:p>
            <a:pPr marL="0" indent="0" algn="ctr">
              <a:spcBef>
                <a:spcPts val="168"/>
              </a:spcBef>
              <a:buNone/>
            </a:pPr>
            <a:r>
              <a:rPr lang="en-US" dirty="0" smtClean="0">
                <a:solidFill>
                  <a:schemeClr val="accent1">
                    <a:lumMod val="75000"/>
                  </a:schemeClr>
                </a:solidFill>
              </a:rPr>
              <a:t>Office of Immigration Litigation, DOJ</a:t>
            </a:r>
          </a:p>
        </p:txBody>
      </p:sp>
    </p:spTree>
    <p:extLst>
      <p:ext uri="{BB962C8B-B14F-4D97-AF65-F5344CB8AC3E}">
        <p14:creationId xmlns:p14="http://schemas.microsoft.com/office/powerpoint/2010/main" val="29737702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Topics</a:t>
            </a:r>
            <a:endParaRPr lang="en-US" dirty="0"/>
          </a:p>
        </p:txBody>
      </p:sp>
      <p:sp>
        <p:nvSpPr>
          <p:cNvPr id="3" name="Content Placeholder 2"/>
          <p:cNvSpPr>
            <a:spLocks noGrp="1"/>
          </p:cNvSpPr>
          <p:nvPr>
            <p:ph sz="quarter" idx="1"/>
          </p:nvPr>
        </p:nvSpPr>
        <p:spPr>
          <a:xfrm>
            <a:off x="1295400" y="1600200"/>
            <a:ext cx="6781800" cy="4525963"/>
          </a:xfrm>
        </p:spPr>
        <p:txBody>
          <a:bodyPr/>
          <a:lstStyle/>
          <a:p>
            <a:pPr marL="571500" indent="-571500">
              <a:spcAft>
                <a:spcPts val="2400"/>
              </a:spcAft>
              <a:buFont typeface="+mj-lt"/>
              <a:buAutoNum type="romanUcPeriod"/>
            </a:pPr>
            <a:r>
              <a:rPr lang="en-US" dirty="0" smtClean="0"/>
              <a:t>The Categorical Approach: </a:t>
            </a:r>
            <a:r>
              <a:rPr lang="en-US" i="1" dirty="0"/>
              <a:t>Almanza-</a:t>
            </a:r>
            <a:r>
              <a:rPr lang="en-US" i="1" dirty="0" smtClean="0"/>
              <a:t>Arenas, Mathis, </a:t>
            </a:r>
            <a:r>
              <a:rPr lang="en-US" dirty="0" smtClean="0"/>
              <a:t>and </a:t>
            </a:r>
            <a:r>
              <a:rPr lang="en-US" i="1" dirty="0" smtClean="0"/>
              <a:t>Young</a:t>
            </a:r>
          </a:p>
          <a:p>
            <a:pPr marL="571500" indent="-571500">
              <a:spcAft>
                <a:spcPts val="2400"/>
              </a:spcAft>
              <a:buFont typeface="+mj-lt"/>
              <a:buAutoNum type="romanUcPeriod"/>
            </a:pPr>
            <a:r>
              <a:rPr lang="en-US" dirty="0" smtClean="0"/>
              <a:t>Crimes of Violence:  </a:t>
            </a:r>
            <a:r>
              <a:rPr lang="en-US" i="1" dirty="0" smtClean="0"/>
              <a:t>Johnson</a:t>
            </a:r>
            <a:r>
              <a:rPr lang="en-US" i="1" dirty="0"/>
              <a:t> </a:t>
            </a:r>
            <a:r>
              <a:rPr lang="en-US" dirty="0" smtClean="0"/>
              <a:t>and</a:t>
            </a:r>
            <a:r>
              <a:rPr lang="en-US" i="1" dirty="0" smtClean="0"/>
              <a:t> Dimaya</a:t>
            </a:r>
            <a:endParaRPr lang="en-US" dirty="0" smtClean="0"/>
          </a:p>
        </p:txBody>
      </p:sp>
    </p:spTree>
    <p:extLst>
      <p:ext uri="{BB962C8B-B14F-4D97-AF65-F5344CB8AC3E}">
        <p14:creationId xmlns:p14="http://schemas.microsoft.com/office/powerpoint/2010/main" val="35812450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I.  Categorical Approach</a:t>
            </a:r>
            <a:endParaRPr lang="en-US" dirty="0"/>
          </a:p>
        </p:txBody>
      </p:sp>
      <p:sp>
        <p:nvSpPr>
          <p:cNvPr id="3" name="Content Placeholder 2"/>
          <p:cNvSpPr>
            <a:spLocks noGrp="1"/>
          </p:cNvSpPr>
          <p:nvPr>
            <p:ph sz="quarter" idx="1"/>
          </p:nvPr>
        </p:nvSpPr>
        <p:spPr>
          <a:xfrm>
            <a:off x="457200" y="1447800"/>
            <a:ext cx="8229600" cy="5029200"/>
          </a:xfrm>
        </p:spPr>
        <p:txBody>
          <a:bodyPr>
            <a:normAutofit/>
          </a:bodyPr>
          <a:lstStyle/>
          <a:p>
            <a:pPr marL="0" indent="0">
              <a:spcAft>
                <a:spcPts val="1200"/>
              </a:spcAft>
              <a:buNone/>
            </a:pPr>
            <a:r>
              <a:rPr lang="en-US" sz="3000" dirty="0" smtClean="0"/>
              <a:t>What is the categorical approach?</a:t>
            </a:r>
          </a:p>
          <a:p>
            <a:pPr marL="0" indent="0">
              <a:spcAft>
                <a:spcPts val="600"/>
              </a:spcAft>
              <a:buNone/>
            </a:pPr>
            <a:r>
              <a:rPr lang="en-US" sz="3000" dirty="0" smtClean="0"/>
              <a:t>In particular:</a:t>
            </a:r>
          </a:p>
          <a:p>
            <a:pPr lvl="1">
              <a:spcAft>
                <a:spcPts val="1200"/>
              </a:spcAft>
              <a:buFont typeface="Arial"/>
              <a:buChar char="•"/>
            </a:pPr>
            <a:r>
              <a:rPr lang="en-US" sz="3000" dirty="0" smtClean="0"/>
              <a:t>When is a statute divisible?  (</a:t>
            </a:r>
            <a:r>
              <a:rPr lang="en-US" sz="3000" i="1" dirty="0" smtClean="0"/>
              <a:t>Almanza-Arenas, Mathis</a:t>
            </a:r>
            <a:r>
              <a:rPr lang="en-US" sz="3000" dirty="0" smtClean="0"/>
              <a:t>)</a:t>
            </a:r>
          </a:p>
          <a:p>
            <a:pPr lvl="1">
              <a:spcAft>
                <a:spcPts val="1200"/>
              </a:spcAft>
              <a:buFont typeface="Arial"/>
              <a:buChar char="•"/>
            </a:pPr>
            <a:r>
              <a:rPr lang="en-US" sz="3000" dirty="0" smtClean="0"/>
              <a:t>How much does that matter?</a:t>
            </a:r>
          </a:p>
          <a:p>
            <a:pPr lvl="1">
              <a:buFont typeface="Arial"/>
              <a:buChar char="•"/>
            </a:pPr>
            <a:r>
              <a:rPr lang="en-US" sz="3000" dirty="0" smtClean="0"/>
              <a:t>What happens if the record of conviction is inconclusive and the immigrant wants to apply for relief? (</a:t>
            </a:r>
            <a:r>
              <a:rPr lang="en-US" sz="3000" i="1" dirty="0" smtClean="0"/>
              <a:t>Young </a:t>
            </a:r>
            <a:r>
              <a:rPr lang="en-US" sz="3000" dirty="0" smtClean="0"/>
              <a:t>litigation)</a:t>
            </a:r>
          </a:p>
          <a:p>
            <a:endParaRPr lang="en-US" dirty="0"/>
          </a:p>
        </p:txBody>
      </p:sp>
    </p:spTree>
    <p:extLst>
      <p:ext uri="{BB962C8B-B14F-4D97-AF65-F5344CB8AC3E}">
        <p14:creationId xmlns:p14="http://schemas.microsoft.com/office/powerpoint/2010/main" val="74416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Removal</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800" i="1" dirty="0" err="1" smtClean="0">
                <a:latin typeface="American Typewriter" charset="0"/>
                <a:ea typeface="American Typewriter" charset="0"/>
                <a:cs typeface="American Typewriter" charset="0"/>
              </a:rPr>
              <a:t>Leiva</a:t>
            </a:r>
            <a:r>
              <a:rPr lang="en-US" sz="2800" i="1" dirty="0" smtClean="0">
                <a:latin typeface="American Typewriter" charset="0"/>
                <a:ea typeface="American Typewriter" charset="0"/>
                <a:cs typeface="American Typewriter" charset="0"/>
              </a:rPr>
              <a:t>-Perez </a:t>
            </a:r>
            <a:r>
              <a:rPr lang="en-US" sz="2800" i="1" dirty="0">
                <a:latin typeface="American Typewriter" charset="0"/>
                <a:ea typeface="American Typewriter" charset="0"/>
                <a:cs typeface="American Typewriter" charset="0"/>
              </a:rPr>
              <a:t>v. Holder</a:t>
            </a:r>
            <a:r>
              <a:rPr lang="en-US" sz="2800" dirty="0">
                <a:latin typeface="American Typewriter" charset="0"/>
                <a:ea typeface="American Typewriter" charset="0"/>
                <a:cs typeface="American Typewriter" charset="0"/>
              </a:rPr>
              <a:t>, 640 F.3d 962, 964 (9th Cir. 2011)</a:t>
            </a:r>
          </a:p>
          <a:p>
            <a:r>
              <a:rPr lang="da-DK" sz="2800" i="1" dirty="0" smtClean="0">
                <a:latin typeface="American Typewriter" charset="0"/>
                <a:ea typeface="American Typewriter" charset="0"/>
                <a:cs typeface="American Typewriter" charset="0"/>
              </a:rPr>
              <a:t>Nken </a:t>
            </a:r>
            <a:r>
              <a:rPr lang="da-DK" sz="2800" i="1" dirty="0">
                <a:latin typeface="American Typewriter" charset="0"/>
                <a:ea typeface="American Typewriter" charset="0"/>
                <a:cs typeface="American Typewriter" charset="0"/>
              </a:rPr>
              <a:t>v. Holder,</a:t>
            </a:r>
            <a:r>
              <a:rPr lang="da-DK" sz="2800" dirty="0">
                <a:latin typeface="American Typewriter" charset="0"/>
                <a:ea typeface="American Typewriter" charset="0"/>
                <a:cs typeface="American Typewriter" charset="0"/>
              </a:rPr>
              <a:t> 556 U.S. </a:t>
            </a:r>
            <a:r>
              <a:rPr lang="da-DK" sz="2800" dirty="0" smtClean="0">
                <a:latin typeface="American Typewriter" charset="0"/>
                <a:ea typeface="American Typewriter" charset="0"/>
                <a:cs typeface="American Typewriter" charset="0"/>
              </a:rPr>
              <a:t>418 </a:t>
            </a:r>
            <a:r>
              <a:rPr lang="da-DK" sz="2800" dirty="0">
                <a:latin typeface="American Typewriter" charset="0"/>
                <a:ea typeface="American Typewriter" charset="0"/>
                <a:cs typeface="American Typewriter" charset="0"/>
              </a:rPr>
              <a:t>(2009</a:t>
            </a:r>
            <a:r>
              <a:rPr lang="da-DK" sz="2800" dirty="0" smtClean="0">
                <a:latin typeface="American Typewriter" charset="0"/>
                <a:ea typeface="American Typewriter" charset="0"/>
                <a:cs typeface="American Typewriter" charset="0"/>
              </a:rPr>
              <a:t>)</a:t>
            </a:r>
          </a:p>
          <a:p>
            <a:endParaRPr lang="da-DK" sz="280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59174765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305800" cy="1936750"/>
          </a:xfrm>
        </p:spPr>
        <p:txBody>
          <a:bodyPr>
            <a:normAutofit/>
          </a:bodyPr>
          <a:lstStyle/>
          <a:p>
            <a:pPr algn="ctr"/>
            <a:r>
              <a:rPr lang="en-US" sz="4000" b="1" dirty="0" smtClean="0">
                <a:solidFill>
                  <a:srgbClr val="0070C0"/>
                </a:solidFill>
              </a:rPr>
              <a:t>Determining when </a:t>
            </a:r>
            <a:r>
              <a:rPr lang="en-US" sz="4000" b="1" dirty="0">
                <a:solidFill>
                  <a:srgbClr val="0070C0"/>
                </a:solidFill>
              </a:rPr>
              <a:t>a Conviction Triggers Immigration Consequences</a:t>
            </a:r>
          </a:p>
        </p:txBody>
      </p:sp>
      <p:sp>
        <p:nvSpPr>
          <p:cNvPr id="4" name="Content Placeholder 3"/>
          <p:cNvSpPr>
            <a:spLocks noGrp="1"/>
          </p:cNvSpPr>
          <p:nvPr>
            <p:ph sz="quarter" idx="1"/>
          </p:nvPr>
        </p:nvSpPr>
        <p:spPr>
          <a:xfrm>
            <a:off x="838200" y="2590800"/>
            <a:ext cx="7848600" cy="3535363"/>
          </a:xfrm>
        </p:spPr>
        <p:txBody>
          <a:bodyPr>
            <a:normAutofit/>
          </a:bodyPr>
          <a:lstStyle/>
          <a:p>
            <a:pPr marL="514350" indent="-514350">
              <a:buFont typeface="+mj-lt"/>
              <a:buAutoNum type="arabicPeriod"/>
            </a:pPr>
            <a:r>
              <a:rPr lang="en-US" dirty="0" smtClean="0"/>
              <a:t>Categorical Approach</a:t>
            </a:r>
          </a:p>
          <a:p>
            <a:pPr marL="514350" indent="-514350">
              <a:buFont typeface="+mj-lt"/>
              <a:buAutoNum type="arabicPeriod"/>
            </a:pPr>
            <a:r>
              <a:rPr lang="en-US" dirty="0" smtClean="0"/>
              <a:t>Divisibility</a:t>
            </a:r>
          </a:p>
          <a:p>
            <a:pPr marL="514350" indent="-514350">
              <a:buFont typeface="+mj-lt"/>
              <a:buAutoNum type="arabicPeriod"/>
            </a:pPr>
            <a:r>
              <a:rPr lang="en-US" dirty="0" smtClean="0"/>
              <a:t>Modified Categorical Approach</a:t>
            </a:r>
            <a:endParaRPr lang="en-US" dirty="0"/>
          </a:p>
        </p:txBody>
      </p:sp>
    </p:spTree>
    <p:extLst>
      <p:ext uri="{BB962C8B-B14F-4D97-AF65-F5344CB8AC3E}">
        <p14:creationId xmlns:p14="http://schemas.microsoft.com/office/powerpoint/2010/main" val="3764821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77200" cy="1295400"/>
          </a:xfrm>
        </p:spPr>
        <p:txBody>
          <a:bodyPr>
            <a:normAutofit fontScale="90000"/>
          </a:bodyPr>
          <a:lstStyle/>
          <a:p>
            <a:pPr algn="ctr"/>
            <a:r>
              <a:rPr lang="en-US" b="1" dirty="0" smtClean="0">
                <a:solidFill>
                  <a:srgbClr val="0070C0"/>
                </a:solidFill>
              </a:rPr>
              <a:t> </a:t>
            </a:r>
            <a:r>
              <a:rPr lang="en-US" sz="4600" b="1" dirty="0" smtClean="0">
                <a:solidFill>
                  <a:srgbClr val="0070C0"/>
                </a:solidFill>
              </a:rPr>
              <a:t>Step 1: Categorical Approach</a:t>
            </a:r>
            <a:br>
              <a:rPr lang="en-US" sz="4600" b="1" dirty="0" smtClean="0">
                <a:solidFill>
                  <a:srgbClr val="0070C0"/>
                </a:solidFill>
              </a:rPr>
            </a:br>
            <a:r>
              <a:rPr lang="en-US" sz="4600" dirty="0" smtClean="0">
                <a:solidFill>
                  <a:srgbClr val="0070C0"/>
                </a:solidFill>
              </a:rPr>
              <a:t>Important Terminology</a:t>
            </a:r>
            <a:endParaRPr lang="en-US" sz="4600" b="1" dirty="0">
              <a:solidFill>
                <a:srgbClr val="0070C0"/>
              </a:solidFill>
            </a:endParaRPr>
          </a:p>
        </p:txBody>
      </p:sp>
      <p:sp>
        <p:nvSpPr>
          <p:cNvPr id="4" name="Content Placeholder 3"/>
          <p:cNvSpPr>
            <a:spLocks noGrp="1"/>
          </p:cNvSpPr>
          <p:nvPr>
            <p:ph sz="quarter" idx="1"/>
          </p:nvPr>
        </p:nvSpPr>
        <p:spPr>
          <a:xfrm>
            <a:off x="685800" y="2209800"/>
            <a:ext cx="7696200" cy="3001963"/>
          </a:xfrm>
        </p:spPr>
        <p:txBody>
          <a:bodyPr>
            <a:normAutofit/>
          </a:bodyPr>
          <a:lstStyle/>
          <a:p>
            <a:r>
              <a:rPr lang="en-US" dirty="0" smtClean="0"/>
              <a:t>Generic Definition</a:t>
            </a:r>
          </a:p>
          <a:p>
            <a:r>
              <a:rPr lang="en-US" dirty="0" smtClean="0"/>
              <a:t>Statute of Conviction</a:t>
            </a:r>
          </a:p>
          <a:p>
            <a:r>
              <a:rPr lang="en-US" dirty="0" smtClean="0"/>
              <a:t>Elements</a:t>
            </a:r>
          </a:p>
        </p:txBody>
      </p:sp>
    </p:spTree>
    <p:extLst>
      <p:ext uri="{BB962C8B-B14F-4D97-AF65-F5344CB8AC3E}">
        <p14:creationId xmlns:p14="http://schemas.microsoft.com/office/powerpoint/2010/main" val="691451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1066800"/>
          </a:xfrm>
        </p:spPr>
        <p:txBody>
          <a:bodyPr>
            <a:normAutofit fontScale="90000"/>
          </a:bodyPr>
          <a:lstStyle/>
          <a:p>
            <a:pPr algn="ctr"/>
            <a:r>
              <a:rPr lang="en-US" sz="4600" dirty="0">
                <a:solidFill>
                  <a:srgbClr val="0070C0"/>
                </a:solidFill>
              </a:rPr>
              <a:t>Step 1: Categorical Approach</a:t>
            </a:r>
            <a:endParaRPr lang="en-US" sz="4600" b="1" dirty="0">
              <a:solidFill>
                <a:srgbClr val="0070C0"/>
              </a:solidFill>
            </a:endParaRPr>
          </a:p>
        </p:txBody>
      </p:sp>
      <p:sp>
        <p:nvSpPr>
          <p:cNvPr id="4" name="Content Placeholder 3"/>
          <p:cNvSpPr>
            <a:spLocks noGrp="1"/>
          </p:cNvSpPr>
          <p:nvPr>
            <p:ph sz="quarter" idx="1"/>
          </p:nvPr>
        </p:nvSpPr>
        <p:spPr>
          <a:xfrm>
            <a:off x="685800" y="1524000"/>
            <a:ext cx="7696200" cy="4953000"/>
          </a:xfrm>
        </p:spPr>
        <p:txBody>
          <a:bodyPr>
            <a:normAutofit/>
          </a:bodyPr>
          <a:lstStyle/>
          <a:p>
            <a:r>
              <a:rPr lang="en-US" u="sng" dirty="0"/>
              <a:t>Compare</a:t>
            </a:r>
            <a:r>
              <a:rPr lang="en-US" dirty="0"/>
              <a:t>: </a:t>
            </a:r>
          </a:p>
          <a:p>
            <a:pPr lvl="1"/>
            <a:r>
              <a:rPr lang="en-US" dirty="0"/>
              <a:t>Elements of criminal statute of conviction to</a:t>
            </a:r>
          </a:p>
          <a:p>
            <a:pPr lvl="1"/>
            <a:r>
              <a:rPr lang="en-US" dirty="0"/>
              <a:t>Elements of generic </a:t>
            </a:r>
            <a:r>
              <a:rPr lang="en-US" dirty="0" smtClean="0"/>
              <a:t>definition</a:t>
            </a:r>
          </a:p>
          <a:p>
            <a:r>
              <a:rPr lang="en-US" dirty="0" smtClean="0"/>
              <a:t>Look </a:t>
            </a:r>
            <a:r>
              <a:rPr lang="en-US" dirty="0"/>
              <a:t>to statute of conviction only – </a:t>
            </a:r>
            <a:r>
              <a:rPr lang="en-US" b="1" u="sng" dirty="0"/>
              <a:t>not</a:t>
            </a:r>
            <a:r>
              <a:rPr lang="en-US" dirty="0"/>
              <a:t> underlying facts of </a:t>
            </a:r>
            <a:r>
              <a:rPr lang="en-US" dirty="0" smtClean="0"/>
              <a:t>crime</a:t>
            </a:r>
          </a:p>
          <a:p>
            <a:r>
              <a:rPr lang="en-US" dirty="0" smtClean="0"/>
              <a:t>Presume conviction </a:t>
            </a:r>
            <a:r>
              <a:rPr lang="en-US" dirty="0"/>
              <a:t>rested </a:t>
            </a:r>
            <a:r>
              <a:rPr lang="en-US" dirty="0" smtClean="0"/>
              <a:t>on the least acts </a:t>
            </a:r>
            <a:r>
              <a:rPr lang="en-US" dirty="0"/>
              <a:t>criminalized under the statute </a:t>
            </a:r>
            <a:r>
              <a:rPr lang="en-US" dirty="0" smtClean="0"/>
              <a:t>if there </a:t>
            </a:r>
            <a:r>
              <a:rPr lang="en-US" dirty="0"/>
              <a:t>is a “realistic probability, not a theoretical possibility” the state would apply its statute </a:t>
            </a:r>
            <a:r>
              <a:rPr lang="en-US" dirty="0" smtClean="0"/>
              <a:t>those acts</a:t>
            </a:r>
            <a:endParaRPr lang="en-US" dirty="0"/>
          </a:p>
          <a:p>
            <a:pPr marL="0" indent="0">
              <a:buNone/>
            </a:pPr>
            <a:endParaRPr lang="en-US" dirty="0" smtClean="0"/>
          </a:p>
        </p:txBody>
      </p:sp>
    </p:spTree>
    <p:extLst>
      <p:ext uri="{BB962C8B-B14F-4D97-AF65-F5344CB8AC3E}">
        <p14:creationId xmlns:p14="http://schemas.microsoft.com/office/powerpoint/2010/main" val="17027264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smtClean="0"/>
              <a:t>Elements of statute of </a:t>
            </a:r>
            <a:r>
              <a:rPr lang="en-US" sz="2800" b="0" u="sng" dirty="0" smtClean="0"/>
              <a:t>conviction: </a:t>
            </a:r>
            <a:endParaRPr lang="en-US" sz="2800" b="0" u="sng" dirty="0"/>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smtClean="0"/>
              <a:t>Elements of generic </a:t>
            </a:r>
            <a:r>
              <a:rPr lang="en-US" sz="2800" b="0" u="sng" dirty="0" smtClean="0"/>
              <a:t>definition:</a:t>
            </a:r>
            <a:endParaRPr lang="en-US" sz="2800" b="0" u="sng" dirty="0"/>
          </a:p>
        </p:txBody>
      </p:sp>
      <p:sp>
        <p:nvSpPr>
          <p:cNvPr id="5" name="Content Placeholder 4"/>
          <p:cNvSpPr>
            <a:spLocks noGrp="1"/>
          </p:cNvSpPr>
          <p:nvPr>
            <p:ph sz="quarter" idx="2"/>
          </p:nvPr>
        </p:nvSpPr>
        <p:spPr>
          <a:xfrm>
            <a:off x="609600" y="2590800"/>
            <a:ext cx="3886200" cy="3429000"/>
          </a:xfrm>
        </p:spPr>
        <p:txBody>
          <a:bodyPr>
            <a:noAutofit/>
          </a:bodyPr>
          <a:lstStyle/>
          <a:p>
            <a:r>
              <a:rPr lang="en-US" sz="2800" dirty="0" smtClean="0"/>
              <a:t>Unlawful/ unprivileged </a:t>
            </a:r>
          </a:p>
          <a:p>
            <a:r>
              <a:rPr lang="en-US" sz="2800" dirty="0"/>
              <a:t>E</a:t>
            </a:r>
            <a:r>
              <a:rPr lang="en-US" sz="2800" dirty="0" smtClean="0"/>
              <a:t>ntry or remaining in</a:t>
            </a:r>
          </a:p>
          <a:p>
            <a:r>
              <a:rPr lang="en-US" sz="2800" dirty="0" smtClean="0"/>
              <a:t>Any occupied structure</a:t>
            </a:r>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3886200" cy="3429000"/>
          </a:xfrm>
        </p:spPr>
        <p:txBody>
          <a:bodyPr>
            <a:noAutofit/>
          </a:bodyPr>
          <a:lstStyle/>
          <a:p>
            <a:r>
              <a:rPr lang="en-US" sz="2800" dirty="0" smtClean="0"/>
              <a:t>Unlawful/ unprivileged	</a:t>
            </a:r>
          </a:p>
          <a:p>
            <a:r>
              <a:rPr lang="en-US" sz="2800" dirty="0"/>
              <a:t>E</a:t>
            </a:r>
            <a:r>
              <a:rPr lang="en-US" sz="2800" dirty="0" smtClean="0"/>
              <a:t>ntry or remaining in </a:t>
            </a:r>
          </a:p>
          <a:p>
            <a:r>
              <a:rPr lang="en-US" sz="2800" dirty="0"/>
              <a:t>A</a:t>
            </a:r>
            <a:r>
              <a:rPr lang="en-US" sz="2800" dirty="0" smtClean="0"/>
              <a:t> building or structure</a:t>
            </a:r>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381000"/>
            <a:ext cx="8534400" cy="758952"/>
          </a:xfrm>
        </p:spPr>
        <p:txBody>
          <a:bodyPr>
            <a:normAutofit fontScale="90000"/>
          </a:bodyPr>
          <a:lstStyle/>
          <a:p>
            <a:pPr algn="ctr"/>
            <a:r>
              <a:rPr lang="en-US" b="1" dirty="0" smtClean="0"/>
              <a:t>Step 1: Categorical Approach</a:t>
            </a:r>
            <a:br>
              <a:rPr lang="en-US" b="1" dirty="0" smtClean="0"/>
            </a:br>
            <a:r>
              <a:rPr lang="en-US" b="1" dirty="0" smtClean="0"/>
              <a:t>As Applied to Burglary</a:t>
            </a:r>
            <a:endParaRPr lang="en-US" dirty="0"/>
          </a:p>
        </p:txBody>
      </p:sp>
    </p:spTree>
    <p:extLst>
      <p:ext uri="{BB962C8B-B14F-4D97-AF65-F5344CB8AC3E}">
        <p14:creationId xmlns:p14="http://schemas.microsoft.com/office/powerpoint/2010/main" val="25789114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smtClean="0"/>
              <a:t>Elements of statute of </a:t>
            </a:r>
            <a:r>
              <a:rPr lang="en-US" sz="2800" b="0" u="sng" dirty="0" smtClean="0"/>
              <a:t>conviction:</a:t>
            </a:r>
            <a:endParaRPr lang="en-US" sz="2800" b="0" u="sng" dirty="0"/>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smtClean="0"/>
              <a:t>Elements of generic </a:t>
            </a:r>
            <a:r>
              <a:rPr lang="en-US" sz="2800" b="0" u="sng" dirty="0" smtClean="0"/>
              <a:t>definition:</a:t>
            </a:r>
          </a:p>
        </p:txBody>
      </p:sp>
      <p:sp>
        <p:nvSpPr>
          <p:cNvPr id="5" name="Content Placeholder 4"/>
          <p:cNvSpPr>
            <a:spLocks noGrp="1"/>
          </p:cNvSpPr>
          <p:nvPr>
            <p:ph sz="quarter" idx="2"/>
          </p:nvPr>
        </p:nvSpPr>
        <p:spPr>
          <a:xfrm>
            <a:off x="609600" y="2590800"/>
            <a:ext cx="3886200" cy="3581400"/>
          </a:xfrm>
        </p:spPr>
        <p:txBody>
          <a:bodyPr>
            <a:noAutofit/>
          </a:bodyPr>
          <a:lstStyle/>
          <a:p>
            <a:r>
              <a:rPr lang="en-US" sz="2800" dirty="0" smtClean="0"/>
              <a:t>Unlawful/unprivileged </a:t>
            </a:r>
          </a:p>
          <a:p>
            <a:r>
              <a:rPr lang="en-US" sz="2800" dirty="0" smtClean="0"/>
              <a:t>Entry or remaining in</a:t>
            </a:r>
          </a:p>
          <a:p>
            <a:r>
              <a:rPr lang="en-US" sz="2800" dirty="0"/>
              <a:t>A</a:t>
            </a:r>
            <a:r>
              <a:rPr lang="en-US" sz="2800" dirty="0" smtClean="0"/>
              <a:t> </a:t>
            </a:r>
            <a:r>
              <a:rPr lang="en-US" sz="2800" u="sng" dirty="0" smtClean="0"/>
              <a:t>building</a:t>
            </a:r>
            <a:r>
              <a:rPr lang="en-US" sz="2800" dirty="0" smtClean="0"/>
              <a:t>, </a:t>
            </a:r>
            <a:r>
              <a:rPr lang="en-US" sz="2800" u="sng" dirty="0" smtClean="0"/>
              <a:t>structure</a:t>
            </a:r>
            <a:r>
              <a:rPr lang="en-US" sz="2800" dirty="0" smtClean="0"/>
              <a:t>, </a:t>
            </a:r>
            <a:r>
              <a:rPr lang="en-US" sz="2800" b="1" i="1" dirty="0" smtClean="0"/>
              <a:t>or vehicle</a:t>
            </a:r>
            <a:endParaRPr lang="en-US" sz="2800" dirty="0" smtClean="0"/>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3886200" cy="3581400"/>
          </a:xfrm>
        </p:spPr>
        <p:txBody>
          <a:bodyPr>
            <a:noAutofit/>
          </a:bodyPr>
          <a:lstStyle/>
          <a:p>
            <a:r>
              <a:rPr lang="en-US" sz="2800" dirty="0" smtClean="0"/>
              <a:t>Unlawful/unprivileged	</a:t>
            </a:r>
          </a:p>
          <a:p>
            <a:r>
              <a:rPr lang="en-US" sz="2800" dirty="0"/>
              <a:t>E</a:t>
            </a:r>
            <a:r>
              <a:rPr lang="en-US" sz="2800" dirty="0" smtClean="0"/>
              <a:t>ntry or remaining in </a:t>
            </a:r>
          </a:p>
          <a:p>
            <a:r>
              <a:rPr lang="en-US" sz="2800" dirty="0"/>
              <a:t>A</a:t>
            </a:r>
            <a:r>
              <a:rPr lang="en-US" sz="2800" dirty="0" smtClean="0"/>
              <a:t> </a:t>
            </a:r>
            <a:r>
              <a:rPr lang="en-US" sz="2800" u="sng" dirty="0" smtClean="0"/>
              <a:t>building</a:t>
            </a:r>
            <a:r>
              <a:rPr lang="en-US" sz="2800" dirty="0" smtClean="0"/>
              <a:t> or </a:t>
            </a:r>
            <a:r>
              <a:rPr lang="en-US" sz="2800" u="sng" dirty="0" smtClean="0"/>
              <a:t>structure</a:t>
            </a:r>
            <a:r>
              <a:rPr lang="en-US" sz="2800" dirty="0" smtClean="0"/>
              <a:t>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457200"/>
            <a:ext cx="8534400" cy="758952"/>
          </a:xfrm>
        </p:spPr>
        <p:txBody>
          <a:bodyPr>
            <a:normAutofit fontScale="90000"/>
          </a:bodyPr>
          <a:lstStyle/>
          <a:p>
            <a:pPr algn="ctr"/>
            <a:r>
              <a:rPr lang="en-US" b="1" dirty="0"/>
              <a:t>Step </a:t>
            </a:r>
            <a:r>
              <a:rPr lang="en-US" b="1" dirty="0" smtClean="0"/>
              <a:t>1: Categorical Approach </a:t>
            </a:r>
            <a:br>
              <a:rPr lang="en-US" b="1" dirty="0" smtClean="0"/>
            </a:br>
            <a:r>
              <a:rPr lang="en-US" b="1" dirty="0" smtClean="0"/>
              <a:t>As Applied to Burglary</a:t>
            </a:r>
            <a:endParaRPr lang="en-US" b="1" dirty="0"/>
          </a:p>
        </p:txBody>
      </p:sp>
    </p:spTree>
    <p:extLst>
      <p:ext uri="{BB962C8B-B14F-4D97-AF65-F5344CB8AC3E}">
        <p14:creationId xmlns:p14="http://schemas.microsoft.com/office/powerpoint/2010/main" val="2451003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1447800"/>
          </a:xfrm>
        </p:spPr>
        <p:txBody>
          <a:bodyPr>
            <a:normAutofit fontScale="90000"/>
          </a:bodyPr>
          <a:lstStyle/>
          <a:p>
            <a:pPr algn="ctr"/>
            <a:r>
              <a:rPr lang="en-US" b="1" dirty="0" smtClean="0">
                <a:solidFill>
                  <a:srgbClr val="0070C0"/>
                </a:solidFill>
              </a:rPr>
              <a:t> </a:t>
            </a:r>
            <a:r>
              <a:rPr lang="en-US" sz="4000" dirty="0" smtClean="0">
                <a:solidFill>
                  <a:srgbClr val="0070C0"/>
                </a:solidFill>
              </a:rPr>
              <a:t>Step 2: Divisibility</a:t>
            </a:r>
            <a:r>
              <a:rPr lang="en-US" sz="4000" b="1" dirty="0" smtClean="0">
                <a:solidFill>
                  <a:srgbClr val="0070C0"/>
                </a:solidFill>
              </a:rPr>
              <a:t/>
            </a:r>
            <a:br>
              <a:rPr lang="en-US" sz="4000" b="1" dirty="0" smtClean="0">
                <a:solidFill>
                  <a:srgbClr val="0070C0"/>
                </a:solidFill>
              </a:rPr>
            </a:br>
            <a:r>
              <a:rPr lang="en-US" sz="3100" i="1" dirty="0">
                <a:solidFill>
                  <a:srgbClr val="0070C0"/>
                </a:solidFill>
              </a:rPr>
              <a:t>Descamps v. United States</a:t>
            </a:r>
            <a:r>
              <a:rPr lang="en-US" sz="3100" dirty="0">
                <a:solidFill>
                  <a:srgbClr val="0070C0"/>
                </a:solidFill>
              </a:rPr>
              <a:t>, 133 S. Ct. 2276 (2013)</a:t>
            </a:r>
          </a:p>
        </p:txBody>
      </p:sp>
      <p:sp>
        <p:nvSpPr>
          <p:cNvPr id="4" name="Content Placeholder 3"/>
          <p:cNvSpPr>
            <a:spLocks noGrp="1"/>
          </p:cNvSpPr>
          <p:nvPr>
            <p:ph sz="quarter" idx="1"/>
          </p:nvPr>
        </p:nvSpPr>
        <p:spPr>
          <a:xfrm>
            <a:off x="685800" y="2209800"/>
            <a:ext cx="7696200" cy="4114800"/>
          </a:xfrm>
        </p:spPr>
        <p:txBody>
          <a:bodyPr>
            <a:normAutofit/>
          </a:bodyPr>
          <a:lstStyle/>
          <a:p>
            <a:r>
              <a:rPr lang="en-US" u="sng" dirty="0"/>
              <a:t>Holding</a:t>
            </a:r>
            <a:r>
              <a:rPr lang="en-US" dirty="0"/>
              <a:t>: modified categorical approach only appropriate when statute divisible  </a:t>
            </a:r>
          </a:p>
          <a:p>
            <a:r>
              <a:rPr lang="en-US" u="sng" dirty="0"/>
              <a:t>Divisible</a:t>
            </a:r>
            <a:r>
              <a:rPr lang="en-US" dirty="0"/>
              <a:t>: statute lists multiple, alternative elements creating several different crimes</a:t>
            </a:r>
          </a:p>
          <a:p>
            <a:r>
              <a:rPr lang="en-US" u="sng" dirty="0"/>
              <a:t>Purpose</a:t>
            </a:r>
            <a:r>
              <a:rPr lang="en-US" dirty="0"/>
              <a:t>: identify from alternative elements the crime of conviction to compare to generic definition</a:t>
            </a:r>
          </a:p>
        </p:txBody>
      </p:sp>
    </p:spTree>
    <p:extLst>
      <p:ext uri="{BB962C8B-B14F-4D97-AF65-F5344CB8AC3E}">
        <p14:creationId xmlns:p14="http://schemas.microsoft.com/office/powerpoint/2010/main" val="32725666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Step 3: Modified Categorical Approach</a:t>
            </a:r>
            <a:endParaRPr lang="en-US" b="1" dirty="0"/>
          </a:p>
        </p:txBody>
      </p:sp>
      <p:sp>
        <p:nvSpPr>
          <p:cNvPr id="3" name="Content Placeholder 2"/>
          <p:cNvSpPr>
            <a:spLocks noGrp="1"/>
          </p:cNvSpPr>
          <p:nvPr>
            <p:ph sz="quarter" idx="1"/>
          </p:nvPr>
        </p:nvSpPr>
        <p:spPr/>
        <p:txBody>
          <a:bodyPr>
            <a:noAutofit/>
          </a:bodyPr>
          <a:lstStyle/>
          <a:p>
            <a:r>
              <a:rPr lang="en-US" sz="3200" dirty="0" smtClean="0"/>
              <a:t>Resort to criminal record when statute of conviction is divisible</a:t>
            </a:r>
          </a:p>
          <a:p>
            <a:r>
              <a:rPr lang="en-US" sz="3200" dirty="0" smtClean="0"/>
              <a:t>Purpose to </a:t>
            </a:r>
            <a:r>
              <a:rPr lang="en-US" sz="3200" dirty="0"/>
              <a:t>identify, from </a:t>
            </a:r>
            <a:r>
              <a:rPr lang="en-US" sz="3200" dirty="0" smtClean="0"/>
              <a:t>several </a:t>
            </a:r>
            <a:r>
              <a:rPr lang="en-US" sz="3200" dirty="0"/>
              <a:t>alternatives, the crime of conviction </a:t>
            </a:r>
            <a:r>
              <a:rPr lang="en-US" sz="3200" dirty="0" smtClean="0"/>
              <a:t>to compare to generic definition</a:t>
            </a:r>
          </a:p>
          <a:p>
            <a:pPr>
              <a:buNone/>
            </a:pPr>
            <a:endParaRPr lang="en-US" sz="3200" dirty="0" smtClean="0"/>
          </a:p>
        </p:txBody>
      </p:sp>
    </p:spTree>
    <p:extLst>
      <p:ext uri="{BB962C8B-B14F-4D97-AF65-F5344CB8AC3E}">
        <p14:creationId xmlns:p14="http://schemas.microsoft.com/office/powerpoint/2010/main" val="30863799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Step 3: Modified Categorical Approach</a:t>
            </a:r>
            <a:endParaRPr lang="en-US" b="1" dirty="0"/>
          </a:p>
        </p:txBody>
      </p:sp>
      <p:sp>
        <p:nvSpPr>
          <p:cNvPr id="3" name="Content Placeholder 2"/>
          <p:cNvSpPr>
            <a:spLocks noGrp="1"/>
          </p:cNvSpPr>
          <p:nvPr>
            <p:ph sz="quarter" idx="1"/>
          </p:nvPr>
        </p:nvSpPr>
        <p:spPr/>
        <p:txBody>
          <a:bodyPr>
            <a:noAutofit/>
          </a:bodyPr>
          <a:lstStyle/>
          <a:p>
            <a:pPr marL="0" indent="0">
              <a:buNone/>
            </a:pPr>
            <a:r>
              <a:rPr lang="en-US" sz="4000" u="sng" dirty="0" smtClean="0"/>
              <a:t>Permissible criminal documents</a:t>
            </a:r>
            <a:r>
              <a:rPr lang="en-US" sz="4000" dirty="0" smtClean="0"/>
              <a:t>: </a:t>
            </a:r>
          </a:p>
          <a:p>
            <a:pPr lvl="1"/>
            <a:r>
              <a:rPr lang="en-US" sz="3200" dirty="0"/>
              <a:t>C</a:t>
            </a:r>
            <a:r>
              <a:rPr lang="en-US" sz="3200" dirty="0" smtClean="0"/>
              <a:t>harging document</a:t>
            </a:r>
          </a:p>
          <a:p>
            <a:pPr lvl="1"/>
            <a:r>
              <a:rPr lang="en-US" sz="3200" dirty="0"/>
              <a:t>P</a:t>
            </a:r>
            <a:r>
              <a:rPr lang="en-US" sz="3200" dirty="0" smtClean="0"/>
              <a:t>lea agreement</a:t>
            </a:r>
          </a:p>
          <a:p>
            <a:pPr lvl="1"/>
            <a:r>
              <a:rPr lang="en-US" sz="3200" dirty="0" smtClean="0"/>
              <a:t>Plea colloquy between judge and defendant</a:t>
            </a:r>
          </a:p>
          <a:p>
            <a:pPr lvl="1"/>
            <a:r>
              <a:rPr lang="en-US" sz="3200" dirty="0" smtClean="0"/>
              <a:t>Comparable judicial record</a:t>
            </a:r>
          </a:p>
        </p:txBody>
      </p:sp>
    </p:spTree>
    <p:extLst>
      <p:ext uri="{BB962C8B-B14F-4D97-AF65-F5344CB8AC3E}">
        <p14:creationId xmlns:p14="http://schemas.microsoft.com/office/powerpoint/2010/main" val="6234649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smtClean="0"/>
              <a:t>Elements of statute of </a:t>
            </a:r>
            <a:r>
              <a:rPr lang="en-US" sz="2800" b="0" u="sng" dirty="0" smtClean="0"/>
              <a:t>conviction:</a:t>
            </a:r>
            <a:endParaRPr lang="en-US" sz="2800" b="0" u="sng" dirty="0"/>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smtClean="0"/>
              <a:t>Elements of generic </a:t>
            </a:r>
            <a:r>
              <a:rPr lang="en-US" sz="2800" b="0" u="sng" dirty="0" smtClean="0"/>
              <a:t>definition:</a:t>
            </a:r>
          </a:p>
        </p:txBody>
      </p:sp>
      <p:sp>
        <p:nvSpPr>
          <p:cNvPr id="5" name="Content Placeholder 4"/>
          <p:cNvSpPr>
            <a:spLocks noGrp="1"/>
          </p:cNvSpPr>
          <p:nvPr>
            <p:ph sz="quarter" idx="2"/>
          </p:nvPr>
        </p:nvSpPr>
        <p:spPr>
          <a:xfrm>
            <a:off x="609600" y="2590800"/>
            <a:ext cx="3886200" cy="3581400"/>
          </a:xfrm>
        </p:spPr>
        <p:txBody>
          <a:bodyPr>
            <a:noAutofit/>
          </a:bodyPr>
          <a:lstStyle/>
          <a:p>
            <a:r>
              <a:rPr lang="en-US" sz="2800" dirty="0" smtClean="0"/>
              <a:t>Unlawful/unprivileged </a:t>
            </a:r>
          </a:p>
          <a:p>
            <a:r>
              <a:rPr lang="en-US" sz="2800" dirty="0"/>
              <a:t>Entry or remaining in </a:t>
            </a:r>
          </a:p>
          <a:p>
            <a:r>
              <a:rPr lang="en-US" sz="2800" dirty="0" smtClean="0"/>
              <a:t>A </a:t>
            </a:r>
            <a:r>
              <a:rPr lang="en-US" sz="2800" u="sng" dirty="0" smtClean="0"/>
              <a:t>building</a:t>
            </a:r>
            <a:r>
              <a:rPr lang="en-US" sz="2800" dirty="0" smtClean="0"/>
              <a:t>, </a:t>
            </a:r>
            <a:r>
              <a:rPr lang="en-US" sz="2800" u="sng" dirty="0" smtClean="0"/>
              <a:t>structure</a:t>
            </a:r>
            <a:r>
              <a:rPr lang="en-US" sz="2800" dirty="0" smtClean="0"/>
              <a:t>,</a:t>
            </a:r>
            <a:r>
              <a:rPr lang="en-US" sz="2800" b="1" i="1" dirty="0" smtClean="0"/>
              <a:t> or vehicle</a:t>
            </a:r>
            <a:endParaRPr lang="en-US" sz="2800" dirty="0" smtClean="0"/>
          </a:p>
          <a:p>
            <a:r>
              <a:rPr lang="en-US" sz="2800" dirty="0"/>
              <a:t>W</a:t>
            </a:r>
            <a:r>
              <a:rPr lang="en-US" sz="2800" dirty="0" smtClean="0"/>
              <a:t>ith intent to commit a felony</a:t>
            </a:r>
            <a:endParaRPr lang="en-US" sz="2800" dirty="0"/>
          </a:p>
        </p:txBody>
      </p:sp>
      <p:sp>
        <p:nvSpPr>
          <p:cNvPr id="6" name="Content Placeholder 5"/>
          <p:cNvSpPr>
            <a:spLocks noGrp="1"/>
          </p:cNvSpPr>
          <p:nvPr>
            <p:ph sz="quarter" idx="4"/>
          </p:nvPr>
        </p:nvSpPr>
        <p:spPr>
          <a:xfrm>
            <a:off x="4800600" y="2590800"/>
            <a:ext cx="3886200" cy="3581400"/>
          </a:xfrm>
        </p:spPr>
        <p:txBody>
          <a:bodyPr>
            <a:noAutofit/>
          </a:bodyPr>
          <a:lstStyle/>
          <a:p>
            <a:r>
              <a:rPr lang="en-US" sz="2800" dirty="0" smtClean="0"/>
              <a:t>Unlawful/unprivileged	</a:t>
            </a:r>
          </a:p>
          <a:p>
            <a:r>
              <a:rPr lang="en-US" sz="2800" dirty="0"/>
              <a:t>E</a:t>
            </a:r>
            <a:r>
              <a:rPr lang="en-US" sz="2800" dirty="0" smtClean="0"/>
              <a:t>ntry or remaining in </a:t>
            </a:r>
          </a:p>
          <a:p>
            <a:r>
              <a:rPr lang="en-US" sz="2800" dirty="0"/>
              <a:t>A</a:t>
            </a:r>
            <a:r>
              <a:rPr lang="en-US" sz="2800" dirty="0" smtClean="0"/>
              <a:t> </a:t>
            </a:r>
            <a:r>
              <a:rPr lang="en-US" sz="2800" u="sng" dirty="0" smtClean="0"/>
              <a:t>building</a:t>
            </a:r>
            <a:r>
              <a:rPr lang="en-US" sz="2800" dirty="0" smtClean="0"/>
              <a:t> or </a:t>
            </a:r>
            <a:r>
              <a:rPr lang="en-US" sz="2800" u="sng" dirty="0" smtClean="0"/>
              <a:t>structure</a:t>
            </a:r>
            <a:r>
              <a:rPr lang="en-US" sz="2800" dirty="0" smtClean="0"/>
              <a:t>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81000" y="381000"/>
            <a:ext cx="8534400" cy="758952"/>
          </a:xfrm>
        </p:spPr>
        <p:txBody>
          <a:bodyPr>
            <a:normAutofit fontScale="90000"/>
          </a:bodyPr>
          <a:lstStyle/>
          <a:p>
            <a:pPr algn="ctr"/>
            <a:r>
              <a:rPr lang="en-US" b="1" dirty="0"/>
              <a:t>Step 3: Modified Categorical </a:t>
            </a:r>
            <a:r>
              <a:rPr lang="en-US" b="1" dirty="0" smtClean="0"/>
              <a:t>Approach As Applied to Burglary</a:t>
            </a:r>
            <a:endParaRPr lang="en-US" b="1" dirty="0"/>
          </a:p>
        </p:txBody>
      </p:sp>
    </p:spTree>
    <p:extLst>
      <p:ext uri="{BB962C8B-B14F-4D97-AF65-F5344CB8AC3E}">
        <p14:creationId xmlns:p14="http://schemas.microsoft.com/office/powerpoint/2010/main" val="37197281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52600"/>
            <a:ext cx="3886200" cy="762000"/>
          </a:xfrm>
        </p:spPr>
        <p:txBody>
          <a:bodyPr>
            <a:noAutofit/>
          </a:bodyPr>
          <a:lstStyle/>
          <a:p>
            <a:r>
              <a:rPr lang="en-US" sz="2800" b="0" dirty="0"/>
              <a:t>Elements of statute of </a:t>
            </a:r>
            <a:r>
              <a:rPr lang="en-US" sz="2800" b="0" u="sng" dirty="0"/>
              <a:t>conviction:</a:t>
            </a:r>
          </a:p>
        </p:txBody>
      </p:sp>
      <p:sp>
        <p:nvSpPr>
          <p:cNvPr id="4" name="Text Placeholder 3"/>
          <p:cNvSpPr>
            <a:spLocks noGrp="1"/>
          </p:cNvSpPr>
          <p:nvPr>
            <p:ph type="body" sz="half" idx="3"/>
          </p:nvPr>
        </p:nvSpPr>
        <p:spPr>
          <a:xfrm>
            <a:off x="4800600" y="1752600"/>
            <a:ext cx="3886200" cy="762000"/>
          </a:xfrm>
        </p:spPr>
        <p:txBody>
          <a:bodyPr>
            <a:noAutofit/>
          </a:bodyPr>
          <a:lstStyle/>
          <a:p>
            <a:r>
              <a:rPr lang="en-US" sz="2800" b="0" dirty="0"/>
              <a:t>Elements of generic </a:t>
            </a:r>
            <a:r>
              <a:rPr lang="en-US" sz="2800" b="0" u="sng" dirty="0"/>
              <a:t>definition</a:t>
            </a:r>
            <a:r>
              <a:rPr lang="en-US" sz="2800" b="0" u="sng" dirty="0" smtClean="0"/>
              <a:t>:</a:t>
            </a:r>
            <a:endParaRPr lang="en-US" sz="2800" b="0" u="sng" dirty="0"/>
          </a:p>
        </p:txBody>
      </p:sp>
      <p:sp>
        <p:nvSpPr>
          <p:cNvPr id="5" name="Content Placeholder 4"/>
          <p:cNvSpPr>
            <a:spLocks noGrp="1"/>
          </p:cNvSpPr>
          <p:nvPr>
            <p:ph sz="quarter" idx="2"/>
          </p:nvPr>
        </p:nvSpPr>
        <p:spPr>
          <a:xfrm>
            <a:off x="228600" y="2514600"/>
            <a:ext cx="4191000" cy="3962400"/>
          </a:xfrm>
        </p:spPr>
        <p:txBody>
          <a:bodyPr>
            <a:noAutofit/>
          </a:bodyPr>
          <a:lstStyle/>
          <a:p>
            <a:r>
              <a:rPr lang="en-US" sz="2800" dirty="0"/>
              <a:t>Unlawful/unprivileged </a:t>
            </a:r>
          </a:p>
          <a:p>
            <a:r>
              <a:rPr lang="en-US" sz="2800" dirty="0"/>
              <a:t>Entry or remaining in </a:t>
            </a:r>
            <a:endParaRPr lang="en-US" sz="2800" dirty="0" smtClean="0"/>
          </a:p>
          <a:p>
            <a:r>
              <a:rPr lang="en-US" sz="2800" dirty="0" smtClean="0"/>
              <a:t>An occupied structure </a:t>
            </a:r>
            <a:r>
              <a:rPr lang="en-US" sz="2800" b="1" i="1" dirty="0" smtClean="0"/>
              <a:t>(defined to include a vehicle)</a:t>
            </a:r>
            <a:endParaRPr lang="en-US" sz="2800" b="1" dirty="0" smtClean="0"/>
          </a:p>
          <a:p>
            <a:r>
              <a:rPr lang="en-US" sz="2800" dirty="0" smtClean="0"/>
              <a:t>With intent to commit felony</a:t>
            </a:r>
          </a:p>
        </p:txBody>
      </p:sp>
      <p:sp>
        <p:nvSpPr>
          <p:cNvPr id="8" name="Content Placeholder 5"/>
          <p:cNvSpPr>
            <a:spLocks noGrp="1"/>
          </p:cNvSpPr>
          <p:nvPr>
            <p:ph sz="quarter" idx="4"/>
          </p:nvPr>
        </p:nvSpPr>
        <p:spPr>
          <a:xfrm>
            <a:off x="4648200" y="2514600"/>
            <a:ext cx="4267200" cy="3951288"/>
          </a:xfrm>
        </p:spPr>
        <p:txBody>
          <a:bodyPr>
            <a:noAutofit/>
          </a:bodyPr>
          <a:lstStyle/>
          <a:p>
            <a:r>
              <a:rPr lang="en-US" sz="2800" dirty="0" smtClean="0"/>
              <a:t>Unlawful/unprivileged	</a:t>
            </a:r>
          </a:p>
          <a:p>
            <a:r>
              <a:rPr lang="en-US" sz="2800" dirty="0"/>
              <a:t>E</a:t>
            </a:r>
            <a:r>
              <a:rPr lang="en-US" sz="2800" dirty="0" smtClean="0"/>
              <a:t>ntry or remaining in </a:t>
            </a:r>
          </a:p>
          <a:p>
            <a:r>
              <a:rPr lang="en-US" sz="2800" dirty="0"/>
              <a:t>A</a:t>
            </a:r>
            <a:r>
              <a:rPr lang="en-US" sz="2800" dirty="0" smtClean="0"/>
              <a:t> building or structure </a:t>
            </a:r>
          </a:p>
          <a:p>
            <a:pPr marL="0" indent="0">
              <a:buNone/>
            </a:pPr>
            <a:endParaRPr lang="en-US" sz="2800" dirty="0" smtClean="0"/>
          </a:p>
          <a:p>
            <a:r>
              <a:rPr lang="en-US" sz="2800" dirty="0"/>
              <a:t>W</a:t>
            </a:r>
            <a:r>
              <a:rPr lang="en-US" sz="2800" dirty="0" smtClean="0"/>
              <a:t>ith intent to commit a crime</a:t>
            </a:r>
            <a:endParaRPr lang="en-US" sz="2800" dirty="0"/>
          </a:p>
        </p:txBody>
      </p:sp>
      <p:sp>
        <p:nvSpPr>
          <p:cNvPr id="2" name="Title 1"/>
          <p:cNvSpPr>
            <a:spLocks noGrp="1"/>
          </p:cNvSpPr>
          <p:nvPr>
            <p:ph type="title"/>
          </p:nvPr>
        </p:nvSpPr>
        <p:spPr>
          <a:xfrm>
            <a:off x="304800" y="381000"/>
            <a:ext cx="8534400" cy="758952"/>
          </a:xfrm>
        </p:spPr>
        <p:txBody>
          <a:bodyPr>
            <a:normAutofit fontScale="90000"/>
          </a:bodyPr>
          <a:lstStyle/>
          <a:p>
            <a:pPr algn="ctr"/>
            <a:r>
              <a:rPr lang="en-US" b="1" dirty="0"/>
              <a:t>Step 3: Modified Categorical Approach As Applied to Burglary</a:t>
            </a:r>
          </a:p>
        </p:txBody>
      </p:sp>
    </p:spTree>
    <p:extLst>
      <p:ext uri="{BB962C8B-B14F-4D97-AF65-F5344CB8AC3E}">
        <p14:creationId xmlns:p14="http://schemas.microsoft.com/office/powerpoint/2010/main" val="3478128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 for Stay of Remova</a:t>
            </a:r>
            <a:r>
              <a:rPr lang="en-US" sz="4400" dirty="0">
                <a:latin typeface="Copperplate" charset="0"/>
                <a:ea typeface="Copperplate" charset="0"/>
                <a:cs typeface="Copperplate" charset="0"/>
              </a:rPr>
              <a:t>l</a:t>
            </a: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Response by OIL </a:t>
            </a:r>
          </a:p>
          <a:p>
            <a:r>
              <a:rPr lang="en-US" sz="2400" dirty="0" smtClean="0">
                <a:latin typeface="American Typewriter" charset="0"/>
                <a:ea typeface="American Typewriter" charset="0"/>
                <a:cs typeface="American Typewriter" charset="0"/>
              </a:rPr>
              <a:t>File a reply</a:t>
            </a:r>
          </a:p>
          <a:p>
            <a:r>
              <a:rPr lang="en-US" sz="2400" dirty="0" smtClean="0">
                <a:latin typeface="American Typewriter" charset="0"/>
                <a:ea typeface="American Typewriter" charset="0"/>
                <a:cs typeface="American Typewriter" charset="0"/>
              </a:rPr>
              <a:t>Side note: Eligibility for bond hearings </a:t>
            </a:r>
          </a:p>
          <a:p>
            <a:pPr lvl="1"/>
            <a:r>
              <a:rPr lang="en-US" sz="2400" dirty="0" smtClean="0">
                <a:latin typeface="American Typewriter" charset="0"/>
                <a:ea typeface="American Typewriter" charset="0"/>
                <a:cs typeface="American Typewriter" charset="0"/>
              </a:rPr>
              <a:t>e.g. </a:t>
            </a:r>
            <a:r>
              <a:rPr lang="en-US" sz="2400" i="1" dirty="0" smtClean="0">
                <a:latin typeface="American Typewriter" charset="0"/>
                <a:ea typeface="American Typewriter" charset="0"/>
                <a:cs typeface="American Typewriter" charset="0"/>
              </a:rPr>
              <a:t>Casas-</a:t>
            </a:r>
            <a:r>
              <a:rPr lang="en-US" sz="2400" i="1" dirty="0" err="1" smtClean="0">
                <a:latin typeface="American Typewriter" charset="0"/>
                <a:ea typeface="American Typewriter" charset="0"/>
                <a:cs typeface="American Typewriter" charset="0"/>
              </a:rPr>
              <a:t>Castrillon</a:t>
            </a:r>
            <a:r>
              <a:rPr lang="en-US" sz="2400" i="1" dirty="0" smtClean="0">
                <a:latin typeface="American Typewriter" charset="0"/>
                <a:ea typeface="American Typewriter" charset="0"/>
                <a:cs typeface="American Typewriter" charset="0"/>
              </a:rPr>
              <a:t> v. DHS</a:t>
            </a:r>
            <a:r>
              <a:rPr lang="en-US" sz="2400" dirty="0" smtClean="0">
                <a:latin typeface="American Typewriter" charset="0"/>
                <a:ea typeface="American Typewriter" charset="0"/>
                <a:cs typeface="American Typewriter" charset="0"/>
              </a:rPr>
              <a:t>, 535 F.3d 942 (9th Cir. 2008)  </a:t>
            </a:r>
          </a:p>
        </p:txBody>
      </p:sp>
    </p:spTree>
    <p:extLst>
      <p:ext uri="{BB962C8B-B14F-4D97-AF65-F5344CB8AC3E}">
        <p14:creationId xmlns:p14="http://schemas.microsoft.com/office/powerpoint/2010/main" val="266452616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762000"/>
          </a:xfrm>
        </p:spPr>
        <p:txBody>
          <a:bodyPr>
            <a:normAutofit/>
          </a:bodyPr>
          <a:lstStyle/>
          <a:p>
            <a:r>
              <a:rPr lang="en-US" dirty="0" smtClean="0"/>
              <a:t>Categorical Approach Road Map</a:t>
            </a:r>
            <a:endParaRPr lang="en-US" dirty="0"/>
          </a:p>
        </p:txBody>
      </p:sp>
      <p:sp>
        <p:nvSpPr>
          <p:cNvPr id="8" name="Content Placeholder 7"/>
          <p:cNvSpPr>
            <a:spLocks noGrp="1"/>
          </p:cNvSpPr>
          <p:nvPr>
            <p:ph sz="quarter" idx="1"/>
          </p:nvPr>
        </p:nvSpPr>
        <p:spPr>
          <a:xfrm>
            <a:off x="457200" y="1447800"/>
            <a:ext cx="8229600" cy="5181600"/>
          </a:xfrm>
        </p:spPr>
        <p:txBody>
          <a:bodyPr>
            <a:normAutofit/>
          </a:bodyPr>
          <a:lstStyle/>
          <a:p>
            <a:pPr marL="514350" indent="-514350">
              <a:buFont typeface="+mj-lt"/>
              <a:buAutoNum type="arabicPeriod"/>
            </a:pPr>
            <a:r>
              <a:rPr lang="en-US" sz="2400" dirty="0" smtClean="0"/>
              <a:t>Is there a categorical match?</a:t>
            </a:r>
          </a:p>
          <a:p>
            <a:pPr lvl="3"/>
            <a:r>
              <a:rPr lang="en-US" sz="2400" dirty="0" smtClean="0"/>
              <a:t>If so, immigrant loses and inquiry stops.</a:t>
            </a:r>
          </a:p>
          <a:p>
            <a:pPr lvl="3">
              <a:spcAft>
                <a:spcPts val="1200"/>
              </a:spcAft>
            </a:pPr>
            <a:r>
              <a:rPr lang="en-US" sz="2400" dirty="0" smtClean="0"/>
              <a:t>If not, go to Step 2.</a:t>
            </a:r>
          </a:p>
          <a:p>
            <a:pPr marL="514350" indent="-514350">
              <a:buFont typeface="+mj-lt"/>
              <a:buAutoNum type="arabicPeriod"/>
            </a:pPr>
            <a:r>
              <a:rPr lang="en-US" sz="2400" dirty="0" smtClean="0"/>
              <a:t>Is the statute divisible?</a:t>
            </a:r>
            <a:endParaRPr lang="en-US" sz="2400" i="1" dirty="0" smtClean="0"/>
          </a:p>
          <a:p>
            <a:pPr lvl="3"/>
            <a:r>
              <a:rPr lang="en-US" sz="2400" dirty="0" smtClean="0"/>
              <a:t>If not, immigrant wins and inquiry stops.</a:t>
            </a:r>
          </a:p>
          <a:p>
            <a:pPr lvl="3">
              <a:spcAft>
                <a:spcPts val="1200"/>
              </a:spcAft>
            </a:pPr>
            <a:r>
              <a:rPr lang="en-US" sz="2400" dirty="0" smtClean="0"/>
              <a:t>If so, go to Step 3.</a:t>
            </a:r>
          </a:p>
          <a:p>
            <a:pPr marL="514350" indent="-514350">
              <a:buFont typeface="+mj-lt"/>
              <a:buAutoNum type="arabicPeriod"/>
            </a:pPr>
            <a:r>
              <a:rPr lang="en-US" sz="2800" dirty="0" smtClean="0"/>
              <a:t>Does the ROC establish that the offense of conviction comes within removal ground?</a:t>
            </a:r>
          </a:p>
          <a:p>
            <a:pPr lvl="3"/>
            <a:r>
              <a:rPr lang="en-US" sz="2400" dirty="0" smtClean="0"/>
              <a:t>What if the ROC is inconclusive and the applicant wants to apply for relief?   (</a:t>
            </a:r>
            <a:r>
              <a:rPr lang="en-US" sz="2400" i="1" dirty="0" smtClean="0"/>
              <a:t>Young </a:t>
            </a:r>
            <a:r>
              <a:rPr lang="en-US" sz="2400" dirty="0" smtClean="0"/>
              <a:t>issue)</a:t>
            </a:r>
            <a:endParaRPr lang="en-US" sz="2400" dirty="0"/>
          </a:p>
        </p:txBody>
      </p:sp>
    </p:spTree>
    <p:extLst>
      <p:ext uri="{BB962C8B-B14F-4D97-AF65-F5344CB8AC3E}">
        <p14:creationId xmlns:p14="http://schemas.microsoft.com/office/powerpoint/2010/main" val="1007327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Case Example</a:t>
            </a:r>
            <a:endParaRPr lang="en-US" b="1" dirty="0"/>
          </a:p>
        </p:txBody>
      </p:sp>
      <p:sp>
        <p:nvSpPr>
          <p:cNvPr id="3" name="Content Placeholder 2"/>
          <p:cNvSpPr>
            <a:spLocks noGrp="1"/>
          </p:cNvSpPr>
          <p:nvPr>
            <p:ph sz="quarter" idx="1"/>
          </p:nvPr>
        </p:nvSpPr>
        <p:spPr>
          <a:xfrm>
            <a:off x="457200" y="1447800"/>
            <a:ext cx="8229600" cy="4678363"/>
          </a:xfrm>
        </p:spPr>
        <p:txBody>
          <a:bodyPr>
            <a:normAutofit/>
          </a:bodyPr>
          <a:lstStyle/>
          <a:p>
            <a:r>
              <a:rPr lang="en-US" dirty="0" smtClean="0"/>
              <a:t>Was Mr. Almanza-Arenas’ conviction for California </a:t>
            </a:r>
            <a:r>
              <a:rPr lang="en-US" dirty="0" err="1" smtClean="0"/>
              <a:t>Veh</a:t>
            </a:r>
            <a:r>
              <a:rPr lang="en-US" dirty="0" smtClean="0"/>
              <a:t> Code § 10851 a crime involving moral turpitude, so that he was barred from applying for non-LPR cancellation?</a:t>
            </a:r>
          </a:p>
          <a:p>
            <a:pPr lvl="4">
              <a:buFont typeface="Arial"/>
              <a:buChar char="•"/>
            </a:pPr>
            <a:r>
              <a:rPr lang="en-US" sz="2400" i="1" dirty="0" smtClean="0"/>
              <a:t>Almanza</a:t>
            </a:r>
            <a:r>
              <a:rPr lang="en-US" sz="2400" i="1" dirty="0"/>
              <a:t>-Arenas v. Lynch, </a:t>
            </a:r>
            <a:r>
              <a:rPr lang="en-US" sz="2400" dirty="0"/>
              <a:t>809 F.3d 515 (9th Cir. 2015) (en banc) </a:t>
            </a:r>
            <a:endParaRPr lang="en-US" sz="2400" dirty="0" smtClean="0"/>
          </a:p>
          <a:p>
            <a:pPr marL="0" indent="0">
              <a:buNone/>
            </a:pPr>
            <a:endParaRPr lang="en-US" sz="3000" dirty="0" smtClean="0"/>
          </a:p>
        </p:txBody>
      </p:sp>
    </p:spTree>
    <p:extLst>
      <p:ext uri="{BB962C8B-B14F-4D97-AF65-F5344CB8AC3E}">
        <p14:creationId xmlns:p14="http://schemas.microsoft.com/office/powerpoint/2010/main" val="63826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Categorical Match?</a:t>
            </a:r>
            <a:endParaRPr lang="en-US" dirty="0"/>
          </a:p>
        </p:txBody>
      </p:sp>
      <p:sp>
        <p:nvSpPr>
          <p:cNvPr id="3" name="Content Placeholder 2"/>
          <p:cNvSpPr>
            <a:spLocks noGrp="1"/>
          </p:cNvSpPr>
          <p:nvPr>
            <p:ph sz="quarter" idx="1"/>
          </p:nvPr>
        </p:nvSpPr>
        <p:spPr/>
        <p:txBody>
          <a:bodyPr>
            <a:normAutofit/>
          </a:bodyPr>
          <a:lstStyle/>
          <a:p>
            <a:pPr marL="514350" indent="-514350">
              <a:spcAft>
                <a:spcPts val="3000"/>
              </a:spcAft>
              <a:buFont typeface="+mj-lt"/>
              <a:buAutoNum type="alphaLcPeriod"/>
            </a:pPr>
            <a:r>
              <a:rPr lang="en-US" sz="2800" dirty="0" smtClean="0"/>
              <a:t>Identify the federal </a:t>
            </a:r>
            <a:r>
              <a:rPr lang="en-US" sz="2800" dirty="0" smtClean="0">
                <a:solidFill>
                  <a:srgbClr val="0070C0"/>
                </a:solidFill>
              </a:rPr>
              <a:t>“generic” definition </a:t>
            </a:r>
            <a:r>
              <a:rPr lang="en-US" sz="2800" dirty="0" smtClean="0"/>
              <a:t>of the criminal law term in the removal ground, e.g., of “burglary” or “crime involving moral turpitude.”</a:t>
            </a:r>
          </a:p>
          <a:p>
            <a:pPr marL="514350" indent="-514350">
              <a:spcAft>
                <a:spcPts val="3000"/>
              </a:spcAft>
              <a:buFont typeface="+mj-lt"/>
              <a:buAutoNum type="alphaLcPeriod"/>
            </a:pPr>
            <a:r>
              <a:rPr lang="en-US" sz="2800" dirty="0" smtClean="0"/>
              <a:t>Identify the </a:t>
            </a:r>
            <a:r>
              <a:rPr lang="en-US" sz="2800" dirty="0" smtClean="0">
                <a:solidFill>
                  <a:srgbClr val="0070C0"/>
                </a:solidFill>
              </a:rPr>
              <a:t>minimum conduct </a:t>
            </a:r>
            <a:r>
              <a:rPr lang="en-US" sz="2800" dirty="0" smtClean="0">
                <a:solidFill>
                  <a:srgbClr val="FFFFFF"/>
                </a:solidFill>
              </a:rPr>
              <a:t>that violates the criminal statute </a:t>
            </a:r>
            <a:r>
              <a:rPr lang="en-US" sz="2800" dirty="0" smtClean="0"/>
              <a:t>at issue, also called the “least criminalized act.”   (This conduct must have a reasonable probability of being prosecuted.)</a:t>
            </a:r>
          </a:p>
          <a:p>
            <a:pPr marL="514350" indent="-514350">
              <a:buFont typeface="+mj-lt"/>
              <a:buAutoNum type="alphaLcPeriod"/>
            </a:pPr>
            <a:r>
              <a:rPr lang="en-US" sz="2800" dirty="0" smtClean="0">
                <a:solidFill>
                  <a:srgbClr val="0070C0"/>
                </a:solidFill>
              </a:rPr>
              <a:t>Compare them</a:t>
            </a:r>
            <a:r>
              <a:rPr lang="en-US" sz="2800" dirty="0" smtClean="0"/>
              <a:t>.</a:t>
            </a:r>
          </a:p>
        </p:txBody>
      </p:sp>
    </p:spTree>
    <p:extLst>
      <p:ext uri="{BB962C8B-B14F-4D97-AF65-F5344CB8AC3E}">
        <p14:creationId xmlns:p14="http://schemas.microsoft.com/office/powerpoint/2010/main" val="24207901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Autofit/>
          </a:bodyPr>
          <a:lstStyle/>
          <a:p>
            <a:r>
              <a:rPr lang="en-US" sz="3600" dirty="0" smtClean="0"/>
              <a:t>Step 1:  Is § 10851 a Categorical CIMT?</a:t>
            </a:r>
            <a:endParaRPr lang="en-US" sz="3600" dirty="0"/>
          </a:p>
        </p:txBody>
      </p:sp>
      <p:sp>
        <p:nvSpPr>
          <p:cNvPr id="3" name="Content Placeholder 2"/>
          <p:cNvSpPr>
            <a:spLocks noGrp="1"/>
          </p:cNvSpPr>
          <p:nvPr>
            <p:ph sz="quarter" idx="1"/>
          </p:nvPr>
        </p:nvSpPr>
        <p:spPr>
          <a:xfrm>
            <a:off x="457200" y="1371600"/>
            <a:ext cx="8229600" cy="5181600"/>
          </a:xfrm>
        </p:spPr>
        <p:txBody>
          <a:bodyPr>
            <a:noAutofit/>
          </a:bodyPr>
          <a:lstStyle/>
          <a:p>
            <a:pPr>
              <a:spcAft>
                <a:spcPts val="2400"/>
              </a:spcAft>
            </a:pPr>
            <a:r>
              <a:rPr lang="en-US" sz="2400" dirty="0" smtClean="0">
                <a:solidFill>
                  <a:srgbClr val="0070C0"/>
                </a:solidFill>
              </a:rPr>
              <a:t>Generic definition:   </a:t>
            </a:r>
            <a:r>
              <a:rPr lang="en-US" sz="2400" dirty="0" smtClean="0"/>
              <a:t>The definition of a CIMT includes theft (a taking without consent), but only if the intent is to deprive the owner permanently.</a:t>
            </a:r>
          </a:p>
          <a:p>
            <a:pPr>
              <a:spcAft>
                <a:spcPts val="2400"/>
              </a:spcAft>
            </a:pPr>
            <a:r>
              <a:rPr lang="en-US" sz="2400" dirty="0" smtClean="0">
                <a:solidFill>
                  <a:srgbClr val="0070C0"/>
                </a:solidFill>
              </a:rPr>
              <a:t>Minimum conduct:  </a:t>
            </a:r>
            <a:r>
              <a:rPr lang="en-US" sz="2400" dirty="0" smtClean="0"/>
              <a:t>Cal Vehicle Code § 10851 prohibits taking a vehicle with intent to deprive “permanently or temporarily.”   People have been prosecuted for taking a vehicle with intent to deprive temporarily.</a:t>
            </a:r>
          </a:p>
          <a:p>
            <a:pPr>
              <a:spcAft>
                <a:spcPts val="1800"/>
              </a:spcAft>
            </a:pPr>
            <a:r>
              <a:rPr lang="en-US" sz="2400" dirty="0" smtClean="0">
                <a:solidFill>
                  <a:srgbClr val="FF0000"/>
                </a:solidFill>
              </a:rPr>
              <a:t>Compare:  </a:t>
            </a:r>
            <a:r>
              <a:rPr lang="en-US" sz="2400" dirty="0" smtClean="0"/>
              <a:t>Can one be convicted of VC § 10851 but not of the generic offense?   If so, no categorical match.</a:t>
            </a:r>
            <a:endParaRPr lang="en-US" sz="2400" dirty="0" smtClean="0">
              <a:solidFill>
                <a:schemeClr val="accent6">
                  <a:lumMod val="60000"/>
                  <a:lumOff val="40000"/>
                </a:schemeClr>
              </a:solidFill>
            </a:endParaRPr>
          </a:p>
        </p:txBody>
      </p:sp>
    </p:spTree>
    <p:extLst>
      <p:ext uri="{BB962C8B-B14F-4D97-AF65-F5344CB8AC3E}">
        <p14:creationId xmlns:p14="http://schemas.microsoft.com/office/powerpoint/2010/main" val="1016452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52400"/>
            <a:ext cx="9144000" cy="1447800"/>
          </a:xfrm>
        </p:spPr>
        <p:txBody>
          <a:bodyPr>
            <a:noAutofit/>
          </a:bodyPr>
          <a:lstStyle/>
          <a:p>
            <a:pPr marL="857250" indent="-857250" eaLnBrk="1" hangingPunct="1">
              <a:spcBef>
                <a:spcPts val="188"/>
              </a:spcBef>
              <a:defRPr/>
            </a:pPr>
            <a:r>
              <a:rPr lang="en-US" sz="3200" i="1" dirty="0">
                <a:solidFill>
                  <a:schemeClr val="bg1"/>
                </a:solidFill>
                <a:latin typeface="Book Antiqua" charset="0"/>
                <a:ea typeface="ＭＳ Ｐゴシック" charset="0"/>
              </a:rPr>
              <a:t/>
            </a:r>
            <a:br>
              <a:rPr lang="en-US" sz="3200" i="1" dirty="0">
                <a:solidFill>
                  <a:schemeClr val="bg1"/>
                </a:solidFill>
                <a:latin typeface="Book Antiqua" charset="0"/>
                <a:ea typeface="ＭＳ Ｐゴシック" charset="0"/>
              </a:rPr>
            </a:br>
            <a:r>
              <a:rPr lang="en-US" sz="3200" i="1" dirty="0">
                <a:solidFill>
                  <a:schemeClr val="bg1"/>
                </a:solidFill>
                <a:latin typeface="Book Antiqua" charset="0"/>
                <a:ea typeface="ＭＳ Ｐゴシック" charset="0"/>
              </a:rPr>
              <a:t/>
            </a:r>
            <a:br>
              <a:rPr lang="en-US" sz="3200" i="1" dirty="0">
                <a:solidFill>
                  <a:schemeClr val="bg1"/>
                </a:solidFill>
                <a:latin typeface="Book Antiqua" charset="0"/>
                <a:ea typeface="ＭＳ Ｐゴシック" charset="0"/>
              </a:rPr>
            </a:br>
            <a:r>
              <a:rPr lang="en-US" sz="3200" i="1" dirty="0">
                <a:solidFill>
                  <a:schemeClr val="bg1"/>
                </a:solidFill>
                <a:latin typeface="Book Antiqua" charset="0"/>
                <a:ea typeface="ＭＳ Ｐゴシック" charset="0"/>
              </a:rPr>
              <a:t/>
            </a:r>
            <a:br>
              <a:rPr lang="en-US" sz="3200" i="1" dirty="0">
                <a:solidFill>
                  <a:schemeClr val="bg1"/>
                </a:solidFill>
                <a:latin typeface="Book Antiqua" charset="0"/>
                <a:ea typeface="ＭＳ Ｐゴシック" charset="0"/>
              </a:rPr>
            </a:br>
            <a:r>
              <a:rPr lang="en-US" sz="4000" b="1" dirty="0" smtClean="0">
                <a:solidFill>
                  <a:schemeClr val="accent6">
                    <a:lumMod val="60000"/>
                    <a:lumOff val="40000"/>
                  </a:schemeClr>
                </a:solidFill>
                <a:latin typeface="Book Antiqua" charset="0"/>
                <a:ea typeface="ＭＳ Ｐゴシック" charset="0"/>
              </a:rPr>
              <a:t>No Categorical Match --</a:t>
            </a:r>
            <a:br>
              <a:rPr lang="en-US" sz="4000" b="1" dirty="0" smtClean="0">
                <a:solidFill>
                  <a:schemeClr val="accent6">
                    <a:lumMod val="60000"/>
                    <a:lumOff val="40000"/>
                  </a:schemeClr>
                </a:solidFill>
                <a:latin typeface="Book Antiqua" charset="0"/>
                <a:ea typeface="ＭＳ Ｐゴシック" charset="0"/>
              </a:rPr>
            </a:br>
            <a:r>
              <a:rPr lang="en-US" sz="4000" b="1" dirty="0" smtClean="0">
                <a:solidFill>
                  <a:schemeClr val="accent6">
                    <a:lumMod val="60000"/>
                    <a:lumOff val="40000"/>
                  </a:schemeClr>
                </a:solidFill>
                <a:latin typeface="Book Antiqua" charset="0"/>
                <a:ea typeface="ＭＳ Ｐゴシック" charset="0"/>
              </a:rPr>
              <a:t>Criminal statute is “overbroad”</a:t>
            </a:r>
            <a:r>
              <a:rPr lang="en-US" sz="4000" b="1" dirty="0">
                <a:solidFill>
                  <a:schemeClr val="accent6">
                    <a:lumMod val="60000"/>
                    <a:lumOff val="40000"/>
                  </a:schemeClr>
                </a:solidFill>
                <a:latin typeface="Book Antiqua" charset="0"/>
                <a:ea typeface="ＭＳ Ｐゴシック" charset="0"/>
              </a:rPr>
              <a:t/>
            </a:r>
            <a:br>
              <a:rPr lang="en-US" sz="4000" b="1" dirty="0">
                <a:solidFill>
                  <a:schemeClr val="accent6">
                    <a:lumMod val="60000"/>
                    <a:lumOff val="40000"/>
                  </a:schemeClr>
                </a:solidFill>
                <a:latin typeface="Book Antiqua" charset="0"/>
                <a:ea typeface="ＭＳ Ｐゴシック" charset="0"/>
              </a:rPr>
            </a:br>
            <a:r>
              <a:rPr lang="en-US" sz="4000" dirty="0">
                <a:solidFill>
                  <a:schemeClr val="accent6">
                    <a:lumMod val="60000"/>
                    <a:lumOff val="40000"/>
                  </a:schemeClr>
                </a:solidFill>
                <a:latin typeface="Book Antiqua" charset="0"/>
                <a:ea typeface="ＭＳ Ｐゴシック" charset="0"/>
              </a:rPr>
              <a:t/>
            </a:r>
            <a:br>
              <a:rPr lang="en-US" sz="4000" dirty="0">
                <a:solidFill>
                  <a:schemeClr val="accent6">
                    <a:lumMod val="60000"/>
                    <a:lumOff val="40000"/>
                  </a:schemeClr>
                </a:solidFill>
                <a:latin typeface="Book Antiqua" charset="0"/>
                <a:ea typeface="ＭＳ Ｐゴシック" charset="0"/>
              </a:rPr>
            </a:br>
            <a:r>
              <a:rPr lang="en-US" sz="4000" dirty="0">
                <a:solidFill>
                  <a:schemeClr val="accent6">
                    <a:lumMod val="60000"/>
                    <a:lumOff val="40000"/>
                  </a:schemeClr>
                </a:solidFill>
                <a:latin typeface="Book Antiqua" charset="0"/>
                <a:ea typeface="ＭＳ Ｐゴシック" charset="0"/>
              </a:rPr>
              <a:t/>
            </a:r>
            <a:br>
              <a:rPr lang="en-US" sz="4000" dirty="0">
                <a:solidFill>
                  <a:schemeClr val="accent6">
                    <a:lumMod val="60000"/>
                    <a:lumOff val="40000"/>
                  </a:schemeClr>
                </a:solidFill>
                <a:latin typeface="Book Antiqua" charset="0"/>
                <a:ea typeface="ＭＳ Ｐゴシック" charset="0"/>
              </a:rPr>
            </a:br>
            <a:endParaRPr lang="en-US" sz="4000" b="1" i="1" dirty="0">
              <a:solidFill>
                <a:schemeClr val="accent6">
                  <a:lumMod val="60000"/>
                  <a:lumOff val="40000"/>
                </a:schemeClr>
              </a:solidFill>
              <a:effectLst>
                <a:outerShdw blurRad="38100" dist="38100" dir="2700000" algn="tl">
                  <a:srgbClr val="DDDDDD"/>
                </a:outerShdw>
              </a:effectLst>
              <a:latin typeface="Book Antiqua" charset="0"/>
              <a:ea typeface="ＭＳ Ｐゴシック" charset="0"/>
            </a:endParaRPr>
          </a:p>
        </p:txBody>
      </p:sp>
      <p:sp>
        <p:nvSpPr>
          <p:cNvPr id="93186" name="Rectangle 3"/>
          <p:cNvSpPr>
            <a:spLocks noGrp="1" noChangeArrowheads="1"/>
          </p:cNvSpPr>
          <p:nvPr>
            <p:ph sz="quarter" idx="1"/>
          </p:nvPr>
        </p:nvSpPr>
        <p:spPr>
          <a:xfrm>
            <a:off x="381000" y="1646238"/>
            <a:ext cx="8458200" cy="5211762"/>
          </a:xfrm>
        </p:spPr>
        <p:txBody>
          <a:bodyPr/>
          <a:lstStyle/>
          <a:p>
            <a:pPr eaLnBrk="1" hangingPunct="1"/>
            <a:endParaRPr lang="en-US" sz="3000" dirty="0">
              <a:latin typeface="Book Antiqua" charset="0"/>
              <a:ea typeface="ＭＳ Ｐゴシック" charset="0"/>
            </a:endParaRPr>
          </a:p>
          <a:p>
            <a:pPr lvl="1" eaLnBrk="1" hangingPunct="1"/>
            <a:endParaRPr lang="en-US" sz="2600" dirty="0">
              <a:latin typeface="Book Antiqua" charset="0"/>
              <a:ea typeface="ＭＳ Ｐゴシック" charset="0"/>
            </a:endParaRPr>
          </a:p>
          <a:p>
            <a:pPr eaLnBrk="1" hangingPunct="1"/>
            <a:endParaRPr lang="en-US" sz="2600" dirty="0">
              <a:latin typeface="Book Antiqua" charset="0"/>
              <a:ea typeface="ＭＳ Ｐゴシック" charset="0"/>
            </a:endParaRPr>
          </a:p>
        </p:txBody>
      </p:sp>
      <p:sp>
        <p:nvSpPr>
          <p:cNvPr id="93187" name="Rectangle 7"/>
          <p:cNvSpPr>
            <a:spLocks noChangeArrowheads="1"/>
          </p:cNvSpPr>
          <p:nvPr/>
        </p:nvSpPr>
        <p:spPr bwMode="auto">
          <a:xfrm>
            <a:off x="5791200" y="6608763"/>
            <a:ext cx="34083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100" b="1" i="1">
                <a:solidFill>
                  <a:srgbClr val="FFFFFF"/>
                </a:solidFill>
                <a:latin typeface="Book Antiqua" charset="0"/>
              </a:rPr>
              <a:t>© 2011 American Immigration Lawyers Association</a:t>
            </a:r>
          </a:p>
        </p:txBody>
      </p:sp>
      <p:sp>
        <p:nvSpPr>
          <p:cNvPr id="93188" name="Rectangle 7"/>
          <p:cNvSpPr>
            <a:spLocks noGrp="1" noChangeArrowheads="1"/>
          </p:cNvSpPr>
          <p:nvPr/>
        </p:nvSpPr>
        <p:spPr bwMode="auto">
          <a:xfrm>
            <a:off x="419100" y="1004888"/>
            <a:ext cx="8305800"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buClr>
                <a:schemeClr val="folHlink"/>
              </a:buClr>
              <a:buSzPct val="90000"/>
              <a:buFont typeface="Wingdings" charset="0"/>
              <a:buNone/>
            </a:pPr>
            <a:endParaRPr lang="en-US" sz="3600" dirty="0">
              <a:latin typeface="Book Antiqua" charset="0"/>
            </a:endParaRPr>
          </a:p>
          <a:p>
            <a:pPr marL="857250" indent="-857250">
              <a:spcBef>
                <a:spcPct val="60000"/>
              </a:spcBef>
              <a:spcAft>
                <a:spcPts val="1800"/>
              </a:spcAft>
              <a:buClr>
                <a:schemeClr val="folHlink"/>
              </a:buClr>
              <a:buSzPct val="90000"/>
              <a:buFont typeface="Wingdings" charset="0"/>
              <a:buNone/>
            </a:pPr>
            <a:endParaRPr lang="en-US" sz="3600" dirty="0">
              <a:solidFill>
                <a:srgbClr val="FF6600"/>
              </a:solidFill>
              <a:latin typeface="Book Antiqua" charset="0"/>
            </a:endParaRPr>
          </a:p>
          <a:p>
            <a:pPr marL="857250" indent="-857250" algn="ctr">
              <a:spcBef>
                <a:spcPts val="3192"/>
              </a:spcBef>
              <a:spcAft>
                <a:spcPts val="1800"/>
              </a:spcAft>
              <a:buClr>
                <a:schemeClr val="folHlink"/>
              </a:buClr>
              <a:buSzPct val="90000"/>
              <a:buFont typeface="Wingdings" charset="0"/>
              <a:buNone/>
            </a:pPr>
            <a:r>
              <a:rPr lang="en-US" sz="3600" dirty="0" smtClean="0">
                <a:solidFill>
                  <a:srgbClr val="FF0000"/>
                </a:solidFill>
                <a:latin typeface="Book Antiqua" charset="0"/>
              </a:rPr>
              <a:t>Go on to Step 2:  Is § 10851 Divisible?</a:t>
            </a:r>
          </a:p>
          <a:p>
            <a:pPr marL="857250" indent="-857250" algn="ctr">
              <a:spcBef>
                <a:spcPct val="60000"/>
              </a:spcBef>
              <a:buClr>
                <a:schemeClr val="folHlink"/>
              </a:buClr>
              <a:buSzPct val="90000"/>
              <a:buFont typeface="Wingdings" charset="0"/>
              <a:buNone/>
            </a:pPr>
            <a:endParaRPr lang="en-US" sz="3600" dirty="0">
              <a:latin typeface="Book Antiqua" charset="0"/>
            </a:endParaRPr>
          </a:p>
          <a:p>
            <a:pPr marL="857250" indent="-857250" algn="ctr">
              <a:spcBef>
                <a:spcPct val="60000"/>
              </a:spcBef>
              <a:buClr>
                <a:schemeClr val="folHlink"/>
              </a:buClr>
              <a:buSzPct val="90000"/>
              <a:buFont typeface="Wingdings" charset="0"/>
              <a:buNone/>
            </a:pPr>
            <a:endParaRPr lang="en-US" sz="3600" i="1" dirty="0">
              <a:latin typeface="Book Antiqua" charset="0"/>
            </a:endParaRPr>
          </a:p>
        </p:txBody>
      </p:sp>
      <p:sp>
        <p:nvSpPr>
          <p:cNvPr id="9" name="Oval 8"/>
          <p:cNvSpPr/>
          <p:nvPr/>
        </p:nvSpPr>
        <p:spPr>
          <a:xfrm>
            <a:off x="1905000" y="1600200"/>
            <a:ext cx="4876800" cy="3962400"/>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2400" dirty="0" smtClean="0">
                <a:solidFill>
                  <a:srgbClr val="000000"/>
                </a:solidFill>
                <a:latin typeface="Book Antiqua" charset="0"/>
                <a:ea typeface="ＭＳ Ｐゴシック" charset="0"/>
                <a:cs typeface="ＭＳ Ｐゴシック" charset="0"/>
              </a:rPr>
              <a:t>§ 10851 TEMPORARY INTENT</a:t>
            </a:r>
            <a:endParaRPr lang="en-US" sz="24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a:p>
            <a:pPr algn="ctr">
              <a:defRPr/>
            </a:pPr>
            <a:endParaRPr lang="en-US" sz="2000" dirty="0">
              <a:solidFill>
                <a:srgbClr val="000000"/>
              </a:solidFill>
              <a:latin typeface="Book Antiqua" charset="0"/>
              <a:ea typeface="ＭＳ Ｐゴシック" charset="0"/>
              <a:cs typeface="ＭＳ Ｐゴシック" charset="0"/>
            </a:endParaRPr>
          </a:p>
        </p:txBody>
      </p:sp>
      <p:sp>
        <p:nvSpPr>
          <p:cNvPr id="10" name="Rectangle 9"/>
          <p:cNvSpPr/>
          <p:nvPr/>
        </p:nvSpPr>
        <p:spPr>
          <a:xfrm>
            <a:off x="2743200" y="2971800"/>
            <a:ext cx="3124200" cy="205740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800" dirty="0" smtClean="0">
                <a:solidFill>
                  <a:srgbClr val="FFFFFF"/>
                </a:solidFill>
                <a:latin typeface="Book Antiqua" charset="0"/>
                <a:ea typeface="ＭＳ Ｐゴシック" charset="0"/>
                <a:cs typeface="ＭＳ Ｐゴシック" charset="0"/>
              </a:rPr>
              <a:t>CIMT </a:t>
            </a:r>
          </a:p>
          <a:p>
            <a:pPr algn="ctr">
              <a:defRPr/>
            </a:pPr>
            <a:r>
              <a:rPr lang="en-US" sz="2800" dirty="0" smtClean="0">
                <a:solidFill>
                  <a:srgbClr val="FFFFFF"/>
                </a:solidFill>
                <a:latin typeface="Book Antiqua" charset="0"/>
                <a:ea typeface="ＭＳ Ｐゴシック" charset="0"/>
                <a:cs typeface="ＭＳ Ｐゴシック" charset="0"/>
              </a:rPr>
              <a:t>REQUIRES</a:t>
            </a:r>
          </a:p>
          <a:p>
            <a:pPr algn="ctr">
              <a:defRPr/>
            </a:pPr>
            <a:r>
              <a:rPr lang="en-US" sz="2800" dirty="0" smtClean="0">
                <a:solidFill>
                  <a:srgbClr val="FFFFFF"/>
                </a:solidFill>
                <a:latin typeface="Book Antiqua" charset="0"/>
                <a:ea typeface="ＭＳ Ｐゴシック" charset="0"/>
                <a:cs typeface="ＭＳ Ｐゴシック" charset="0"/>
              </a:rPr>
              <a:t>PERMANENT INTENT</a:t>
            </a:r>
            <a:endParaRPr lang="en-US" sz="2800" dirty="0">
              <a:solidFill>
                <a:srgbClr val="FFFFFF"/>
              </a:solidFill>
              <a:latin typeface="Book Antiqua" charset="0"/>
              <a:ea typeface="ＭＳ Ｐゴシック" charset="0"/>
              <a:cs typeface="ＭＳ Ｐゴシック" charset="0"/>
            </a:endParaRPr>
          </a:p>
        </p:txBody>
      </p:sp>
    </p:spTree>
    <p:extLst>
      <p:ext uri="{BB962C8B-B14F-4D97-AF65-F5344CB8AC3E}">
        <p14:creationId xmlns:p14="http://schemas.microsoft.com/office/powerpoint/2010/main" val="8469228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4000" dirty="0" smtClean="0">
                <a:solidFill>
                  <a:srgbClr val="FF0000"/>
                </a:solidFill>
              </a:rPr>
              <a:t>Step 2:  Is </a:t>
            </a:r>
            <a:r>
              <a:rPr lang="en-US" sz="4000" dirty="0" smtClean="0">
                <a:solidFill>
                  <a:srgbClr val="FF0000"/>
                </a:solidFill>
              </a:rPr>
              <a:t>the </a:t>
            </a:r>
            <a:r>
              <a:rPr lang="en-US" sz="4000" dirty="0" smtClean="0">
                <a:solidFill>
                  <a:srgbClr val="FF0000"/>
                </a:solidFill>
              </a:rPr>
              <a:t>Statute Divisible?</a:t>
            </a:r>
            <a:endParaRPr lang="en-US" sz="4000" dirty="0">
              <a:solidFill>
                <a:srgbClr val="FF0000"/>
              </a:solidFill>
            </a:endParaRPr>
          </a:p>
        </p:txBody>
      </p:sp>
      <p:sp>
        <p:nvSpPr>
          <p:cNvPr id="3" name="Content Placeholder 2"/>
          <p:cNvSpPr>
            <a:spLocks noGrp="1"/>
          </p:cNvSpPr>
          <p:nvPr>
            <p:ph sz="quarter" idx="1"/>
          </p:nvPr>
        </p:nvSpPr>
        <p:spPr>
          <a:xfrm>
            <a:off x="457200" y="1600200"/>
            <a:ext cx="8229600" cy="4800600"/>
          </a:xfrm>
        </p:spPr>
        <p:txBody>
          <a:bodyPr>
            <a:normAutofit fontScale="77500" lnSpcReduction="20000"/>
          </a:bodyPr>
          <a:lstStyle/>
          <a:p>
            <a:pPr marL="514350" indent="-514350">
              <a:buFont typeface="+mj-lt"/>
              <a:buAutoNum type="alphaLcParenR"/>
            </a:pPr>
            <a:r>
              <a:rPr lang="en-US" sz="3500" dirty="0" smtClean="0"/>
              <a:t>Statute must set out different </a:t>
            </a:r>
            <a:r>
              <a:rPr lang="en-US" sz="3500" dirty="0">
                <a:solidFill>
                  <a:srgbClr val="0070C0"/>
                </a:solidFill>
              </a:rPr>
              <a:t>elements </a:t>
            </a:r>
            <a:r>
              <a:rPr lang="en-US" sz="3500" dirty="0" smtClean="0"/>
              <a:t>phrased in the alternative (using “or”).</a:t>
            </a:r>
          </a:p>
          <a:p>
            <a:pPr marL="2228850" lvl="4" indent="-514350">
              <a:spcAft>
                <a:spcPts val="1800"/>
              </a:spcAft>
              <a:buFont typeface="Arial"/>
              <a:buChar char="•"/>
            </a:pPr>
            <a:r>
              <a:rPr lang="en-US" sz="2900" dirty="0" smtClean="0"/>
              <a:t>E.g., the term “entry” is not divisible. </a:t>
            </a:r>
            <a:r>
              <a:rPr lang="en-US" sz="2900" i="1" dirty="0" smtClean="0"/>
              <a:t>Descamps </a:t>
            </a:r>
          </a:p>
          <a:p>
            <a:pPr marL="514350" indent="-514350">
              <a:spcAft>
                <a:spcPts val="1800"/>
              </a:spcAft>
              <a:buFont typeface="+mj-lt"/>
              <a:buAutoNum type="alphaLcParenR"/>
            </a:pPr>
            <a:r>
              <a:rPr lang="en-US" sz="3500" dirty="0" smtClean="0"/>
              <a:t>At least one but not all of the alternative offenses must trigger the removal ground.</a:t>
            </a:r>
          </a:p>
          <a:p>
            <a:pPr marL="514350" indent="-514350">
              <a:spcAft>
                <a:spcPts val="1800"/>
              </a:spcAft>
              <a:buFont typeface="+mj-lt"/>
              <a:buAutoNum type="alphaLcParenR"/>
            </a:pPr>
            <a:r>
              <a:rPr lang="en-US" sz="3500" dirty="0" smtClean="0"/>
              <a:t>*</a:t>
            </a:r>
            <a:r>
              <a:rPr lang="en-US" sz="3500" dirty="0" smtClean="0">
                <a:solidFill>
                  <a:srgbClr val="FFFFFF"/>
                </a:solidFill>
              </a:rPr>
              <a:t>* </a:t>
            </a:r>
            <a:r>
              <a:rPr lang="en-US" sz="3500" dirty="0" smtClean="0">
                <a:solidFill>
                  <a:schemeClr val="accent1">
                    <a:lumMod val="75000"/>
                  </a:schemeClr>
                </a:solidFill>
              </a:rPr>
              <a:t>A jury must decide unanimously between the alternative offenses in order to find guilt, in every case. </a:t>
            </a:r>
            <a:r>
              <a:rPr lang="en-US" sz="3500" dirty="0" smtClean="0">
                <a:solidFill>
                  <a:srgbClr val="FFFFFF"/>
                </a:solidFill>
              </a:rPr>
              <a:t>** </a:t>
            </a:r>
            <a:r>
              <a:rPr lang="en-US" sz="3500" dirty="0"/>
              <a:t> </a:t>
            </a:r>
            <a:r>
              <a:rPr lang="en-US" sz="3500" dirty="0" smtClean="0"/>
              <a:t>This is the definition of </a:t>
            </a:r>
            <a:r>
              <a:rPr lang="en-US" sz="3500" dirty="0" smtClean="0">
                <a:solidFill>
                  <a:srgbClr val="0070C0"/>
                </a:solidFill>
              </a:rPr>
              <a:t>an “element.”</a:t>
            </a:r>
          </a:p>
          <a:p>
            <a:pPr marL="2686050" lvl="5" indent="-514350">
              <a:spcAft>
                <a:spcPts val="1200"/>
              </a:spcAft>
              <a:buFont typeface="Arial"/>
              <a:buChar char="•"/>
            </a:pPr>
            <a:r>
              <a:rPr lang="en-US" sz="2900" dirty="0" smtClean="0">
                <a:solidFill>
                  <a:srgbClr val="0070C0"/>
                </a:solidFill>
              </a:rPr>
              <a:t>Compare </a:t>
            </a:r>
            <a:r>
              <a:rPr lang="en-US" sz="2900" i="1" dirty="0" smtClean="0">
                <a:solidFill>
                  <a:srgbClr val="0070C0"/>
                </a:solidFill>
              </a:rPr>
              <a:t>Almanza-Arenas  </a:t>
            </a:r>
            <a:r>
              <a:rPr lang="en-US" sz="2900" dirty="0" smtClean="0">
                <a:solidFill>
                  <a:srgbClr val="0070C0"/>
                </a:solidFill>
              </a:rPr>
              <a:t>with </a:t>
            </a:r>
            <a:r>
              <a:rPr lang="en-US" sz="2900" i="1" dirty="0" smtClean="0">
                <a:solidFill>
                  <a:srgbClr val="0070C0"/>
                </a:solidFill>
              </a:rPr>
              <a:t>Mathis v. U.S. </a:t>
            </a:r>
            <a:r>
              <a:rPr lang="en-US" sz="2900" dirty="0" smtClean="0">
                <a:solidFill>
                  <a:srgbClr val="0070C0"/>
                </a:solidFill>
              </a:rPr>
              <a:t>(11</a:t>
            </a:r>
            <a:r>
              <a:rPr lang="en-US" sz="2900" baseline="30000" dirty="0" smtClean="0">
                <a:solidFill>
                  <a:srgbClr val="0070C0"/>
                </a:solidFill>
              </a:rPr>
              <a:t>th</a:t>
            </a:r>
            <a:r>
              <a:rPr lang="en-US" sz="2900" dirty="0" smtClean="0">
                <a:solidFill>
                  <a:srgbClr val="0070C0"/>
                </a:solidFill>
              </a:rPr>
              <a:t> Cir 2014), cert granted 2016</a:t>
            </a:r>
            <a:endParaRPr lang="en-US" dirty="0" smtClean="0">
              <a:solidFill>
                <a:srgbClr val="0070C0"/>
              </a:solidFill>
            </a:endParaRPr>
          </a:p>
          <a:p>
            <a:pPr marL="0" indent="0">
              <a:buNone/>
            </a:pPr>
            <a:endParaRPr lang="en-US" dirty="0"/>
          </a:p>
        </p:txBody>
      </p:sp>
    </p:spTree>
    <p:extLst>
      <p:ext uri="{BB962C8B-B14F-4D97-AF65-F5344CB8AC3E}">
        <p14:creationId xmlns:p14="http://schemas.microsoft.com/office/powerpoint/2010/main" val="1152442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dirty="0" smtClean="0">
                <a:solidFill>
                  <a:srgbClr val="FF0000"/>
                </a:solidFill>
              </a:rPr>
              <a:t>Is § 10851 Divisible?</a:t>
            </a:r>
            <a:endParaRPr lang="en-US" dirty="0">
              <a:solidFill>
                <a:srgbClr val="FF0000"/>
              </a:solidFill>
            </a:endParaRPr>
          </a:p>
        </p:txBody>
      </p:sp>
      <p:sp>
        <p:nvSpPr>
          <p:cNvPr id="3" name="Content Placeholder 2"/>
          <p:cNvSpPr>
            <a:spLocks noGrp="1"/>
          </p:cNvSpPr>
          <p:nvPr>
            <p:ph sz="quarter" idx="1"/>
          </p:nvPr>
        </p:nvSpPr>
        <p:spPr>
          <a:xfrm>
            <a:off x="457200" y="1219200"/>
            <a:ext cx="8229600" cy="5410200"/>
          </a:xfrm>
        </p:spPr>
        <p:txBody>
          <a:bodyPr>
            <a:normAutofit lnSpcReduction="10000"/>
          </a:bodyPr>
          <a:lstStyle/>
          <a:p>
            <a:pPr marL="514350" indent="-514350">
              <a:spcAft>
                <a:spcPts val="2400"/>
              </a:spcAft>
              <a:buFont typeface="+mj-lt"/>
              <a:buAutoNum type="alphaLcPeriod"/>
            </a:pPr>
            <a:r>
              <a:rPr lang="en-US" dirty="0" smtClean="0"/>
              <a:t> </a:t>
            </a:r>
            <a:r>
              <a:rPr lang="en-US" sz="3000" dirty="0" smtClean="0"/>
              <a:t>Yes, 10851 sets </a:t>
            </a:r>
            <a:r>
              <a:rPr lang="en-US" sz="3000" dirty="0"/>
              <a:t>out </a:t>
            </a:r>
            <a:r>
              <a:rPr lang="en-US" sz="3000" dirty="0" smtClean="0"/>
              <a:t>different statutory alternatives: “permanently </a:t>
            </a:r>
            <a:r>
              <a:rPr lang="en-US" sz="3000" b="1" u="sng" dirty="0" smtClean="0"/>
              <a:t>or</a:t>
            </a:r>
            <a:r>
              <a:rPr lang="en-US" sz="3000" dirty="0" smtClean="0"/>
              <a:t> temporarily”. </a:t>
            </a:r>
          </a:p>
          <a:p>
            <a:pPr marL="514350" indent="-514350">
              <a:spcAft>
                <a:spcPts val="2400"/>
              </a:spcAft>
              <a:buFont typeface="+mj-lt"/>
              <a:buAutoNum type="alphaLcPeriod"/>
            </a:pPr>
            <a:r>
              <a:rPr lang="en-US" sz="3000" dirty="0" smtClean="0"/>
              <a:t> Yes,  </a:t>
            </a:r>
            <a:r>
              <a:rPr lang="en-US" sz="3000" dirty="0"/>
              <a:t>p</a:t>
            </a:r>
            <a:r>
              <a:rPr lang="en-US" sz="3000" dirty="0" smtClean="0"/>
              <a:t>ermanent intent is a CIMT, while temporary intent is not.</a:t>
            </a:r>
            <a:endParaRPr lang="en-US" sz="3000" dirty="0"/>
          </a:p>
          <a:p>
            <a:pPr marL="514350" indent="-514350">
              <a:spcAft>
                <a:spcPts val="600"/>
              </a:spcAft>
              <a:buFont typeface="+mj-lt"/>
              <a:buAutoNum type="alphaLcPeriod"/>
            </a:pPr>
            <a:r>
              <a:rPr lang="en-US" sz="3000" dirty="0" smtClean="0"/>
              <a:t> ** </a:t>
            </a:r>
            <a:r>
              <a:rPr lang="en-US" sz="3000" dirty="0" smtClean="0">
                <a:solidFill>
                  <a:schemeClr val="accent1">
                    <a:lumMod val="75000"/>
                  </a:schemeClr>
                </a:solidFill>
              </a:rPr>
              <a:t>Maybe – it </a:t>
            </a:r>
            <a:r>
              <a:rPr lang="en-US" sz="3000" dirty="0">
                <a:solidFill>
                  <a:schemeClr val="accent1">
                    <a:lumMod val="75000"/>
                  </a:schemeClr>
                </a:solidFill>
              </a:rPr>
              <a:t>d</a:t>
            </a:r>
            <a:r>
              <a:rPr lang="en-US" sz="3000" dirty="0" smtClean="0">
                <a:solidFill>
                  <a:schemeClr val="accent1">
                    <a:lumMod val="75000"/>
                  </a:schemeClr>
                </a:solidFill>
              </a:rPr>
              <a:t>epends on the test used.</a:t>
            </a:r>
          </a:p>
          <a:p>
            <a:pPr marL="914400" lvl="1" indent="-514350">
              <a:spcAft>
                <a:spcPts val="600"/>
              </a:spcAft>
            </a:pPr>
            <a:r>
              <a:rPr lang="en-US" sz="3000" dirty="0" smtClean="0"/>
              <a:t>If jury unanimity rule applies (</a:t>
            </a:r>
            <a:r>
              <a:rPr lang="en-US" sz="3000" i="1" dirty="0" smtClean="0"/>
              <a:t>Almanza-Arenas</a:t>
            </a:r>
            <a:r>
              <a:rPr lang="en-US" sz="3000" dirty="0" smtClean="0"/>
              <a:t>), it is not divisible.  </a:t>
            </a:r>
          </a:p>
          <a:p>
            <a:pPr marL="914400" lvl="1" indent="-514350">
              <a:spcAft>
                <a:spcPts val="2400"/>
              </a:spcAft>
            </a:pPr>
            <a:r>
              <a:rPr lang="en-US" sz="3000" dirty="0" smtClean="0"/>
              <a:t>Is that rule doesn’t apply (</a:t>
            </a:r>
            <a:r>
              <a:rPr lang="en-US" sz="3000" i="1" dirty="0" smtClean="0"/>
              <a:t>Mathis </a:t>
            </a:r>
            <a:r>
              <a:rPr lang="en-US" sz="3000" dirty="0" smtClean="0"/>
              <a:t>11th Cir), it is.</a:t>
            </a:r>
            <a:endParaRPr lang="en-US" sz="3000" dirty="0"/>
          </a:p>
          <a:p>
            <a:endParaRPr lang="en-US" dirty="0"/>
          </a:p>
        </p:txBody>
      </p:sp>
    </p:spTree>
    <p:extLst>
      <p:ext uri="{BB962C8B-B14F-4D97-AF65-F5344CB8AC3E}">
        <p14:creationId xmlns:p14="http://schemas.microsoft.com/office/powerpoint/2010/main" val="242933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How much does </a:t>
            </a:r>
            <a:r>
              <a:rPr lang="en-US" dirty="0" smtClean="0"/>
              <a:t>divisibility </a:t>
            </a:r>
            <a:r>
              <a:rPr lang="en-US" dirty="0" smtClean="0"/>
              <a:t>matter?</a:t>
            </a:r>
            <a:endParaRPr lang="en-US" dirty="0"/>
          </a:p>
        </p:txBody>
      </p:sp>
      <p:sp>
        <p:nvSpPr>
          <p:cNvPr id="3" name="Content Placeholder 2"/>
          <p:cNvSpPr>
            <a:spLocks noGrp="1"/>
          </p:cNvSpPr>
          <p:nvPr>
            <p:ph sz="quarter" idx="1"/>
          </p:nvPr>
        </p:nvSpPr>
        <p:spPr>
          <a:xfrm>
            <a:off x="304800" y="1676400"/>
            <a:ext cx="8382000" cy="4648200"/>
          </a:xfrm>
        </p:spPr>
        <p:txBody>
          <a:bodyPr>
            <a:noAutofit/>
          </a:bodyPr>
          <a:lstStyle/>
          <a:p>
            <a:pPr>
              <a:spcAft>
                <a:spcPts val="2400"/>
              </a:spcAft>
            </a:pPr>
            <a:r>
              <a:rPr lang="en-US" sz="3000" dirty="0" smtClean="0"/>
              <a:t>A lot.   Few criminal statutes </a:t>
            </a:r>
            <a:r>
              <a:rPr lang="en-US" sz="3000" dirty="0"/>
              <a:t>(“a narrow range of cases”</a:t>
            </a:r>
            <a:r>
              <a:rPr lang="en-US" sz="3000" dirty="0" smtClean="0"/>
              <a:t>) are divisible under the “elements” test.    </a:t>
            </a:r>
          </a:p>
          <a:p>
            <a:pPr lvl="1">
              <a:spcAft>
                <a:spcPts val="600"/>
              </a:spcAft>
            </a:pPr>
            <a:r>
              <a:rPr lang="en-US" sz="3000" dirty="0" smtClean="0"/>
              <a:t> Courts do not want to require jury unanimity on statutory alternatives in criminal cases.</a:t>
            </a:r>
          </a:p>
          <a:p>
            <a:pPr lvl="3">
              <a:spcAft>
                <a:spcPts val="2400"/>
              </a:spcAft>
              <a:buFont typeface="Arial"/>
              <a:buChar char="•"/>
            </a:pPr>
            <a:r>
              <a:rPr lang="en-US" sz="2800" dirty="0"/>
              <a:t>See, e.g., </a:t>
            </a:r>
            <a:r>
              <a:rPr lang="en-US" sz="2800" i="1" dirty="0"/>
              <a:t>Sullivan</a:t>
            </a:r>
            <a:r>
              <a:rPr lang="en-US" sz="2800" dirty="0"/>
              <a:t> rule cited in </a:t>
            </a:r>
            <a:r>
              <a:rPr lang="en-US" sz="2800" i="1" dirty="0" smtClean="0"/>
              <a:t>Rendon</a:t>
            </a:r>
            <a:endParaRPr lang="en-US" sz="2800" dirty="0" smtClean="0"/>
          </a:p>
          <a:p>
            <a:pPr lvl="1">
              <a:spcAft>
                <a:spcPts val="1200"/>
              </a:spcAft>
            </a:pPr>
            <a:r>
              <a:rPr lang="en-US" sz="3000" dirty="0" smtClean="0"/>
              <a:t> See Law of Inverse Unfortunate Outcomes of Immigration and Crimes </a:t>
            </a:r>
            <a:r>
              <a:rPr lang="en-US" sz="3000" baseline="30000" dirty="0" smtClean="0"/>
              <a:t>TM</a:t>
            </a:r>
          </a:p>
        </p:txBody>
      </p:sp>
    </p:spTree>
    <p:extLst>
      <p:ext uri="{BB962C8B-B14F-4D97-AF65-F5344CB8AC3E}">
        <p14:creationId xmlns:p14="http://schemas.microsoft.com/office/powerpoint/2010/main" val="13756053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4000" dirty="0" smtClean="0"/>
              <a:t>Divisibility Debate:  </a:t>
            </a:r>
            <a:r>
              <a:rPr lang="en-US" sz="4000" i="1" dirty="0" smtClean="0"/>
              <a:t>Descamps</a:t>
            </a:r>
            <a:r>
              <a:rPr lang="en-US" sz="4000" dirty="0" smtClean="0"/>
              <a:t> Text</a:t>
            </a:r>
            <a:endParaRPr lang="en-US" sz="4000" dirty="0"/>
          </a:p>
        </p:txBody>
      </p:sp>
      <p:sp>
        <p:nvSpPr>
          <p:cNvPr id="3" name="Content Placeholder 2"/>
          <p:cNvSpPr>
            <a:spLocks noGrp="1"/>
          </p:cNvSpPr>
          <p:nvPr>
            <p:ph sz="quarter" idx="1"/>
          </p:nvPr>
        </p:nvSpPr>
        <p:spPr>
          <a:xfrm>
            <a:off x="457200" y="1219200"/>
            <a:ext cx="8534400" cy="5181600"/>
          </a:xfrm>
        </p:spPr>
        <p:txBody>
          <a:bodyPr>
            <a:noAutofit/>
          </a:bodyPr>
          <a:lstStyle/>
          <a:p>
            <a:pPr>
              <a:spcAft>
                <a:spcPts val="1800"/>
              </a:spcAft>
            </a:pPr>
            <a:r>
              <a:rPr lang="en-US" sz="3000" dirty="0"/>
              <a:t>D</a:t>
            </a:r>
            <a:r>
              <a:rPr lang="en-US" sz="3000" dirty="0" smtClean="0"/>
              <a:t>ivisible statute contains “multiple, alternative elements.”</a:t>
            </a:r>
          </a:p>
          <a:p>
            <a:pPr>
              <a:spcAft>
                <a:spcPts val="600"/>
              </a:spcAft>
            </a:pPr>
            <a:r>
              <a:rPr lang="en-US" sz="3000" dirty="0" smtClean="0"/>
              <a:t>“Elements” = </a:t>
            </a:r>
            <a:r>
              <a:rPr lang="en-US" sz="3000" i="1" dirty="0" smtClean="0"/>
              <a:t>facts upon which a jury must unanimously agree in every case</a:t>
            </a:r>
            <a:r>
              <a:rPr lang="en-US" sz="3000" dirty="0" smtClean="0"/>
              <a:t>.  </a:t>
            </a:r>
            <a:r>
              <a:rPr lang="en-US" sz="3000" dirty="0"/>
              <a:t> </a:t>
            </a:r>
            <a:r>
              <a:rPr lang="en-US" sz="3000" dirty="0" smtClean="0"/>
              <a:t>Otherwise, statutory alternatives are just different “means” of committing a single crime.</a:t>
            </a:r>
          </a:p>
          <a:p>
            <a:pPr lvl="4">
              <a:spcAft>
                <a:spcPts val="1800"/>
              </a:spcAft>
              <a:buFont typeface="Arial"/>
              <a:buChar char="•"/>
            </a:pPr>
            <a:r>
              <a:rPr lang="en-US" sz="2600" dirty="0" smtClean="0"/>
              <a:t>See </a:t>
            </a:r>
            <a:r>
              <a:rPr lang="en-US" sz="2600" i="1" dirty="0" smtClean="0"/>
              <a:t>Richardson, </a:t>
            </a:r>
            <a:r>
              <a:rPr lang="en-US" sz="2600" dirty="0" smtClean="0"/>
              <a:t>relied upon in </a:t>
            </a:r>
            <a:r>
              <a:rPr lang="en-US" sz="2600" i="1" dirty="0" smtClean="0"/>
              <a:t>Descamps</a:t>
            </a:r>
          </a:p>
          <a:p>
            <a:r>
              <a:rPr lang="en-US" sz="3000" dirty="0" smtClean="0"/>
              <a:t>Courts can look to the ROC only to determine the “elements” of a conviction – not the “means” by which it was committed.  </a:t>
            </a:r>
          </a:p>
        </p:txBody>
      </p:sp>
    </p:spTree>
    <p:extLst>
      <p:ext uri="{BB962C8B-B14F-4D97-AF65-F5344CB8AC3E}">
        <p14:creationId xmlns:p14="http://schemas.microsoft.com/office/powerpoint/2010/main" val="96915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58762"/>
          </a:xfrm>
        </p:spPr>
        <p:txBody>
          <a:bodyPr>
            <a:normAutofit fontScale="90000"/>
          </a:bodyPr>
          <a:lstStyle/>
          <a:p>
            <a:r>
              <a:rPr lang="en-US" sz="4000" i="1" dirty="0" smtClean="0">
                <a:solidFill>
                  <a:srgbClr val="FF0000"/>
                </a:solidFill>
              </a:rPr>
              <a:t>Descamps</a:t>
            </a:r>
            <a:r>
              <a:rPr lang="en-US" sz="4000" dirty="0" smtClean="0">
                <a:solidFill>
                  <a:srgbClr val="FF0000"/>
                </a:solidFill>
              </a:rPr>
              <a:t> </a:t>
            </a:r>
            <a:r>
              <a:rPr lang="en-US" sz="4000" dirty="0" err="1" smtClean="0">
                <a:solidFill>
                  <a:srgbClr val="FF0000"/>
                </a:solidFill>
              </a:rPr>
              <a:t>Fn</a:t>
            </a:r>
            <a:r>
              <a:rPr lang="en-US" sz="4000" dirty="0" smtClean="0">
                <a:solidFill>
                  <a:srgbClr val="FF0000"/>
                </a:solidFill>
              </a:rPr>
              <a:t> 2</a:t>
            </a:r>
            <a:endParaRPr lang="en-US" sz="4000" dirty="0">
              <a:solidFill>
                <a:srgbClr val="FF0000"/>
              </a:solidFill>
            </a:endParaRPr>
          </a:p>
        </p:txBody>
      </p:sp>
      <p:sp>
        <p:nvSpPr>
          <p:cNvPr id="3" name="Content Placeholder 2"/>
          <p:cNvSpPr>
            <a:spLocks noGrp="1"/>
          </p:cNvSpPr>
          <p:nvPr>
            <p:ph sz="quarter" idx="1"/>
          </p:nvPr>
        </p:nvSpPr>
        <p:spPr>
          <a:xfrm>
            <a:off x="457200" y="1447800"/>
            <a:ext cx="8534400" cy="5105400"/>
          </a:xfrm>
        </p:spPr>
        <p:txBody>
          <a:bodyPr>
            <a:noAutofit/>
          </a:bodyPr>
          <a:lstStyle/>
          <a:p>
            <a:r>
              <a:rPr lang="en-US" sz="2400" dirty="0" smtClean="0"/>
              <a:t>Fn. 2: “And </a:t>
            </a:r>
            <a:r>
              <a:rPr lang="en-US" sz="2400" dirty="0"/>
              <a:t>if the dissent's real point is that distinguishing between </a:t>
            </a:r>
            <a:r>
              <a:rPr lang="en-US" sz="2400" dirty="0" smtClean="0"/>
              <a:t>‘alternative elements’ </a:t>
            </a:r>
            <a:r>
              <a:rPr lang="en-US" sz="2400" dirty="0"/>
              <a:t>and </a:t>
            </a:r>
            <a:r>
              <a:rPr lang="en-US" sz="2400" dirty="0" smtClean="0"/>
              <a:t>‘alternative means’ </a:t>
            </a:r>
            <a:r>
              <a:rPr lang="en-US" sz="2400" dirty="0"/>
              <a:t>is difficult, we can see no real-world reason to worry. </a:t>
            </a:r>
            <a:r>
              <a:rPr lang="en-US" sz="2400" b="1" u="sng" dirty="0"/>
              <a:t>Whatever a statute lists (whether elements or means), the documents we approved in </a:t>
            </a:r>
            <a:r>
              <a:rPr lang="en-US" sz="2400" b="1" i="1" u="sng" dirty="0"/>
              <a:t>Taylor</a:t>
            </a:r>
            <a:r>
              <a:rPr lang="en-US" sz="2400" b="1" u="sng" dirty="0"/>
              <a:t> and </a:t>
            </a:r>
            <a:r>
              <a:rPr lang="en-US" sz="2400" b="1" i="1" u="sng" dirty="0"/>
              <a:t>Shepard</a:t>
            </a:r>
            <a:r>
              <a:rPr lang="en-US" sz="2400" b="1" u="sng" dirty="0"/>
              <a:t>—</a:t>
            </a:r>
            <a:r>
              <a:rPr lang="en-US" sz="2400" b="1" i="1" u="sng" dirty="0"/>
              <a:t>i.e., </a:t>
            </a:r>
            <a:r>
              <a:rPr lang="en-US" sz="2400" b="1" u="sng" dirty="0"/>
              <a:t>indictment, jury instructions, plea colloquy, and plea agreement—would reflect the crime's elements</a:t>
            </a:r>
            <a:r>
              <a:rPr lang="en-US" sz="2400" dirty="0"/>
              <a:t>. So a court need not parse state law in the way the dissent suggests: </a:t>
            </a:r>
            <a:r>
              <a:rPr lang="en-US" sz="2400" dirty="0" smtClean="0"/>
              <a:t>When </a:t>
            </a:r>
            <a:r>
              <a:rPr lang="en-US" sz="2400" dirty="0"/>
              <a:t>a state law is drafted in the alternative, the court merely resorts to the approved documents and compares the elements revealed there to those of the generic offense</a:t>
            </a:r>
            <a:r>
              <a:rPr lang="en-US" sz="2400" dirty="0" smtClean="0"/>
              <a:t>.</a:t>
            </a:r>
          </a:p>
        </p:txBody>
      </p:sp>
    </p:spTree>
    <p:extLst>
      <p:ext uri="{BB962C8B-B14F-4D97-AF65-F5344CB8AC3E}">
        <p14:creationId xmlns:p14="http://schemas.microsoft.com/office/powerpoint/2010/main" val="279555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0" y="2057400"/>
            <a:ext cx="6589200" cy="4114800"/>
          </a:xfrm>
        </p:spPr>
        <p:txBody>
          <a:bodyPr>
            <a:noAutofit/>
          </a:bodyPr>
          <a:lstStyle/>
          <a:p>
            <a:pPr algn="ctr"/>
            <a:r>
              <a:rPr lang="en-US" sz="4400" dirty="0" smtClean="0">
                <a:latin typeface="Copperplate" charset="0"/>
                <a:ea typeface="Copperplate" charset="0"/>
                <a:cs typeface="Copperplate" charset="0"/>
              </a:rPr>
              <a:t>Motion </a:t>
            </a:r>
            <a:r>
              <a:rPr lang="en-US" sz="4400" dirty="0">
                <a:latin typeface="Copperplate" charset="0"/>
                <a:ea typeface="Copperplate" charset="0"/>
                <a:cs typeface="Copperplate" charset="0"/>
              </a:rPr>
              <a:t>for Stay of </a:t>
            </a:r>
            <a:r>
              <a:rPr lang="en-US" sz="4400" dirty="0" smtClean="0">
                <a:latin typeface="Copperplate" charset="0"/>
                <a:ea typeface="Copperplate" charset="0"/>
                <a:cs typeface="Copperplate" charset="0"/>
              </a:rPr>
              <a:t>Removal:</a:t>
            </a:r>
            <a:br>
              <a:rPr lang="en-US" sz="4400" dirty="0" smtClean="0">
                <a:latin typeface="Copperplate" charset="0"/>
                <a:ea typeface="Copperplate" charset="0"/>
                <a:cs typeface="Copperplate" charset="0"/>
              </a:rPr>
            </a:br>
            <a:r>
              <a:rPr lang="en-US" sz="4400" dirty="0" smtClean="0">
                <a:latin typeface="Copperplate" charset="0"/>
                <a:ea typeface="Copperplate" charset="0"/>
                <a:cs typeface="Copperplate" charset="0"/>
              </a:rPr>
              <a:t>Practice </a:t>
            </a:r>
            <a:r>
              <a:rPr lang="en-US" sz="4400" dirty="0">
                <a:latin typeface="Copperplate" charset="0"/>
                <a:ea typeface="Copperplate" charset="0"/>
                <a:cs typeface="Copperplate" charset="0"/>
              </a:rPr>
              <a:t>Pointers	</a:t>
            </a:r>
          </a:p>
        </p:txBody>
      </p:sp>
    </p:spTree>
    <p:extLst>
      <p:ext uri="{BB962C8B-B14F-4D97-AF65-F5344CB8AC3E}">
        <p14:creationId xmlns:p14="http://schemas.microsoft.com/office/powerpoint/2010/main" val="111167128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solidFill>
                  <a:srgbClr val="FF0000"/>
                </a:solidFill>
              </a:rPr>
              <a:t>What to Do with Footnote 2? </a:t>
            </a:r>
            <a:endParaRPr lang="en-US" dirty="0">
              <a:solidFill>
                <a:srgbClr val="FF0000"/>
              </a:solidFill>
            </a:endParaRPr>
          </a:p>
        </p:txBody>
      </p:sp>
      <p:sp>
        <p:nvSpPr>
          <p:cNvPr id="3" name="Content Placeholder 2"/>
          <p:cNvSpPr>
            <a:spLocks noGrp="1"/>
          </p:cNvSpPr>
          <p:nvPr>
            <p:ph sz="quarter" idx="1"/>
          </p:nvPr>
        </p:nvSpPr>
        <p:spPr>
          <a:xfrm>
            <a:off x="304800" y="1447800"/>
            <a:ext cx="8610600" cy="5181600"/>
          </a:xfrm>
        </p:spPr>
        <p:txBody>
          <a:bodyPr>
            <a:normAutofit fontScale="92500" lnSpcReduction="20000"/>
          </a:bodyPr>
          <a:lstStyle/>
          <a:p>
            <a:pPr>
              <a:spcAft>
                <a:spcPts val="600"/>
              </a:spcAft>
            </a:pPr>
            <a:r>
              <a:rPr lang="en-US" sz="3000" i="1" dirty="0" smtClean="0"/>
              <a:t>Almanza-Arenas </a:t>
            </a:r>
            <a:r>
              <a:rPr lang="en-US" sz="3000" dirty="0" smtClean="0"/>
              <a:t>majority and some Courts of Appeals:</a:t>
            </a:r>
          </a:p>
          <a:p>
            <a:pPr lvl="1">
              <a:spcAft>
                <a:spcPts val="2400"/>
              </a:spcAft>
            </a:pPr>
            <a:r>
              <a:rPr lang="en-US" sz="3000" i="1" dirty="0" smtClean="0"/>
              <a:t>Shepard</a:t>
            </a:r>
            <a:r>
              <a:rPr lang="en-US" sz="3000" dirty="0" smtClean="0"/>
              <a:t> documents are a “guide” if there is “difficulty in distinguishing between the elements and means”</a:t>
            </a:r>
          </a:p>
          <a:p>
            <a:pPr>
              <a:spcAft>
                <a:spcPts val="600"/>
              </a:spcAft>
            </a:pPr>
            <a:r>
              <a:rPr lang="en-US" sz="3000" dirty="0" smtClean="0"/>
              <a:t>Other Courts of Appeals:  </a:t>
            </a:r>
          </a:p>
          <a:p>
            <a:pPr lvl="1">
              <a:spcAft>
                <a:spcPts val="2400"/>
              </a:spcAft>
            </a:pPr>
            <a:r>
              <a:rPr lang="en-US" sz="3000" dirty="0" smtClean="0"/>
              <a:t>No distinction between means and elements.  Any statute phrased in the disjunctive is divisible.</a:t>
            </a:r>
          </a:p>
          <a:p>
            <a:pPr>
              <a:spcAft>
                <a:spcPts val="1800"/>
              </a:spcAft>
            </a:pPr>
            <a:r>
              <a:rPr lang="en-US" sz="3000" dirty="0" smtClean="0"/>
              <a:t>Supreme Court should resolve this  in </a:t>
            </a:r>
            <a:r>
              <a:rPr lang="en-US" sz="3000" i="1" dirty="0" smtClean="0"/>
              <a:t>Mathis.   </a:t>
            </a:r>
            <a:r>
              <a:rPr lang="en-US" sz="3000" dirty="0" smtClean="0"/>
              <a:t>Until then, </a:t>
            </a:r>
            <a:r>
              <a:rPr lang="en-US" sz="3000" i="1" dirty="0" smtClean="0"/>
              <a:t>Almanza-Arenas </a:t>
            </a:r>
            <a:r>
              <a:rPr lang="en-US" sz="3000" dirty="0" smtClean="0"/>
              <a:t>controls in the Ninth Circuit.</a:t>
            </a:r>
            <a:endParaRPr lang="en-US" sz="3000" dirty="0"/>
          </a:p>
          <a:p>
            <a:pPr marL="0" indent="0">
              <a:buNone/>
            </a:pPr>
            <a:endParaRPr lang="en-US" sz="4000" dirty="0"/>
          </a:p>
        </p:txBody>
      </p:sp>
    </p:spTree>
    <p:extLst>
      <p:ext uri="{BB962C8B-B14F-4D97-AF65-F5344CB8AC3E}">
        <p14:creationId xmlns:p14="http://schemas.microsoft.com/office/powerpoint/2010/main" val="3856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530352"/>
          </a:xfrm>
        </p:spPr>
        <p:txBody>
          <a:bodyPr>
            <a:noAutofit/>
          </a:bodyPr>
          <a:lstStyle/>
          <a:p>
            <a:r>
              <a:rPr lang="en-US" sz="2800" i="1" dirty="0" smtClean="0">
                <a:solidFill>
                  <a:srgbClr val="FF0000"/>
                </a:solidFill>
              </a:rPr>
              <a:t>Almanza-Arenas </a:t>
            </a:r>
            <a:r>
              <a:rPr lang="en-US" sz="2800" dirty="0" smtClean="0">
                <a:solidFill>
                  <a:srgbClr val="FF0000"/>
                </a:solidFill>
              </a:rPr>
              <a:t>Majority: Divisibility </a:t>
            </a:r>
            <a:r>
              <a:rPr lang="en-US" sz="2800" dirty="0" smtClean="0">
                <a:solidFill>
                  <a:srgbClr val="FF0000"/>
                </a:solidFill>
              </a:rPr>
              <a:t>Analysis  </a:t>
            </a:r>
            <a:endParaRPr lang="en-US" sz="2800" dirty="0">
              <a:solidFill>
                <a:srgbClr val="FF0000"/>
              </a:solidFill>
            </a:endParaRPr>
          </a:p>
        </p:txBody>
      </p:sp>
      <p:sp>
        <p:nvSpPr>
          <p:cNvPr id="3" name="Content Placeholder 2"/>
          <p:cNvSpPr>
            <a:spLocks noGrp="1"/>
          </p:cNvSpPr>
          <p:nvPr>
            <p:ph sz="quarter" idx="1"/>
          </p:nvPr>
        </p:nvSpPr>
        <p:spPr>
          <a:xfrm>
            <a:off x="457200" y="1600200"/>
            <a:ext cx="8458200" cy="5029200"/>
          </a:xfrm>
        </p:spPr>
        <p:txBody>
          <a:bodyPr>
            <a:normAutofit/>
          </a:bodyPr>
          <a:lstStyle/>
          <a:p>
            <a:pPr marL="0" indent="0">
              <a:spcAft>
                <a:spcPts val="1800"/>
              </a:spcAft>
              <a:buNone/>
            </a:pPr>
            <a:r>
              <a:rPr lang="en-US" dirty="0"/>
              <a:t>a</a:t>
            </a:r>
            <a:r>
              <a:rPr lang="en-US" dirty="0" smtClean="0"/>
              <a:t>.  Look at text of the statute to ID elements.</a:t>
            </a:r>
          </a:p>
          <a:p>
            <a:pPr marL="400050" lvl="1" indent="0">
              <a:buNone/>
            </a:pPr>
            <a:r>
              <a:rPr lang="en-US" sz="3200" dirty="0" smtClean="0"/>
              <a:t>“</a:t>
            </a:r>
            <a:r>
              <a:rPr lang="en-US" sz="3200" dirty="0" smtClean="0">
                <a:solidFill>
                  <a:schemeClr val="accent1">
                    <a:lumMod val="75000"/>
                  </a:schemeClr>
                </a:solidFill>
              </a:rPr>
              <a:t>Any </a:t>
            </a:r>
            <a:r>
              <a:rPr lang="en-US" sz="3200" dirty="0">
                <a:solidFill>
                  <a:schemeClr val="accent1">
                    <a:lumMod val="75000"/>
                  </a:schemeClr>
                </a:solidFill>
              </a:rPr>
              <a:t>person who drives or takes a vehicle not his or her own, </a:t>
            </a:r>
            <a:r>
              <a:rPr lang="en-US" sz="3200" dirty="0">
                <a:solidFill>
                  <a:schemeClr val="accent5">
                    <a:lumMod val="50000"/>
                  </a:schemeClr>
                </a:solidFill>
              </a:rPr>
              <a:t>without the consent of the owner thereof,</a:t>
            </a:r>
            <a:r>
              <a:rPr lang="en-US" sz="3200" dirty="0">
                <a:solidFill>
                  <a:srgbClr val="FFFFFF"/>
                </a:solidFill>
              </a:rPr>
              <a:t> </a:t>
            </a:r>
            <a:r>
              <a:rPr lang="en-US" sz="3200" dirty="0"/>
              <a:t>and </a:t>
            </a:r>
            <a:r>
              <a:rPr lang="en-US" sz="3200" dirty="0">
                <a:solidFill>
                  <a:schemeClr val="accent6">
                    <a:lumMod val="60000"/>
                    <a:lumOff val="40000"/>
                  </a:schemeClr>
                </a:solidFill>
              </a:rPr>
              <a:t>with intent either to permanently or temporarily deprive </a:t>
            </a:r>
            <a:r>
              <a:rPr lang="en-US" sz="3200" dirty="0"/>
              <a:t>the owner thereof of his or her title to or possession of the </a:t>
            </a:r>
            <a:r>
              <a:rPr lang="en-US" sz="3200" dirty="0" smtClean="0"/>
              <a:t>vehicle”</a:t>
            </a:r>
            <a:endParaRPr lang="en-US" sz="3200" dirty="0"/>
          </a:p>
        </p:txBody>
      </p:sp>
    </p:spTree>
    <p:extLst>
      <p:ext uri="{BB962C8B-B14F-4D97-AF65-F5344CB8AC3E}">
        <p14:creationId xmlns:p14="http://schemas.microsoft.com/office/powerpoint/2010/main" val="267132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dirty="0" smtClean="0">
                <a:solidFill>
                  <a:srgbClr val="FF0000"/>
                </a:solidFill>
              </a:rPr>
              <a:t>Determining Divisibility, Cont’d</a:t>
            </a:r>
            <a:endParaRPr lang="en-US" sz="4000" dirty="0">
              <a:solidFill>
                <a:srgbClr val="FF0000"/>
              </a:solidFill>
            </a:endParaRPr>
          </a:p>
        </p:txBody>
      </p:sp>
      <p:sp>
        <p:nvSpPr>
          <p:cNvPr id="3" name="Content Placeholder 2"/>
          <p:cNvSpPr>
            <a:spLocks noGrp="1"/>
          </p:cNvSpPr>
          <p:nvPr>
            <p:ph sz="quarter" idx="1"/>
          </p:nvPr>
        </p:nvSpPr>
        <p:spPr>
          <a:xfrm>
            <a:off x="304800" y="1219200"/>
            <a:ext cx="8610600" cy="5257800"/>
          </a:xfrm>
        </p:spPr>
        <p:txBody>
          <a:bodyPr>
            <a:normAutofit/>
          </a:bodyPr>
          <a:lstStyle/>
          <a:p>
            <a:pPr marL="514350" indent="-514350">
              <a:spcAft>
                <a:spcPts val="1200"/>
              </a:spcAft>
              <a:buFont typeface="+mj-lt"/>
              <a:buAutoNum type="alphaLcPeriod" startAt="2"/>
            </a:pPr>
            <a:r>
              <a:rPr lang="en-US" sz="3000" dirty="0" smtClean="0"/>
              <a:t>Confirm elements by examining </a:t>
            </a:r>
            <a:r>
              <a:rPr lang="en-US" sz="3000" i="1" dirty="0" smtClean="0"/>
              <a:t>Shepard </a:t>
            </a:r>
            <a:r>
              <a:rPr lang="en-US" sz="3000" dirty="0" smtClean="0"/>
              <a:t>docs, per </a:t>
            </a:r>
            <a:r>
              <a:rPr lang="en-US" sz="3000" i="1" dirty="0" smtClean="0"/>
              <a:t>Descamps </a:t>
            </a:r>
            <a:r>
              <a:rPr lang="en-US" sz="3000" dirty="0" err="1" smtClean="0"/>
              <a:t>fn</a:t>
            </a:r>
            <a:r>
              <a:rPr lang="en-US" sz="3000" dirty="0" smtClean="0"/>
              <a:t> 2 </a:t>
            </a:r>
            <a:endParaRPr lang="en-US" sz="3000" i="1" dirty="0"/>
          </a:p>
          <a:p>
            <a:pPr lvl="1">
              <a:spcAft>
                <a:spcPts val="1200"/>
              </a:spcAft>
            </a:pPr>
            <a:r>
              <a:rPr lang="en-US" sz="3000" dirty="0" smtClean="0"/>
              <a:t>Here </a:t>
            </a:r>
            <a:r>
              <a:rPr lang="en-US" sz="3000" dirty="0"/>
              <a:t>prosecutor charged </a:t>
            </a:r>
            <a:r>
              <a:rPr lang="en-US" sz="3000" dirty="0" smtClean="0"/>
              <a:t>“intent to </a:t>
            </a:r>
            <a:r>
              <a:rPr lang="en-US" sz="3000" dirty="0"/>
              <a:t>either permanently or temporarily to </a:t>
            </a:r>
            <a:r>
              <a:rPr lang="en-US" sz="3000" dirty="0" smtClean="0"/>
              <a:t>deprive” </a:t>
            </a:r>
          </a:p>
          <a:p>
            <a:pPr lvl="1">
              <a:spcAft>
                <a:spcPts val="1200"/>
              </a:spcAft>
            </a:pPr>
            <a:r>
              <a:rPr lang="en-US" sz="3000" dirty="0"/>
              <a:t>Because </a:t>
            </a:r>
            <a:r>
              <a:rPr lang="en-US" sz="3000" dirty="0" smtClean="0"/>
              <a:t>prosecutors can’t charge two offenses in same count, it must be means, not elements</a:t>
            </a:r>
          </a:p>
          <a:p>
            <a:pPr lvl="1">
              <a:spcAft>
                <a:spcPts val="1200"/>
              </a:spcAft>
            </a:pPr>
            <a:r>
              <a:rPr lang="en-US" sz="3000" dirty="0" smtClean="0"/>
              <a:t>But prosecutors don’t always charge correctly, so  analysis “may not end” with </a:t>
            </a:r>
            <a:r>
              <a:rPr lang="en-US" sz="3000" i="1" dirty="0" smtClean="0"/>
              <a:t>Shepard</a:t>
            </a:r>
            <a:r>
              <a:rPr lang="en-US" sz="3000" dirty="0" smtClean="0"/>
              <a:t> documents (</a:t>
            </a:r>
            <a:r>
              <a:rPr lang="en-US" sz="3000" i="1" dirty="0" smtClean="0"/>
              <a:t>Almanza-Arenas</a:t>
            </a:r>
            <a:r>
              <a:rPr lang="en-US" sz="3000" dirty="0" smtClean="0"/>
              <a:t>, n. 13)</a:t>
            </a:r>
            <a:endParaRPr lang="en-US" sz="3000" dirty="0"/>
          </a:p>
          <a:p>
            <a:endParaRPr lang="en-US" sz="4000" dirty="0"/>
          </a:p>
          <a:p>
            <a:endParaRPr lang="en-US" sz="4000" dirty="0"/>
          </a:p>
        </p:txBody>
      </p:sp>
    </p:spTree>
    <p:extLst>
      <p:ext uri="{BB962C8B-B14F-4D97-AF65-F5344CB8AC3E}">
        <p14:creationId xmlns:p14="http://schemas.microsoft.com/office/powerpoint/2010/main" val="53279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rPr>
              <a:t>Determining Divisibility, cont’d</a:t>
            </a:r>
            <a:endParaRPr lang="en-US" sz="4000" dirty="0">
              <a:solidFill>
                <a:srgbClr val="FF0000"/>
              </a:solidFill>
            </a:endParaRPr>
          </a:p>
        </p:txBody>
      </p:sp>
      <p:sp>
        <p:nvSpPr>
          <p:cNvPr id="3" name="Content Placeholder 2"/>
          <p:cNvSpPr>
            <a:spLocks noGrp="1"/>
          </p:cNvSpPr>
          <p:nvPr>
            <p:ph sz="quarter" idx="1"/>
          </p:nvPr>
        </p:nvSpPr>
        <p:spPr>
          <a:xfrm>
            <a:off x="304800" y="1600200"/>
            <a:ext cx="8610600" cy="4876800"/>
          </a:xfrm>
        </p:spPr>
        <p:txBody>
          <a:bodyPr>
            <a:normAutofit/>
          </a:bodyPr>
          <a:lstStyle/>
          <a:p>
            <a:pPr marL="514350" indent="-514350">
              <a:spcAft>
                <a:spcPts val="1800"/>
              </a:spcAft>
              <a:buFont typeface="+mj-lt"/>
              <a:buAutoNum type="alphaLcPeriod" startAt="3"/>
            </a:pPr>
            <a:r>
              <a:rPr lang="en-US" dirty="0" smtClean="0"/>
              <a:t>Verify elements by looking to state case law and jury instructions </a:t>
            </a:r>
          </a:p>
          <a:p>
            <a:pPr lvl="1">
              <a:spcAft>
                <a:spcPts val="1800"/>
              </a:spcAft>
            </a:pPr>
            <a:r>
              <a:rPr lang="en-US" sz="3200" dirty="0" smtClean="0"/>
              <a:t>In </a:t>
            </a:r>
            <a:r>
              <a:rPr lang="en-US" sz="3200" i="1" dirty="0" smtClean="0"/>
              <a:t>Rendon, </a:t>
            </a:r>
            <a:r>
              <a:rPr lang="en-US" sz="3200" dirty="0" smtClean="0"/>
              <a:t>where statute didn’t provide a “clear answer,” court looked to state law. </a:t>
            </a:r>
          </a:p>
          <a:p>
            <a:pPr lvl="1">
              <a:spcAft>
                <a:spcPts val="1800"/>
              </a:spcAft>
            </a:pPr>
            <a:r>
              <a:rPr lang="en-US" sz="3200" dirty="0" smtClean="0"/>
              <a:t>Because </a:t>
            </a:r>
            <a:r>
              <a:rPr lang="en-US" sz="3200" dirty="0"/>
              <a:t>jury instructions </a:t>
            </a:r>
            <a:r>
              <a:rPr lang="en-US" sz="3200" dirty="0" smtClean="0"/>
              <a:t>resolved </a:t>
            </a:r>
            <a:r>
              <a:rPr lang="en-US" sz="3200" dirty="0"/>
              <a:t>that </a:t>
            </a:r>
            <a:r>
              <a:rPr lang="en-US" sz="3200" dirty="0" smtClean="0"/>
              <a:t>the temporary/permanent </a:t>
            </a:r>
            <a:r>
              <a:rPr lang="en-US" sz="3200" dirty="0"/>
              <a:t>distinction is a “means,” majority found it need not look to state case law</a:t>
            </a:r>
          </a:p>
          <a:p>
            <a:pPr lvl="1">
              <a:spcAft>
                <a:spcPts val="1800"/>
              </a:spcAft>
            </a:pPr>
            <a:endParaRPr lang="en-US" sz="3200" dirty="0"/>
          </a:p>
        </p:txBody>
      </p:sp>
    </p:spTree>
    <p:extLst>
      <p:ext uri="{BB962C8B-B14F-4D97-AF65-F5344CB8AC3E}">
        <p14:creationId xmlns:p14="http://schemas.microsoft.com/office/powerpoint/2010/main" val="23390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3200" dirty="0" smtClean="0"/>
              <a:t>Overbroad, Indivisible Statute = </a:t>
            </a:r>
            <a:br>
              <a:rPr lang="en-US" sz="3200" dirty="0" smtClean="0"/>
            </a:br>
            <a:r>
              <a:rPr lang="en-US" sz="3200" dirty="0" smtClean="0"/>
              <a:t>Immigrant Wins</a:t>
            </a:r>
            <a:endParaRPr lang="en-US" sz="3200" dirty="0"/>
          </a:p>
        </p:txBody>
      </p:sp>
      <p:sp>
        <p:nvSpPr>
          <p:cNvPr id="3" name="Content Placeholder 2"/>
          <p:cNvSpPr>
            <a:spLocks noGrp="1"/>
          </p:cNvSpPr>
          <p:nvPr>
            <p:ph sz="quarter" idx="1"/>
          </p:nvPr>
        </p:nvSpPr>
        <p:spPr>
          <a:xfrm>
            <a:off x="457200" y="1752600"/>
            <a:ext cx="8229600" cy="4800600"/>
          </a:xfrm>
        </p:spPr>
        <p:txBody>
          <a:bodyPr>
            <a:normAutofit fontScale="92500" lnSpcReduction="10000"/>
          </a:bodyPr>
          <a:lstStyle/>
          <a:p>
            <a:pPr>
              <a:spcAft>
                <a:spcPts val="1800"/>
              </a:spcAft>
            </a:pPr>
            <a:r>
              <a:rPr lang="en-US" sz="2900" dirty="0" smtClean="0"/>
              <a:t>No conviction under § 10851 ever  is a CIMT for </a:t>
            </a:r>
            <a:r>
              <a:rPr lang="en-US" sz="2900" dirty="0"/>
              <a:t>any </a:t>
            </a:r>
            <a:r>
              <a:rPr lang="en-US" sz="2900" dirty="0" smtClean="0"/>
              <a:t>purpose, as a matter of law.</a:t>
            </a:r>
          </a:p>
          <a:p>
            <a:pPr>
              <a:spcAft>
                <a:spcPts val="1800"/>
              </a:spcAft>
            </a:pPr>
            <a:r>
              <a:rPr lang="en-US" sz="2900" dirty="0" smtClean="0"/>
              <a:t>This includes eligibility for relief.  If a statute is indivisible the ROC is irrelevant, so no burden of proof switching as in </a:t>
            </a:r>
            <a:r>
              <a:rPr lang="en-US" sz="2900" i="1" dirty="0" smtClean="0"/>
              <a:t>Young.  </a:t>
            </a:r>
          </a:p>
          <a:p>
            <a:pPr>
              <a:spcAft>
                <a:spcPts val="1800"/>
              </a:spcAft>
              <a:buFont typeface="Arial"/>
              <a:buChar char="•"/>
            </a:pPr>
            <a:r>
              <a:rPr lang="en-US" sz="2900" dirty="0" smtClean="0"/>
              <a:t>But all facts </a:t>
            </a:r>
            <a:r>
              <a:rPr lang="en-US" sz="2900" dirty="0"/>
              <a:t>are considered in discretionary </a:t>
            </a:r>
            <a:r>
              <a:rPr lang="en-US" sz="2900" dirty="0" smtClean="0"/>
              <a:t>decisions.</a:t>
            </a:r>
          </a:p>
          <a:p>
            <a:pPr lvl="3">
              <a:spcAft>
                <a:spcPts val="1800"/>
              </a:spcAft>
            </a:pPr>
            <a:r>
              <a:rPr lang="en-US" sz="2600" i="1" dirty="0" smtClean="0"/>
              <a:t>See also Moncrieffe v. Holder: </a:t>
            </a:r>
            <a:r>
              <a:rPr lang="en-US" sz="2600" dirty="0"/>
              <a:t> B</a:t>
            </a:r>
            <a:r>
              <a:rPr lang="en-US" sz="2600" dirty="0" smtClean="0"/>
              <a:t>ecause minimum prosecuted conduct </a:t>
            </a:r>
            <a:r>
              <a:rPr lang="en-US" sz="2600" dirty="0"/>
              <a:t>i</a:t>
            </a:r>
            <a:r>
              <a:rPr lang="en-US" sz="2600" dirty="0" smtClean="0"/>
              <a:t>s not an aggravated felony, Mr. Moncrieffe may apply for relief</a:t>
            </a:r>
          </a:p>
        </p:txBody>
      </p:sp>
    </p:spTree>
    <p:extLst>
      <p:ext uri="{BB962C8B-B14F-4D97-AF65-F5344CB8AC3E}">
        <p14:creationId xmlns:p14="http://schemas.microsoft.com/office/powerpoint/2010/main" val="3553495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FF0000"/>
                </a:solidFill>
              </a:rPr>
              <a:t>If Statute is Divisible, Go to </a:t>
            </a:r>
            <a:br>
              <a:rPr lang="en-US" sz="2400" dirty="0" smtClean="0">
                <a:solidFill>
                  <a:srgbClr val="FF0000"/>
                </a:solidFill>
              </a:rPr>
            </a:br>
            <a:r>
              <a:rPr lang="en-US" sz="2400" dirty="0" smtClean="0">
                <a:solidFill>
                  <a:srgbClr val="FF0000"/>
                </a:solidFill>
              </a:rPr>
              <a:t>Step 3:</a:t>
            </a:r>
            <a:r>
              <a:rPr lang="en-US" sz="2400" dirty="0">
                <a:solidFill>
                  <a:srgbClr val="FF0000"/>
                </a:solidFill>
              </a:rPr>
              <a:t> </a:t>
            </a:r>
            <a:r>
              <a:rPr lang="en-US" sz="2400" dirty="0" smtClean="0">
                <a:solidFill>
                  <a:srgbClr val="FF0000"/>
                </a:solidFill>
              </a:rPr>
              <a:t> Modified Categorical Approach</a:t>
            </a:r>
            <a:endParaRPr lang="en-US" sz="2400" dirty="0">
              <a:solidFill>
                <a:srgbClr val="FF0000"/>
              </a:solidFill>
            </a:endParaRPr>
          </a:p>
        </p:txBody>
      </p:sp>
      <p:sp>
        <p:nvSpPr>
          <p:cNvPr id="3" name="Content Placeholder 2"/>
          <p:cNvSpPr>
            <a:spLocks noGrp="1"/>
          </p:cNvSpPr>
          <p:nvPr>
            <p:ph sz="quarter" idx="1"/>
          </p:nvPr>
        </p:nvSpPr>
        <p:spPr>
          <a:xfrm>
            <a:off x="457200" y="1752600"/>
            <a:ext cx="8229600" cy="4953000"/>
          </a:xfrm>
        </p:spPr>
        <p:txBody>
          <a:bodyPr>
            <a:normAutofit lnSpcReduction="10000"/>
          </a:bodyPr>
          <a:lstStyle/>
          <a:p>
            <a:pPr>
              <a:spcAft>
                <a:spcPts val="1800"/>
              </a:spcAft>
            </a:pPr>
            <a:r>
              <a:rPr lang="en-US" sz="3000" dirty="0" smtClean="0"/>
              <a:t>If a statute is divisible, the court may consult certain facts from the reviewable record of conviction (ROC) to determine of</a:t>
            </a:r>
            <a:r>
              <a:rPr lang="en-US" sz="3000" i="1" dirty="0" smtClean="0"/>
              <a:t> which </a:t>
            </a:r>
            <a:r>
              <a:rPr lang="en-US" sz="3000" dirty="0" smtClean="0"/>
              <a:t>of the listed offenses the person was </a:t>
            </a:r>
            <a:r>
              <a:rPr lang="en-US" sz="3000" dirty="0"/>
              <a:t>convicted</a:t>
            </a:r>
            <a:r>
              <a:rPr lang="en-US" sz="3000" dirty="0" smtClean="0"/>
              <a:t>.</a:t>
            </a:r>
          </a:p>
          <a:p>
            <a:pPr>
              <a:spcAft>
                <a:spcPts val="1800"/>
              </a:spcAft>
            </a:pPr>
            <a:r>
              <a:rPr lang="en-US" sz="3000" dirty="0" smtClean="0"/>
              <a:t>Then the court will apply the categorical analysis to that offense.</a:t>
            </a:r>
          </a:p>
          <a:p>
            <a:pPr>
              <a:spcAft>
                <a:spcPts val="1800"/>
              </a:spcAft>
            </a:pPr>
            <a:r>
              <a:rPr lang="en-US" sz="3000" dirty="0" smtClean="0"/>
              <a:t>Remember:  If the statute is </a:t>
            </a:r>
            <a:r>
              <a:rPr lang="en-US" sz="3000" i="1" dirty="0" smtClean="0"/>
              <a:t>not divisible </a:t>
            </a:r>
            <a:r>
              <a:rPr lang="en-US" sz="3000" dirty="0" smtClean="0"/>
              <a:t>the ROC is irrelevant and none of this comes into play.</a:t>
            </a:r>
            <a:endParaRPr lang="en-US" sz="3000" dirty="0"/>
          </a:p>
          <a:p>
            <a:endParaRPr lang="en-US" sz="2800" dirty="0"/>
          </a:p>
        </p:txBody>
      </p:sp>
    </p:spTree>
    <p:extLst>
      <p:ext uri="{BB962C8B-B14F-4D97-AF65-F5344CB8AC3E}">
        <p14:creationId xmlns:p14="http://schemas.microsoft.com/office/powerpoint/2010/main" val="5480156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i="1" dirty="0" smtClean="0"/>
              <a:t>Young</a:t>
            </a:r>
            <a:r>
              <a:rPr lang="en-US" sz="2400" dirty="0" smtClean="0"/>
              <a:t> Issue:  Divisible Statutes and</a:t>
            </a:r>
            <a:br>
              <a:rPr lang="en-US" sz="2400" dirty="0" smtClean="0"/>
            </a:br>
            <a:r>
              <a:rPr lang="en-US" sz="2400" dirty="0" smtClean="0"/>
              <a:t>Eligibility for Relief</a:t>
            </a:r>
            <a:endParaRPr lang="en-US" sz="2400" dirty="0"/>
          </a:p>
        </p:txBody>
      </p:sp>
      <p:sp>
        <p:nvSpPr>
          <p:cNvPr id="3" name="Content Placeholder 2"/>
          <p:cNvSpPr>
            <a:spLocks noGrp="1"/>
          </p:cNvSpPr>
          <p:nvPr>
            <p:ph sz="quarter" idx="1"/>
          </p:nvPr>
        </p:nvSpPr>
        <p:spPr>
          <a:xfrm>
            <a:off x="457200" y="2133600"/>
            <a:ext cx="8229600" cy="4495800"/>
          </a:xfrm>
        </p:spPr>
        <p:txBody>
          <a:bodyPr>
            <a:normAutofit/>
          </a:bodyPr>
          <a:lstStyle/>
          <a:p>
            <a:pPr>
              <a:spcAft>
                <a:spcPts val="4200"/>
              </a:spcAft>
            </a:pPr>
            <a:r>
              <a:rPr lang="en-US" sz="3000" dirty="0" smtClean="0"/>
              <a:t>ICE must prove deportability.  For conviction of a divisible statute, an inconclusive ROC means the person is not deportable.</a:t>
            </a:r>
          </a:p>
          <a:p>
            <a:pPr>
              <a:spcAft>
                <a:spcPts val="4200"/>
              </a:spcAft>
            </a:pPr>
            <a:r>
              <a:rPr lang="en-US" sz="3000" dirty="0" smtClean="0"/>
              <a:t>The immigrant must prove eligibility for relief, for example on factual issues.   But does this extend to legal questions such as the character of a prior conviction under the categorical approach?</a:t>
            </a:r>
          </a:p>
        </p:txBody>
      </p:sp>
    </p:spTree>
    <p:extLst>
      <p:ext uri="{BB962C8B-B14F-4D97-AF65-F5344CB8AC3E}">
        <p14:creationId xmlns:p14="http://schemas.microsoft.com/office/powerpoint/2010/main" val="3490432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i="1" dirty="0" smtClean="0"/>
              <a:t>Young </a:t>
            </a:r>
            <a:r>
              <a:rPr lang="en-US" sz="4000" dirty="0" smtClean="0"/>
              <a:t>Ninth Circuit Holding</a:t>
            </a:r>
            <a:endParaRPr lang="en-US" sz="4000" dirty="0"/>
          </a:p>
        </p:txBody>
      </p:sp>
      <p:sp>
        <p:nvSpPr>
          <p:cNvPr id="3" name="Content Placeholder 2"/>
          <p:cNvSpPr>
            <a:spLocks noGrp="1"/>
          </p:cNvSpPr>
          <p:nvPr>
            <p:ph sz="quarter" idx="1"/>
          </p:nvPr>
        </p:nvSpPr>
        <p:spPr>
          <a:xfrm>
            <a:off x="457200" y="1295400"/>
            <a:ext cx="8229600" cy="5334000"/>
          </a:xfrm>
        </p:spPr>
        <p:txBody>
          <a:bodyPr>
            <a:normAutofit fontScale="92500"/>
          </a:bodyPr>
          <a:lstStyle/>
          <a:p>
            <a:pPr>
              <a:spcAft>
                <a:spcPts val="2400"/>
              </a:spcAft>
            </a:pPr>
            <a:r>
              <a:rPr lang="en-US" sz="3000" dirty="0" smtClean="0"/>
              <a:t>Applicant for relief must show under the modified categorical approach that the conviction was not for an offense that bars relief.   </a:t>
            </a:r>
          </a:p>
          <a:p>
            <a:pPr lvl="1">
              <a:spcAft>
                <a:spcPts val="2400"/>
              </a:spcAft>
            </a:pPr>
            <a:r>
              <a:rPr lang="en-US" sz="3000" dirty="0" smtClean="0"/>
              <a:t>Thus the applicant (a) must produce a record of conviction that (b) conclusively shows that the conviction does not bar relief.   No record, or an inconclusive record, means applicant loses.</a:t>
            </a:r>
          </a:p>
          <a:p>
            <a:r>
              <a:rPr lang="en-US" sz="3000" dirty="0" smtClean="0"/>
              <a:t>This issue is being heavily litigated.  Circuit Courts of Appeals are split.  </a:t>
            </a:r>
          </a:p>
          <a:p>
            <a:endParaRPr lang="en-US" sz="2800" dirty="0"/>
          </a:p>
        </p:txBody>
      </p:sp>
    </p:spTree>
    <p:extLst>
      <p:ext uri="{BB962C8B-B14F-4D97-AF65-F5344CB8AC3E}">
        <p14:creationId xmlns:p14="http://schemas.microsoft.com/office/powerpoint/2010/main" val="42690340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800" dirty="0" smtClean="0"/>
              <a:t>Argument that </a:t>
            </a:r>
            <a:r>
              <a:rPr lang="en-US" sz="2800" i="1" dirty="0" smtClean="0"/>
              <a:t>Moncrieffe</a:t>
            </a:r>
            <a:r>
              <a:rPr lang="en-US" sz="2800" dirty="0" smtClean="0"/>
              <a:t> overturned </a:t>
            </a:r>
            <a:r>
              <a:rPr lang="en-US" sz="2800" i="1" dirty="0" smtClean="0"/>
              <a:t>Young</a:t>
            </a:r>
            <a:endParaRPr lang="en-US" sz="2800" dirty="0"/>
          </a:p>
        </p:txBody>
      </p:sp>
      <p:sp>
        <p:nvSpPr>
          <p:cNvPr id="3" name="Content Placeholder 2"/>
          <p:cNvSpPr>
            <a:spLocks noGrp="1"/>
          </p:cNvSpPr>
          <p:nvPr>
            <p:ph sz="quarter" idx="1"/>
          </p:nvPr>
        </p:nvSpPr>
        <p:spPr>
          <a:xfrm>
            <a:off x="457200" y="1219200"/>
            <a:ext cx="8229600" cy="5486400"/>
          </a:xfrm>
        </p:spPr>
        <p:txBody>
          <a:bodyPr>
            <a:normAutofit/>
          </a:bodyPr>
          <a:lstStyle/>
          <a:p>
            <a:pPr>
              <a:spcAft>
                <a:spcPts val="1200"/>
              </a:spcAft>
            </a:pPr>
            <a:r>
              <a:rPr lang="en-US" sz="2800" dirty="0" smtClean="0"/>
              <a:t>While </a:t>
            </a:r>
            <a:r>
              <a:rPr lang="en-US" sz="2800" i="1" dirty="0" smtClean="0"/>
              <a:t>Moncrieffe</a:t>
            </a:r>
            <a:r>
              <a:rPr lang="en-US" sz="2800" dirty="0" smtClean="0"/>
              <a:t> </a:t>
            </a:r>
            <a:r>
              <a:rPr lang="en-US" sz="2800" dirty="0"/>
              <a:t>concerned an indivisible statute, its </a:t>
            </a:r>
            <a:r>
              <a:rPr lang="en-US" sz="2800" dirty="0" smtClean="0"/>
              <a:t>reasoning overturns cases </a:t>
            </a:r>
            <a:r>
              <a:rPr lang="en-US" sz="2800" dirty="0"/>
              <a:t>like </a:t>
            </a:r>
            <a:r>
              <a:rPr lang="en-US" sz="2800" i="1" dirty="0"/>
              <a:t>Young</a:t>
            </a:r>
            <a:r>
              <a:rPr lang="en-US" sz="2800" dirty="0" smtClean="0"/>
              <a:t>.    </a:t>
            </a:r>
            <a:r>
              <a:rPr lang="en-US" sz="2800" i="1" dirty="0" smtClean="0"/>
              <a:t>Moncrieffe:</a:t>
            </a:r>
            <a:endParaRPr lang="en-US" sz="2800" i="1" dirty="0"/>
          </a:p>
          <a:p>
            <a:pPr lvl="1">
              <a:spcAft>
                <a:spcPts val="1200"/>
              </a:spcAft>
            </a:pPr>
            <a:r>
              <a:rPr lang="en-US" dirty="0" smtClean="0"/>
              <a:t>Affirms </a:t>
            </a:r>
            <a:r>
              <a:rPr lang="en-US" dirty="0"/>
              <a:t>that </a:t>
            </a:r>
            <a:r>
              <a:rPr lang="en-US" dirty="0" smtClean="0"/>
              <a:t>if the ROC is inconclusive, then as a matter of law the </a:t>
            </a:r>
            <a:r>
              <a:rPr lang="en-US" dirty="0"/>
              <a:t>conviction </a:t>
            </a:r>
            <a:r>
              <a:rPr lang="en-US" dirty="0" smtClean="0"/>
              <a:t>does not “</a:t>
            </a:r>
            <a:r>
              <a:rPr lang="en-US" dirty="0"/>
              <a:t>necessarily” </a:t>
            </a:r>
            <a:r>
              <a:rPr lang="en-US" dirty="0" smtClean="0"/>
              <a:t>match </a:t>
            </a:r>
            <a:r>
              <a:rPr lang="en-US" dirty="0"/>
              <a:t>the generic </a:t>
            </a:r>
            <a:r>
              <a:rPr lang="en-US" dirty="0" smtClean="0"/>
              <a:t>offense, as the categorical approach requires.</a:t>
            </a:r>
          </a:p>
          <a:p>
            <a:pPr lvl="1"/>
            <a:r>
              <a:rPr lang="en-US" dirty="0" smtClean="0"/>
              <a:t>Rejects “an </a:t>
            </a:r>
            <a:r>
              <a:rPr lang="en-US" dirty="0"/>
              <a:t>unfair result where two noncitizens, each ‘convicted of’ the same offense, might obtain different </a:t>
            </a:r>
            <a:r>
              <a:rPr lang="is-IS" dirty="0"/>
              <a:t>… </a:t>
            </a:r>
            <a:r>
              <a:rPr lang="en-US" dirty="0"/>
              <a:t>determinations depending on what evidence remains available </a:t>
            </a:r>
            <a:r>
              <a:rPr lang="en-US" i="1" dirty="0"/>
              <a:t>. . .</a:t>
            </a:r>
            <a:r>
              <a:rPr lang="en-US" dirty="0"/>
              <a:t>” </a:t>
            </a:r>
          </a:p>
          <a:p>
            <a:endParaRPr lang="en-US" sz="2800" dirty="0" smtClean="0"/>
          </a:p>
          <a:p>
            <a:endParaRPr lang="en-US" dirty="0"/>
          </a:p>
          <a:p>
            <a:endParaRPr lang="en-US" dirty="0"/>
          </a:p>
        </p:txBody>
      </p:sp>
    </p:spTree>
    <p:extLst>
      <p:ext uri="{BB962C8B-B14F-4D97-AF65-F5344CB8AC3E}">
        <p14:creationId xmlns:p14="http://schemas.microsoft.com/office/powerpoint/2010/main" val="26939763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i="1" dirty="0" smtClean="0"/>
              <a:t>Young</a:t>
            </a:r>
            <a:r>
              <a:rPr lang="en-US" dirty="0" smtClean="0"/>
              <a:t> Issue Resources</a:t>
            </a:r>
            <a:endParaRPr lang="en-US" dirty="0"/>
          </a:p>
        </p:txBody>
      </p:sp>
      <p:sp>
        <p:nvSpPr>
          <p:cNvPr id="3" name="Content Placeholder 2"/>
          <p:cNvSpPr>
            <a:spLocks noGrp="1"/>
          </p:cNvSpPr>
          <p:nvPr>
            <p:ph sz="quarter" idx="1"/>
          </p:nvPr>
        </p:nvSpPr>
        <p:spPr>
          <a:xfrm>
            <a:off x="457200" y="1371600"/>
            <a:ext cx="8229600" cy="4754563"/>
          </a:xfrm>
        </p:spPr>
        <p:txBody>
          <a:bodyPr>
            <a:normAutofit fontScale="92500"/>
          </a:bodyPr>
          <a:lstStyle/>
          <a:p>
            <a:pPr marL="342900" lvl="2" indent="-342900">
              <a:spcAft>
                <a:spcPts val="1800"/>
              </a:spcAft>
            </a:pPr>
            <a:r>
              <a:rPr lang="en-US" sz="3000" dirty="0" smtClean="0"/>
              <a:t>See </a:t>
            </a:r>
            <a:r>
              <a:rPr lang="en-US" sz="3000" i="1" dirty="0" smtClean="0"/>
              <a:t>Moncrieffe</a:t>
            </a:r>
            <a:r>
              <a:rPr lang="en-US" sz="3000" dirty="0"/>
              <a:t>, 133 S. Ct. at 1684-85; see also </a:t>
            </a:r>
            <a:r>
              <a:rPr lang="en-US" sz="3000" i="1" dirty="0"/>
              <a:t>Almanza-</a:t>
            </a:r>
            <a:r>
              <a:rPr lang="en-US" sz="3000" i="1" dirty="0" smtClean="0"/>
              <a:t>Arenas, </a:t>
            </a:r>
            <a:r>
              <a:rPr lang="en-US" sz="3000" dirty="0" smtClean="0"/>
              <a:t>809 </a:t>
            </a:r>
            <a:r>
              <a:rPr lang="en-US" sz="3000" dirty="0"/>
              <a:t>F.3d </a:t>
            </a:r>
            <a:r>
              <a:rPr lang="en-US" sz="3000" dirty="0" smtClean="0"/>
              <a:t>515, 534-35 (</a:t>
            </a:r>
            <a:r>
              <a:rPr lang="en-US" sz="3000" dirty="0"/>
              <a:t>Watford, J., concurring</a:t>
            </a:r>
            <a:r>
              <a:rPr lang="en-US" sz="3000" dirty="0" smtClean="0"/>
              <a:t>) and panel opinion.</a:t>
            </a:r>
          </a:p>
          <a:p>
            <a:pPr marL="342900" lvl="2" indent="-342900"/>
            <a:r>
              <a:rPr lang="en-US" sz="3000" dirty="0" smtClean="0"/>
              <a:t>Several cases involving the argument that </a:t>
            </a:r>
            <a:r>
              <a:rPr lang="en-US" sz="3000" i="1" dirty="0" smtClean="0"/>
              <a:t>Moncrieffe</a:t>
            </a:r>
            <a:r>
              <a:rPr lang="en-US" sz="3000" dirty="0" smtClean="0"/>
              <a:t> overturned </a:t>
            </a:r>
            <a:r>
              <a:rPr lang="en-US" sz="3000" i="1" dirty="0" smtClean="0"/>
              <a:t>Young</a:t>
            </a:r>
            <a:r>
              <a:rPr lang="en-US" sz="3000" dirty="0" smtClean="0"/>
              <a:t> await oral argument at the Ninth Circuit.  Amicus brief will be posted at </a:t>
            </a:r>
            <a:r>
              <a:rPr lang="en-US" sz="3000" dirty="0" smtClean="0">
                <a:hlinkClick r:id="rId2"/>
              </a:rPr>
              <a:t>www.ilrc.org/crimes</a:t>
            </a:r>
            <a:r>
              <a:rPr lang="en-US" sz="3000" dirty="0" smtClean="0"/>
              <a:t>.</a:t>
            </a:r>
          </a:p>
          <a:p>
            <a:pPr marL="1714500" lvl="5" indent="-342900"/>
            <a:r>
              <a:rPr lang="en-US" sz="2600" dirty="0" smtClean="0"/>
              <a:t>If you have such a Ninth Circuit case, contact </a:t>
            </a:r>
            <a:r>
              <a:rPr lang="en-US" sz="2600" dirty="0" err="1" smtClean="0"/>
              <a:t>awatchtenheim@immigrantdefenseproject.org</a:t>
            </a:r>
            <a:endParaRPr lang="en-US" sz="2600" dirty="0"/>
          </a:p>
        </p:txBody>
      </p:sp>
    </p:spTree>
    <p:extLst>
      <p:ext uri="{BB962C8B-B14F-4D97-AF65-F5344CB8AC3E}">
        <p14:creationId xmlns:p14="http://schemas.microsoft.com/office/powerpoint/2010/main" val="402384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Copperplate" charset="0"/>
                <a:ea typeface="Copperplate" charset="0"/>
                <a:cs typeface="Copperplate" charset="0"/>
              </a:rPr>
              <a:t>Motions practice: Tips and rules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Autofit/>
          </a:bodyPr>
          <a:lstStyle/>
          <a:p>
            <a:r>
              <a:rPr lang="en-US" sz="2400" dirty="0" smtClean="0">
                <a:latin typeface="American Typewriter" charset="0"/>
                <a:ea typeface="American Typewriter" charset="0"/>
                <a:cs typeface="American Typewriter" charset="0"/>
              </a:rPr>
              <a:t>Many different kinds of motions</a:t>
            </a:r>
          </a:p>
          <a:p>
            <a:r>
              <a:rPr lang="en-US" sz="2400" dirty="0" smtClean="0">
                <a:latin typeface="American Typewriter" charset="0"/>
                <a:ea typeface="American Typewriter" charset="0"/>
                <a:cs typeface="American Typewriter" charset="0"/>
              </a:rPr>
              <a:t>FRAP 27</a:t>
            </a:r>
          </a:p>
          <a:p>
            <a:r>
              <a:rPr lang="en-US" sz="2400" dirty="0" smtClean="0">
                <a:latin typeface="American Typewriter" charset="0"/>
                <a:ea typeface="American Typewriter" charset="0"/>
                <a:cs typeface="American Typewriter" charset="0"/>
              </a:rPr>
              <a:t>Circuit rule 27-8. Required recitals in immigration cases</a:t>
            </a:r>
          </a:p>
          <a:p>
            <a:pPr lvl="1"/>
            <a:r>
              <a:rPr lang="en-US" sz="2280" dirty="0" smtClean="0">
                <a:latin typeface="American Typewriter" charset="0"/>
                <a:ea typeface="American Typewriter" charset="0"/>
                <a:cs typeface="American Typewriter" charset="0"/>
              </a:rPr>
              <a:t>Every </a:t>
            </a:r>
            <a:r>
              <a:rPr lang="en-US" sz="2280" dirty="0">
                <a:latin typeface="American Typewriter" charset="0"/>
                <a:ea typeface="American Typewriter" charset="0"/>
                <a:cs typeface="American Typewriter" charset="0"/>
              </a:rPr>
              <a:t>motion in a petition for review of a decision of the BIA shall recite any previous application for the relief sought and inform the Court if petitioner is detained in the custody of the DHS or at liberty. </a:t>
            </a:r>
            <a:r>
              <a:rPr lang="en-US" sz="2280" i="1" dirty="0">
                <a:latin typeface="American Typewriter" charset="0"/>
                <a:ea typeface="American Typewriter" charset="0"/>
                <a:cs typeface="American Typewriter" charset="0"/>
              </a:rPr>
              <a:t>(New, 1/1/05; Rev. 12/1/09)</a:t>
            </a:r>
            <a:endParaRPr lang="en-US" sz="2280" dirty="0">
              <a:latin typeface="American Typewriter" charset="0"/>
              <a:ea typeface="American Typewriter" charset="0"/>
              <a:cs typeface="American Typewriter" charset="0"/>
            </a:endParaRPr>
          </a:p>
          <a:p>
            <a:endParaRPr lang="en-US" sz="2280" dirty="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368671900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accent6">
                    <a:lumMod val="60000"/>
                    <a:lumOff val="40000"/>
                  </a:schemeClr>
                </a:solidFill>
              </a:rPr>
              <a:t>II.   Crimes of Violence </a:t>
            </a:r>
            <a:r>
              <a:rPr lang="de-DE" dirty="0" smtClean="0">
                <a:solidFill>
                  <a:schemeClr val="accent6">
                    <a:lumMod val="60000"/>
                    <a:lumOff val="40000"/>
                  </a:schemeClr>
                </a:solidFill>
              </a:rPr>
              <a:t>(COV)</a:t>
            </a:r>
            <a:endParaRPr lang="en-US" dirty="0">
              <a:solidFill>
                <a:schemeClr val="accent6">
                  <a:lumMod val="60000"/>
                  <a:lumOff val="40000"/>
                </a:schemeClr>
              </a:solidFill>
            </a:endParaRPr>
          </a:p>
        </p:txBody>
      </p:sp>
      <p:sp>
        <p:nvSpPr>
          <p:cNvPr id="3" name="Content Placeholder 2"/>
          <p:cNvSpPr>
            <a:spLocks noGrp="1"/>
          </p:cNvSpPr>
          <p:nvPr>
            <p:ph sz="quarter" idx="1"/>
          </p:nvPr>
        </p:nvSpPr>
        <p:spPr>
          <a:xfrm>
            <a:off x="457200" y="1371600"/>
            <a:ext cx="8229600" cy="5105400"/>
          </a:xfrm>
        </p:spPr>
        <p:txBody>
          <a:bodyPr>
            <a:noAutofit/>
          </a:bodyPr>
          <a:lstStyle/>
          <a:p>
            <a:pPr>
              <a:spcAft>
                <a:spcPts val="1200"/>
              </a:spcAft>
            </a:pPr>
            <a:r>
              <a:rPr lang="en-US" sz="2800" dirty="0" smtClean="0">
                <a:solidFill>
                  <a:srgbClr val="FFFFFF"/>
                </a:solidFill>
              </a:rPr>
              <a:t>18 USC § 16 defines COV for immigration (and some federal criminal) purposes.</a:t>
            </a:r>
          </a:p>
          <a:p>
            <a:pPr lvl="1"/>
            <a:r>
              <a:rPr lang="en-US" dirty="0" smtClean="0"/>
              <a:t>Conviction of a COV with at least one year sentence imposed is an “aggravated felony.”</a:t>
            </a:r>
          </a:p>
          <a:p>
            <a:pPr lvl="3">
              <a:spcAft>
                <a:spcPts val="1800"/>
              </a:spcAft>
            </a:pPr>
            <a:r>
              <a:rPr lang="en-US" sz="2200" dirty="0" smtClean="0"/>
              <a:t>8 USC 1101(a)(43)(F), INA 101</a:t>
            </a:r>
          </a:p>
          <a:p>
            <a:pPr lvl="1"/>
            <a:r>
              <a:rPr lang="en-US" dirty="0" smtClean="0"/>
              <a:t>Conviction of a COV committed against victim with protected domestic relationship is a deportable “crime of domestic violence.”</a:t>
            </a:r>
          </a:p>
          <a:p>
            <a:pPr lvl="3"/>
            <a:r>
              <a:rPr lang="en-US" sz="2200" dirty="0" smtClean="0"/>
              <a:t>8 USC 1227(a)(2)(E)(</a:t>
            </a:r>
            <a:r>
              <a:rPr lang="en-US" sz="2200" dirty="0" err="1" smtClean="0"/>
              <a:t>i</a:t>
            </a:r>
            <a:r>
              <a:rPr lang="en-US" sz="2200" dirty="0" smtClean="0"/>
              <a:t>), INA 237</a:t>
            </a:r>
            <a:endParaRPr lang="en-US" sz="2200" dirty="0"/>
          </a:p>
        </p:txBody>
      </p:sp>
    </p:spTree>
    <p:extLst>
      <p:ext uri="{BB962C8B-B14F-4D97-AF65-F5344CB8AC3E}">
        <p14:creationId xmlns:p14="http://schemas.microsoft.com/office/powerpoint/2010/main" val="558440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USC § 16</a:t>
            </a:r>
            <a:endParaRPr lang="en-US"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pPr marL="0" indent="0">
              <a:spcAft>
                <a:spcPts val="3000"/>
              </a:spcAft>
              <a:buNone/>
            </a:pPr>
            <a:r>
              <a:rPr lang="en-US" sz="2800" dirty="0"/>
              <a:t>The term "crime of violence" </a:t>
            </a:r>
            <a:r>
              <a:rPr lang="en-US" sz="2800" dirty="0" smtClean="0"/>
              <a:t>means—</a:t>
            </a:r>
            <a:endParaRPr lang="en-US" sz="2800" dirty="0"/>
          </a:p>
          <a:p>
            <a:pPr marL="514350" lvl="0" indent="-514350">
              <a:spcAft>
                <a:spcPts val="3000"/>
              </a:spcAft>
              <a:buFont typeface="+mj-lt"/>
              <a:buAutoNum type="alphaLcParenR"/>
            </a:pPr>
            <a:r>
              <a:rPr lang="en-US" sz="2800" dirty="0" smtClean="0"/>
              <a:t>an </a:t>
            </a:r>
            <a:r>
              <a:rPr lang="en-US" sz="2800" dirty="0"/>
              <a:t>offense that </a:t>
            </a:r>
            <a:r>
              <a:rPr lang="en-US" sz="2800" dirty="0">
                <a:solidFill>
                  <a:schemeClr val="accent1">
                    <a:lumMod val="75000"/>
                  </a:schemeClr>
                </a:solidFill>
              </a:rPr>
              <a:t>has as an element </a:t>
            </a:r>
            <a:r>
              <a:rPr lang="en-US" sz="2800" dirty="0"/>
              <a:t>the use, attempted use, or threatened use of </a:t>
            </a:r>
            <a:r>
              <a:rPr lang="en-US" sz="2800" dirty="0">
                <a:solidFill>
                  <a:schemeClr val="accent1">
                    <a:lumMod val="75000"/>
                  </a:schemeClr>
                </a:solidFill>
              </a:rPr>
              <a:t>physical</a:t>
            </a:r>
            <a:r>
              <a:rPr lang="en-US" sz="2800" dirty="0">
                <a:solidFill>
                  <a:srgbClr val="5FE8D6"/>
                </a:solidFill>
              </a:rPr>
              <a:t> </a:t>
            </a:r>
            <a:r>
              <a:rPr lang="en-US" sz="2800" dirty="0">
                <a:solidFill>
                  <a:schemeClr val="accent1">
                    <a:lumMod val="75000"/>
                  </a:schemeClr>
                </a:solidFill>
              </a:rPr>
              <a:t>force </a:t>
            </a:r>
            <a:r>
              <a:rPr lang="en-US" sz="2800" dirty="0"/>
              <a:t>against the person or property of another, or</a:t>
            </a:r>
          </a:p>
          <a:p>
            <a:pPr marL="514350" indent="-514350">
              <a:buFont typeface="+mj-lt"/>
              <a:buAutoNum type="alphaLcParenR"/>
            </a:pPr>
            <a:r>
              <a:rPr lang="en-US" sz="2800" dirty="0" smtClean="0"/>
              <a:t>any </a:t>
            </a:r>
            <a:r>
              <a:rPr lang="en-US" sz="2800" dirty="0"/>
              <a:t>other offense that is a</a:t>
            </a:r>
            <a:r>
              <a:rPr lang="en-US" sz="2800" dirty="0">
                <a:solidFill>
                  <a:schemeClr val="accent6">
                    <a:lumMod val="60000"/>
                    <a:lumOff val="40000"/>
                  </a:schemeClr>
                </a:solidFill>
              </a:rPr>
              <a:t> </a:t>
            </a:r>
            <a:r>
              <a:rPr lang="en-US" sz="2800" dirty="0">
                <a:solidFill>
                  <a:srgbClr val="FF0000"/>
                </a:solidFill>
              </a:rPr>
              <a:t>felony</a:t>
            </a:r>
            <a:r>
              <a:rPr lang="en-US" sz="2800" dirty="0">
                <a:solidFill>
                  <a:schemeClr val="accent6">
                    <a:lumMod val="60000"/>
                    <a:lumOff val="40000"/>
                  </a:schemeClr>
                </a:solidFill>
              </a:rPr>
              <a:t> </a:t>
            </a:r>
            <a:r>
              <a:rPr lang="en-US" sz="2800" dirty="0"/>
              <a:t>and that</a:t>
            </a:r>
            <a:r>
              <a:rPr lang="en-US" sz="2800" dirty="0">
                <a:solidFill>
                  <a:srgbClr val="C00000"/>
                </a:solidFill>
              </a:rPr>
              <a:t>, by its nature, involves a substantial risk</a:t>
            </a:r>
            <a:r>
              <a:rPr lang="en-US" sz="2800" dirty="0"/>
              <a:t> that </a:t>
            </a:r>
            <a:r>
              <a:rPr lang="en-US" sz="2800" dirty="0">
                <a:solidFill>
                  <a:srgbClr val="C00000"/>
                </a:solidFill>
              </a:rPr>
              <a:t>physical force </a:t>
            </a:r>
            <a:r>
              <a:rPr lang="en-US" sz="2800" dirty="0"/>
              <a:t>against the person or property of another may be used in the course of committing the offense </a:t>
            </a:r>
          </a:p>
        </p:txBody>
      </p:sp>
    </p:spTree>
    <p:extLst>
      <p:ext uri="{BB962C8B-B14F-4D97-AF65-F5344CB8AC3E}">
        <p14:creationId xmlns:p14="http://schemas.microsoft.com/office/powerpoint/2010/main" val="3203730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Dimaya</a:t>
            </a:r>
            <a:r>
              <a:rPr lang="en-US" i="1" dirty="0" smtClean="0"/>
              <a:t> v. Lynch</a:t>
            </a:r>
            <a:r>
              <a:rPr lang="en-US" dirty="0" smtClean="0"/>
              <a:t>  </a:t>
            </a:r>
            <a:endParaRPr lang="en-US" dirty="0"/>
          </a:p>
        </p:txBody>
      </p:sp>
      <p:sp>
        <p:nvSpPr>
          <p:cNvPr id="3" name="Content Placeholder 2"/>
          <p:cNvSpPr>
            <a:spLocks noGrp="1"/>
          </p:cNvSpPr>
          <p:nvPr>
            <p:ph sz="quarter" idx="1"/>
          </p:nvPr>
        </p:nvSpPr>
        <p:spPr>
          <a:xfrm>
            <a:off x="457200" y="1600200"/>
            <a:ext cx="8534400" cy="4724400"/>
          </a:xfrm>
        </p:spPr>
        <p:txBody>
          <a:bodyPr>
            <a:normAutofit/>
          </a:bodyPr>
          <a:lstStyle/>
          <a:p>
            <a:pPr>
              <a:spcAft>
                <a:spcPts val="3000"/>
              </a:spcAft>
            </a:pPr>
            <a:r>
              <a:rPr lang="en-US" dirty="0" smtClean="0"/>
              <a:t>Applied Supreme Court </a:t>
            </a:r>
            <a:r>
              <a:rPr lang="en-US" i="1" dirty="0" smtClean="0"/>
              <a:t>Johnson</a:t>
            </a:r>
            <a:r>
              <a:rPr lang="en-US" dirty="0" smtClean="0"/>
              <a:t> decision (finding ACCA residual clause void for vagueness) to 18 U.S.C. </a:t>
            </a:r>
            <a:r>
              <a:rPr lang="en-US" dirty="0"/>
              <a:t>§ </a:t>
            </a:r>
            <a:r>
              <a:rPr lang="en-US" dirty="0" smtClean="0"/>
              <a:t>16(b)</a:t>
            </a:r>
          </a:p>
          <a:p>
            <a:pPr>
              <a:spcAft>
                <a:spcPts val="3000"/>
              </a:spcAft>
            </a:pPr>
            <a:r>
              <a:rPr lang="en-US" dirty="0" smtClean="0"/>
              <a:t>Now, to be a COV the offense must have an </a:t>
            </a:r>
            <a:r>
              <a:rPr lang="en-US" i="1" dirty="0" smtClean="0"/>
              <a:t>element </a:t>
            </a:r>
            <a:r>
              <a:rPr lang="en-US" dirty="0" smtClean="0"/>
              <a:t>of force under 18 USC 16(a) definition</a:t>
            </a:r>
            <a:endParaRPr lang="en-US" dirty="0"/>
          </a:p>
          <a:p>
            <a:pPr>
              <a:spcAft>
                <a:spcPts val="3000"/>
              </a:spcAft>
            </a:pPr>
            <a:r>
              <a:rPr lang="en-US" dirty="0" smtClean="0"/>
              <a:t>Petition for rehearing was denied</a:t>
            </a:r>
          </a:p>
        </p:txBody>
      </p:sp>
    </p:spTree>
    <p:extLst>
      <p:ext uri="{BB962C8B-B14F-4D97-AF65-F5344CB8AC3E}">
        <p14:creationId xmlns:p14="http://schemas.microsoft.com/office/powerpoint/2010/main" val="416925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066800"/>
          </a:xfrm>
        </p:spPr>
        <p:txBody>
          <a:bodyPr>
            <a:noAutofit/>
          </a:bodyPr>
          <a:lstStyle/>
          <a:p>
            <a:r>
              <a:rPr lang="en-US" sz="2800" dirty="0" smtClean="0">
                <a:solidFill>
                  <a:srgbClr val="FF0000"/>
                </a:solidFill>
              </a:rPr>
              <a:t>CA Felonies Held COVs </a:t>
            </a:r>
            <a:br>
              <a:rPr lang="en-US" sz="2800" dirty="0" smtClean="0">
                <a:solidFill>
                  <a:srgbClr val="FF0000"/>
                </a:solidFill>
              </a:rPr>
            </a:br>
            <a:r>
              <a:rPr lang="en-US" sz="2800" i="1" dirty="0" smtClean="0">
                <a:solidFill>
                  <a:srgbClr val="FF0000"/>
                </a:solidFill>
              </a:rPr>
              <a:t>Only</a:t>
            </a:r>
            <a:r>
              <a:rPr lang="en-US" sz="2800" dirty="0" smtClean="0">
                <a:solidFill>
                  <a:srgbClr val="FF0000"/>
                </a:solidFill>
              </a:rPr>
              <a:t> under § 16(b)</a:t>
            </a:r>
            <a:endParaRPr lang="en-US" sz="2800" dirty="0">
              <a:solidFill>
                <a:srgbClr val="FF0000"/>
              </a:solidFill>
            </a:endParaRPr>
          </a:p>
        </p:txBody>
      </p:sp>
      <p:sp>
        <p:nvSpPr>
          <p:cNvPr id="3" name="Content Placeholder 2"/>
          <p:cNvSpPr>
            <a:spLocks noGrp="1"/>
          </p:cNvSpPr>
          <p:nvPr>
            <p:ph sz="quarter" idx="1"/>
          </p:nvPr>
        </p:nvSpPr>
        <p:spPr>
          <a:xfrm>
            <a:off x="457200" y="1295400"/>
            <a:ext cx="8229600" cy="5334000"/>
          </a:xfrm>
        </p:spPr>
        <p:txBody>
          <a:bodyPr>
            <a:normAutofit/>
          </a:bodyPr>
          <a:lstStyle/>
          <a:p>
            <a:pPr>
              <a:spcAft>
                <a:spcPts val="600"/>
              </a:spcAft>
            </a:pPr>
            <a:r>
              <a:rPr lang="en-US" sz="2800" dirty="0" smtClean="0"/>
              <a:t>Residential burglary, PC § 459, 460(a)</a:t>
            </a:r>
          </a:p>
          <a:p>
            <a:pPr>
              <a:spcAft>
                <a:spcPts val="600"/>
              </a:spcAft>
            </a:pPr>
            <a:r>
              <a:rPr lang="en-US" sz="2800" dirty="0"/>
              <a:t>Robbery </a:t>
            </a:r>
            <a:r>
              <a:rPr lang="en-US" sz="2800" dirty="0" smtClean="0"/>
              <a:t>§ 211 (but watch for theft)</a:t>
            </a:r>
          </a:p>
          <a:p>
            <a:pPr>
              <a:spcAft>
                <a:spcPts val="600"/>
              </a:spcAft>
            </a:pPr>
            <a:r>
              <a:rPr lang="en-US" sz="2800" dirty="0" smtClean="0"/>
              <a:t>Kidnapping § 207</a:t>
            </a:r>
          </a:p>
          <a:p>
            <a:pPr>
              <a:spcAft>
                <a:spcPts val="600"/>
              </a:spcAft>
            </a:pPr>
            <a:r>
              <a:rPr lang="en-US" sz="2800" dirty="0" smtClean="0"/>
              <a:t>False Imprisonment (various) </a:t>
            </a:r>
          </a:p>
          <a:p>
            <a:pPr>
              <a:spcAft>
                <a:spcPts val="600"/>
              </a:spcAft>
            </a:pPr>
            <a:r>
              <a:rPr lang="en-US" sz="2800" dirty="0" smtClean="0"/>
              <a:t>Lewd Conduct with 14-15 § 288(c)</a:t>
            </a:r>
          </a:p>
          <a:p>
            <a:pPr>
              <a:spcAft>
                <a:spcPts val="600"/>
              </a:spcAft>
            </a:pPr>
            <a:r>
              <a:rPr lang="en-US" sz="2800" dirty="0"/>
              <a:t>Sexual Battery </a:t>
            </a:r>
            <a:r>
              <a:rPr lang="en-US" sz="2800" dirty="0" smtClean="0"/>
              <a:t>§ 243.4</a:t>
            </a:r>
          </a:p>
          <a:p>
            <a:pPr lvl="1">
              <a:buFont typeface="Arial"/>
              <a:buChar char="•"/>
            </a:pPr>
            <a:r>
              <a:rPr lang="en-US" dirty="0" smtClean="0"/>
              <a:t>See also discussion in ILRC &amp; NIPNLG Advisories, </a:t>
            </a:r>
            <a:r>
              <a:rPr lang="en-US" sz="2600" dirty="0" err="1" smtClean="0"/>
              <a:t>www.ilrc.org</a:t>
            </a:r>
            <a:r>
              <a:rPr lang="en-US" sz="2600" dirty="0"/>
              <a:t>/resources/some-felonies-should-no-longer-be-crimes-of-violence-for-immigration-purposes-under-johnso</a:t>
            </a:r>
            <a:endParaRPr lang="en-US" sz="2600" dirty="0" smtClean="0"/>
          </a:p>
        </p:txBody>
      </p:sp>
    </p:spTree>
    <p:extLst>
      <p:ext uri="{BB962C8B-B14F-4D97-AF65-F5344CB8AC3E}">
        <p14:creationId xmlns:p14="http://schemas.microsoft.com/office/powerpoint/2010/main" val="278211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dirty="0" smtClean="0"/>
              <a:t>Will § 16(b) Go To Supreme Court?</a:t>
            </a:r>
            <a:endParaRPr lang="en-US" sz="4000" dirty="0"/>
          </a:p>
        </p:txBody>
      </p:sp>
      <p:sp>
        <p:nvSpPr>
          <p:cNvPr id="3" name="Content Placeholder 2"/>
          <p:cNvSpPr>
            <a:spLocks noGrp="1"/>
          </p:cNvSpPr>
          <p:nvPr>
            <p:ph sz="quarter" idx="1"/>
          </p:nvPr>
        </p:nvSpPr>
        <p:spPr>
          <a:xfrm>
            <a:off x="457200" y="1524000"/>
            <a:ext cx="8229600" cy="4602163"/>
          </a:xfrm>
        </p:spPr>
        <p:txBody>
          <a:bodyPr>
            <a:normAutofit/>
          </a:bodyPr>
          <a:lstStyle/>
          <a:p>
            <a:pPr>
              <a:spcAft>
                <a:spcPts val="600"/>
              </a:spcAft>
            </a:pPr>
            <a:r>
              <a:rPr lang="en-US" sz="3000" dirty="0" smtClean="0"/>
              <a:t>Split between Seventh and Ninth Circuits, and Sixth Circuit</a:t>
            </a:r>
          </a:p>
          <a:p>
            <a:pPr lvl="2">
              <a:spcAft>
                <a:spcPts val="3000"/>
              </a:spcAft>
            </a:pPr>
            <a:r>
              <a:rPr lang="en-US" sz="2500" dirty="0" smtClean="0"/>
              <a:t>Compare </a:t>
            </a:r>
            <a:r>
              <a:rPr lang="en-US" sz="2500" i="1" dirty="0" smtClean="0"/>
              <a:t>U.S. v</a:t>
            </a:r>
            <a:r>
              <a:rPr lang="en-US" sz="2500" i="1" dirty="0"/>
              <a:t>. </a:t>
            </a:r>
            <a:r>
              <a:rPr lang="en-US" sz="2500" i="1" dirty="0" err="1"/>
              <a:t>Vivas-Ceja</a:t>
            </a:r>
            <a:r>
              <a:rPr lang="en-US" sz="2500" dirty="0"/>
              <a:t>, 808 F.3d 719, 722-23 (7th Cir. 2015</a:t>
            </a:r>
            <a:r>
              <a:rPr lang="en-US" sz="2500" dirty="0" smtClean="0"/>
              <a:t>), </a:t>
            </a:r>
            <a:r>
              <a:rPr lang="en-US" sz="2500" i="1" dirty="0"/>
              <a:t>Dimaya v. </a:t>
            </a:r>
            <a:r>
              <a:rPr lang="en-US" sz="2500" i="1" dirty="0" smtClean="0"/>
              <a:t>Lynch</a:t>
            </a:r>
            <a:r>
              <a:rPr lang="en-US" sz="2500" b="1" dirty="0" smtClean="0"/>
              <a:t>, </a:t>
            </a:r>
            <a:r>
              <a:rPr lang="en-US" sz="2500" dirty="0" smtClean="0"/>
              <a:t>with </a:t>
            </a:r>
            <a:r>
              <a:rPr lang="en-US" sz="2500" i="1" dirty="0" smtClean="0"/>
              <a:t>U.S. v. Taylor </a:t>
            </a:r>
            <a:r>
              <a:rPr lang="en-US" sz="2500" dirty="0"/>
              <a:t>09-</a:t>
            </a:r>
            <a:r>
              <a:rPr lang="en-US" sz="2500" dirty="0" smtClean="0"/>
              <a:t>5517 (6th  Cir. 2/11/16) (re identical 18 USC 924(c)(3)(B)).</a:t>
            </a:r>
            <a:endParaRPr lang="en-US" sz="2500" dirty="0"/>
          </a:p>
          <a:p>
            <a:r>
              <a:rPr lang="en-US" dirty="0" smtClean="0"/>
              <a:t>But in any case, the </a:t>
            </a:r>
            <a:r>
              <a:rPr lang="en-US" sz="3200" dirty="0" smtClean="0"/>
              <a:t>“ordinary case analysis” is gone.</a:t>
            </a:r>
          </a:p>
        </p:txBody>
      </p:sp>
    </p:spTree>
    <p:extLst>
      <p:ext uri="{BB962C8B-B14F-4D97-AF65-F5344CB8AC3E}">
        <p14:creationId xmlns:p14="http://schemas.microsoft.com/office/powerpoint/2010/main" val="13326486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also</a:t>
            </a:r>
            <a:endParaRPr lang="en-US" dirty="0"/>
          </a:p>
        </p:txBody>
      </p:sp>
      <p:sp>
        <p:nvSpPr>
          <p:cNvPr id="3" name="Content Placeholder 2"/>
          <p:cNvSpPr>
            <a:spLocks noGrp="1"/>
          </p:cNvSpPr>
          <p:nvPr>
            <p:ph sz="quarter" idx="1"/>
          </p:nvPr>
        </p:nvSpPr>
        <p:spPr>
          <a:xfrm>
            <a:off x="838200" y="1600200"/>
            <a:ext cx="7239000" cy="4525963"/>
          </a:xfrm>
        </p:spPr>
        <p:txBody>
          <a:bodyPr/>
          <a:lstStyle/>
          <a:p>
            <a:pPr>
              <a:spcAft>
                <a:spcPts val="1200"/>
              </a:spcAft>
            </a:pPr>
            <a:r>
              <a:rPr lang="en-US" i="1" dirty="0" err="1" smtClean="0"/>
              <a:t>Voisine</a:t>
            </a:r>
            <a:r>
              <a:rPr lang="en-US" i="1" dirty="0" smtClean="0"/>
              <a:t> v. United States, </a:t>
            </a:r>
            <a:r>
              <a:rPr lang="en-US" dirty="0" smtClean="0"/>
              <a:t>cert. granted 136 S.Ct. 386 (2015)</a:t>
            </a:r>
          </a:p>
          <a:p>
            <a:r>
              <a:rPr lang="en-US" i="1" dirty="0" smtClean="0"/>
              <a:t>Matter of Guzman-</a:t>
            </a:r>
            <a:r>
              <a:rPr lang="en-US" i="1" dirty="0" err="1" smtClean="0"/>
              <a:t>Polanco</a:t>
            </a:r>
            <a:r>
              <a:rPr lang="en-US" dirty="0" smtClean="0"/>
              <a:t>, 26 I&amp;N Dec. 713 (BIA 2016)</a:t>
            </a:r>
            <a:endParaRPr lang="en-US" dirty="0"/>
          </a:p>
          <a:p>
            <a:endParaRPr lang="en-US" dirty="0"/>
          </a:p>
        </p:txBody>
      </p:sp>
    </p:spTree>
    <p:extLst>
      <p:ext uri="{BB962C8B-B14F-4D97-AF65-F5344CB8AC3E}">
        <p14:creationId xmlns:p14="http://schemas.microsoft.com/office/powerpoint/2010/main" val="6673407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a:t>
            </a:r>
            <a:endParaRPr lang="en-US" dirty="0"/>
          </a:p>
        </p:txBody>
      </p:sp>
      <p:sp>
        <p:nvSpPr>
          <p:cNvPr id="3" name="Content Placeholder 2"/>
          <p:cNvSpPr>
            <a:spLocks noGrp="1"/>
          </p:cNvSpPr>
          <p:nvPr>
            <p:ph sz="quarter" idx="1"/>
          </p:nvPr>
        </p:nvSpPr>
        <p:spPr>
          <a:xfrm>
            <a:off x="457200" y="990600"/>
            <a:ext cx="8229600" cy="5638800"/>
          </a:xfrm>
        </p:spPr>
        <p:txBody>
          <a:bodyPr>
            <a:normAutofit fontScale="92500"/>
          </a:bodyPr>
          <a:lstStyle/>
          <a:p>
            <a:pPr marL="0" indent="0">
              <a:spcAft>
                <a:spcPts val="300"/>
              </a:spcAft>
              <a:buNone/>
            </a:pPr>
            <a:r>
              <a:rPr lang="en-US" sz="2600" b="1" u="sng" dirty="0" smtClean="0"/>
              <a:t>Categorical Approach</a:t>
            </a:r>
          </a:p>
          <a:p>
            <a:pPr>
              <a:spcAft>
                <a:spcPts val="300"/>
              </a:spcAft>
            </a:pPr>
            <a:r>
              <a:rPr lang="en-US" sz="2600" i="1" dirty="0" smtClean="0"/>
              <a:t>Taylor </a:t>
            </a:r>
            <a:r>
              <a:rPr lang="en-US" sz="2600" i="1" dirty="0"/>
              <a:t>v. United States, </a:t>
            </a:r>
            <a:r>
              <a:rPr lang="en-US" sz="2600" dirty="0"/>
              <a:t>495 U.S. 575, 602 (1990) </a:t>
            </a:r>
            <a:endParaRPr lang="en-US" sz="2600" dirty="0" smtClean="0"/>
          </a:p>
          <a:p>
            <a:pPr>
              <a:spcAft>
                <a:spcPts val="300"/>
              </a:spcAft>
            </a:pPr>
            <a:r>
              <a:rPr lang="en-US" sz="2600" i="1" dirty="0" smtClean="0"/>
              <a:t>Gonzalez v. </a:t>
            </a:r>
            <a:r>
              <a:rPr lang="en-US" sz="2600" i="1" dirty="0" err="1" smtClean="0"/>
              <a:t>Duenas</a:t>
            </a:r>
            <a:r>
              <a:rPr lang="en-US" sz="2600" i="1" dirty="0"/>
              <a:t>-</a:t>
            </a:r>
            <a:r>
              <a:rPr lang="en-US" sz="2600" i="1" dirty="0" smtClean="0"/>
              <a:t>Alvarez, </a:t>
            </a:r>
            <a:r>
              <a:rPr lang="en-US" sz="2600" dirty="0" smtClean="0"/>
              <a:t>549 U.S. 183 (2007)</a:t>
            </a:r>
            <a:endParaRPr lang="en-US" sz="2600" dirty="0"/>
          </a:p>
          <a:p>
            <a:pPr>
              <a:spcAft>
                <a:spcPts val="300"/>
              </a:spcAft>
            </a:pPr>
            <a:r>
              <a:rPr lang="en-US" sz="2600" i="1" dirty="0" smtClean="0"/>
              <a:t>Moncrieffe </a:t>
            </a:r>
            <a:r>
              <a:rPr lang="en-US" sz="2600" i="1" dirty="0"/>
              <a:t>v. Holder</a:t>
            </a:r>
            <a:r>
              <a:rPr lang="en-US" sz="2600" dirty="0"/>
              <a:t>, 133 S. Ct. </a:t>
            </a:r>
            <a:r>
              <a:rPr lang="en-US" sz="2600" dirty="0" smtClean="0"/>
              <a:t>1678</a:t>
            </a:r>
            <a:r>
              <a:rPr lang="en-US" sz="2600" dirty="0"/>
              <a:t> </a:t>
            </a:r>
            <a:r>
              <a:rPr lang="en-US" sz="2600" dirty="0" smtClean="0"/>
              <a:t>(</a:t>
            </a:r>
            <a:r>
              <a:rPr lang="en-US" sz="2600" dirty="0"/>
              <a:t>2013</a:t>
            </a:r>
            <a:r>
              <a:rPr lang="en-US" sz="2600" dirty="0" smtClean="0"/>
              <a:t>) </a:t>
            </a:r>
          </a:p>
          <a:p>
            <a:pPr>
              <a:spcAft>
                <a:spcPts val="300"/>
              </a:spcAft>
            </a:pPr>
            <a:r>
              <a:rPr lang="en-US" sz="2600" i="1" dirty="0"/>
              <a:t>Descamps v. United States,</a:t>
            </a:r>
            <a:r>
              <a:rPr lang="en-US" sz="2600" dirty="0"/>
              <a:t> 133 S.Ct. 2276 (2013</a:t>
            </a:r>
            <a:r>
              <a:rPr lang="en-US" sz="2600" dirty="0" smtClean="0"/>
              <a:t>), citing 	</a:t>
            </a:r>
            <a:r>
              <a:rPr lang="en-US" sz="2600" i="1" dirty="0" smtClean="0"/>
              <a:t>Richardson </a:t>
            </a:r>
            <a:r>
              <a:rPr lang="en-US" sz="2600" i="1" dirty="0"/>
              <a:t>v. United States, </a:t>
            </a:r>
            <a:r>
              <a:rPr lang="en-US" sz="2600" dirty="0"/>
              <a:t>526 U.S. </a:t>
            </a:r>
            <a:r>
              <a:rPr lang="en-US" sz="2600" dirty="0" smtClean="0"/>
              <a:t>813 (1999)</a:t>
            </a:r>
          </a:p>
          <a:p>
            <a:pPr>
              <a:spcAft>
                <a:spcPts val="300"/>
              </a:spcAft>
            </a:pPr>
            <a:r>
              <a:rPr lang="en-US" sz="2600" i="1" dirty="0"/>
              <a:t>United States v. </a:t>
            </a:r>
            <a:r>
              <a:rPr lang="en-US" sz="2600" i="1" dirty="0" err="1"/>
              <a:t>Grisel</a:t>
            </a:r>
            <a:r>
              <a:rPr lang="en-US" sz="2600" dirty="0"/>
              <a:t>, 488 F.3d 844 (9th Cir. 2007</a:t>
            </a:r>
            <a:r>
              <a:rPr lang="en-US" sz="2600" dirty="0" smtClean="0"/>
              <a:t>)</a:t>
            </a:r>
            <a:endParaRPr lang="en-US" sz="2600" dirty="0"/>
          </a:p>
          <a:p>
            <a:pPr>
              <a:spcAft>
                <a:spcPts val="300"/>
              </a:spcAft>
            </a:pPr>
            <a:r>
              <a:rPr lang="en-US" sz="2600" i="1" dirty="0"/>
              <a:t>Young v. Holder</a:t>
            </a:r>
            <a:r>
              <a:rPr lang="en-US" sz="2600" dirty="0"/>
              <a:t>, 697 F.3d 976 (9th Cir. 2012) (</a:t>
            </a:r>
            <a:r>
              <a:rPr lang="en-US" sz="2600" i="1" dirty="0"/>
              <a:t>en banc</a:t>
            </a:r>
            <a:r>
              <a:rPr lang="en-US" sz="2600" dirty="0" smtClean="0"/>
              <a:t>)</a:t>
            </a:r>
            <a:endParaRPr lang="en-US" sz="2600" i="1" dirty="0" smtClean="0"/>
          </a:p>
          <a:p>
            <a:pPr>
              <a:spcAft>
                <a:spcPts val="300"/>
              </a:spcAft>
            </a:pPr>
            <a:r>
              <a:rPr lang="en-US" sz="2600" i="1" dirty="0" smtClean="0"/>
              <a:t>Rendon v. Holder, </a:t>
            </a:r>
            <a:r>
              <a:rPr lang="en-US" sz="2600" dirty="0" smtClean="0"/>
              <a:t>764 F.3d 1077 (9</a:t>
            </a:r>
            <a:r>
              <a:rPr lang="en-US" sz="2600" baseline="30000" dirty="0" smtClean="0"/>
              <a:t>th</a:t>
            </a:r>
            <a:r>
              <a:rPr lang="en-US" sz="2600" dirty="0" smtClean="0"/>
              <a:t> Cir. 2014)</a:t>
            </a:r>
          </a:p>
          <a:p>
            <a:pPr>
              <a:spcAft>
                <a:spcPts val="1200"/>
              </a:spcAft>
            </a:pPr>
            <a:r>
              <a:rPr lang="en-US" sz="2600" i="1" dirty="0" smtClean="0"/>
              <a:t>Almanza-Arenas v. Lynch</a:t>
            </a:r>
            <a:r>
              <a:rPr lang="en-US" sz="2600" dirty="0" smtClean="0"/>
              <a:t>, 809 F.3d 515 (9th Cir. 2015) (en banc) (as amended 2/29/16)</a:t>
            </a:r>
          </a:p>
          <a:p>
            <a:pPr marL="0" indent="0">
              <a:buNone/>
            </a:pPr>
            <a:endParaRPr lang="en-US" sz="2600" dirty="0" smtClean="0"/>
          </a:p>
          <a:p>
            <a:endParaRPr lang="en-US" dirty="0" smtClean="0"/>
          </a:p>
          <a:p>
            <a:endParaRPr lang="en-US" dirty="0"/>
          </a:p>
        </p:txBody>
      </p:sp>
      <p:sp>
        <p:nvSpPr>
          <p:cNvPr id="4" name="TextBox 3"/>
          <p:cNvSpPr txBox="1"/>
          <p:nvPr/>
        </p:nvSpPr>
        <p:spPr>
          <a:xfrm>
            <a:off x="838200" y="152400"/>
            <a:ext cx="6605318" cy="707886"/>
          </a:xfrm>
          <a:prstGeom prst="rect">
            <a:avLst/>
          </a:prstGeom>
          <a:noFill/>
        </p:spPr>
        <p:txBody>
          <a:bodyPr wrap="square" rtlCol="0">
            <a:spAutoFit/>
          </a:bodyPr>
          <a:lstStyle/>
          <a:p>
            <a:pPr algn="ctr"/>
            <a:r>
              <a:rPr lang="en-US" sz="4000" b="1" dirty="0" smtClean="0"/>
              <a:t>Case Citations</a:t>
            </a:r>
            <a:endParaRPr lang="en-US" sz="4000" b="1" dirty="0"/>
          </a:p>
        </p:txBody>
      </p:sp>
    </p:spTree>
    <p:extLst>
      <p:ext uri="{BB962C8B-B14F-4D97-AF65-F5344CB8AC3E}">
        <p14:creationId xmlns:p14="http://schemas.microsoft.com/office/powerpoint/2010/main" val="26199223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a:xfrm>
            <a:off x="457200" y="457200"/>
            <a:ext cx="8229600" cy="6019800"/>
          </a:xfrm>
        </p:spPr>
        <p:txBody>
          <a:bodyPr>
            <a:normAutofit/>
          </a:bodyPr>
          <a:lstStyle/>
          <a:p>
            <a:pPr>
              <a:spcAft>
                <a:spcPts val="300"/>
              </a:spcAft>
            </a:pPr>
            <a:r>
              <a:rPr lang="en-US" sz="2600" u="sng" dirty="0" smtClean="0"/>
              <a:t>Categorical Approach, cont’d</a:t>
            </a:r>
          </a:p>
          <a:p>
            <a:pPr>
              <a:spcAft>
                <a:spcPts val="300"/>
              </a:spcAft>
            </a:pPr>
            <a:r>
              <a:rPr lang="en-US" sz="2600" i="1" dirty="0" smtClean="0"/>
              <a:t>Supreme Court Pending Cases</a:t>
            </a:r>
          </a:p>
          <a:p>
            <a:pPr lvl="1">
              <a:spcAft>
                <a:spcPts val="300"/>
              </a:spcAft>
            </a:pPr>
            <a:r>
              <a:rPr lang="en-US" sz="2600" i="1" dirty="0" smtClean="0"/>
              <a:t>United </a:t>
            </a:r>
            <a:r>
              <a:rPr lang="en-US" sz="2600" i="1" dirty="0"/>
              <a:t>States v. Mathis</a:t>
            </a:r>
            <a:r>
              <a:rPr lang="en-US" sz="2600" dirty="0"/>
              <a:t>, 136 S.Ct. 894 (2016), </a:t>
            </a:r>
            <a:r>
              <a:rPr lang="en-US" sz="2600" dirty="0" smtClean="0"/>
              <a:t>appeal of </a:t>
            </a:r>
            <a:r>
              <a:rPr lang="tr-TR" sz="2600" dirty="0"/>
              <a:t>786 F.3d 1068 (8th </a:t>
            </a:r>
            <a:r>
              <a:rPr lang="tr-TR" sz="2600" dirty="0" err="1"/>
              <a:t>Cir</a:t>
            </a:r>
            <a:r>
              <a:rPr lang="tr-TR" sz="2600" dirty="0"/>
              <a:t>. 2015) </a:t>
            </a:r>
            <a:endParaRPr lang="en-US" sz="2600" dirty="0"/>
          </a:p>
          <a:p>
            <a:pPr lvl="1">
              <a:spcAft>
                <a:spcPts val="900"/>
              </a:spcAft>
            </a:pPr>
            <a:r>
              <a:rPr lang="en-US" sz="2600" i="1" dirty="0"/>
              <a:t>Torres v. Lynch</a:t>
            </a:r>
            <a:r>
              <a:rPr lang="en-US" sz="2600" dirty="0"/>
              <a:t>, 135 S.Ct. 2918 (2015), </a:t>
            </a:r>
            <a:r>
              <a:rPr lang="en-US" sz="2600" dirty="0" smtClean="0"/>
              <a:t>appeal of </a:t>
            </a:r>
            <a:r>
              <a:rPr lang="en-US" sz="2600" dirty="0"/>
              <a:t>764 F.3d 152 (2nd Cir. 2014)</a:t>
            </a:r>
          </a:p>
          <a:p>
            <a:pPr>
              <a:spcAft>
                <a:spcPts val="300"/>
              </a:spcAft>
            </a:pPr>
            <a:r>
              <a:rPr lang="en-US" sz="2600" b="1" u="sng" dirty="0" smtClean="0"/>
              <a:t>Crimes of Violence</a:t>
            </a:r>
          </a:p>
          <a:p>
            <a:pPr>
              <a:spcAft>
                <a:spcPts val="300"/>
              </a:spcAft>
            </a:pPr>
            <a:r>
              <a:rPr lang="en-US" sz="2600" i="1" dirty="0"/>
              <a:t>Johnson v. United States</a:t>
            </a:r>
            <a:r>
              <a:rPr lang="en-US" sz="2600" dirty="0"/>
              <a:t>, 135 S.Ct. 2551 (2015)</a:t>
            </a:r>
          </a:p>
          <a:p>
            <a:pPr>
              <a:spcAft>
                <a:spcPts val="300"/>
              </a:spcAft>
            </a:pPr>
            <a:r>
              <a:rPr lang="en-US" sz="2600" i="1" dirty="0"/>
              <a:t>Dimaya v. Lynch</a:t>
            </a:r>
            <a:r>
              <a:rPr lang="en-US" sz="2600" dirty="0"/>
              <a:t>, 803 F.3d 1110 (9</a:t>
            </a:r>
            <a:r>
              <a:rPr lang="en-US" sz="2600" baseline="30000" dirty="0"/>
              <a:t>th</a:t>
            </a:r>
            <a:r>
              <a:rPr lang="en-US" sz="2600" dirty="0"/>
              <a:t> Cir. 2015)</a:t>
            </a:r>
          </a:p>
          <a:p>
            <a:pPr>
              <a:spcAft>
                <a:spcPts val="300"/>
              </a:spcAft>
            </a:pPr>
            <a:r>
              <a:rPr lang="en-US" sz="2600" i="1" dirty="0" smtClean="0"/>
              <a:t>Supreme Court Pending Case </a:t>
            </a:r>
          </a:p>
          <a:p>
            <a:pPr lvl="1">
              <a:spcAft>
                <a:spcPts val="300"/>
              </a:spcAft>
            </a:pPr>
            <a:r>
              <a:rPr lang="en-US" sz="2600" i="1" dirty="0" smtClean="0"/>
              <a:t>United </a:t>
            </a:r>
            <a:r>
              <a:rPr lang="en-US" sz="2600" i="1" dirty="0"/>
              <a:t>States v. </a:t>
            </a:r>
            <a:r>
              <a:rPr lang="en-US" sz="2600" i="1" dirty="0" err="1"/>
              <a:t>Voisine</a:t>
            </a:r>
            <a:r>
              <a:rPr lang="en-US" sz="2600" i="1" dirty="0"/>
              <a:t>, </a:t>
            </a:r>
            <a:r>
              <a:rPr lang="en-US" sz="2600" dirty="0"/>
              <a:t>136 S.Ct. 872 (2016), </a:t>
            </a:r>
            <a:r>
              <a:rPr lang="en-US" sz="2600" dirty="0" smtClean="0"/>
              <a:t>appeal of 778 </a:t>
            </a:r>
            <a:r>
              <a:rPr lang="en-US" sz="2600" dirty="0"/>
              <a:t>F.3d 176 </a:t>
            </a:r>
            <a:r>
              <a:rPr lang="en-US" sz="2600" dirty="0" smtClean="0"/>
              <a:t>(1st </a:t>
            </a:r>
            <a:r>
              <a:rPr lang="en-US" sz="2600" dirty="0"/>
              <a:t>Cir. 2015)</a:t>
            </a:r>
          </a:p>
          <a:p>
            <a:pPr marL="0" indent="0">
              <a:buNone/>
            </a:pPr>
            <a:endParaRPr lang="en-US" dirty="0"/>
          </a:p>
        </p:txBody>
      </p:sp>
    </p:spTree>
    <p:extLst>
      <p:ext uri="{BB962C8B-B14F-4D97-AF65-F5344CB8AC3E}">
        <p14:creationId xmlns:p14="http://schemas.microsoft.com/office/powerpoint/2010/main" val="1711389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lgn="ctr">
              <a:buNone/>
            </a:pPr>
            <a:r>
              <a:rPr lang="en-US" sz="4400" dirty="0" smtClean="0"/>
              <a:t>Preparing Your Brief on a</a:t>
            </a:r>
          </a:p>
          <a:p>
            <a:pPr marL="0" indent="0" algn="ctr">
              <a:buNone/>
            </a:pPr>
            <a:r>
              <a:rPr lang="en-US" sz="4400" dirty="0" smtClean="0"/>
              <a:t>Petition For Review of Removal Order</a:t>
            </a:r>
          </a:p>
          <a:p>
            <a:pPr marL="0" indent="0" algn="ctr">
              <a:buNone/>
            </a:pPr>
            <a:endParaRPr lang="en-US" sz="4400" dirty="0" smtClean="0"/>
          </a:p>
          <a:p>
            <a:pPr marL="0" indent="0" algn="ctr">
              <a:spcBef>
                <a:spcPts val="168"/>
              </a:spcBef>
              <a:buNone/>
            </a:pPr>
            <a:r>
              <a:rPr lang="en-US" dirty="0" smtClean="0"/>
              <a:t>Holly Cooper, U.C. Davis Law School</a:t>
            </a:r>
          </a:p>
          <a:p>
            <a:pPr marL="0" indent="0" algn="ctr">
              <a:spcBef>
                <a:spcPts val="168"/>
              </a:spcBef>
              <a:buNone/>
            </a:pPr>
            <a:r>
              <a:rPr lang="en-US" dirty="0" smtClean="0"/>
              <a:t>Zachary Nightingale, Van Der Hout, Brigagliano &amp; Nightingale, LLP</a:t>
            </a:r>
          </a:p>
          <a:p>
            <a:pPr marL="0" indent="0" algn="ctr">
              <a:spcBef>
                <a:spcPts val="168"/>
              </a:spcBef>
              <a:buNone/>
            </a:pPr>
            <a:r>
              <a:rPr lang="en-US" sz="1900" dirty="0" smtClean="0"/>
              <a:t>Based on </a:t>
            </a:r>
            <a:r>
              <a:rPr lang="en-US" sz="1900" dirty="0" err="1" smtClean="0"/>
              <a:t>powerpoint</a:t>
            </a:r>
            <a:r>
              <a:rPr lang="en-US" sz="1900" dirty="0" smtClean="0"/>
              <a:t> by Matt Adams, Northwest Immigrant Rights Project</a:t>
            </a:r>
          </a:p>
          <a:p>
            <a:pPr marL="0" indent="0" algn="ctr">
              <a:spcBef>
                <a:spcPts val="168"/>
              </a:spcBef>
              <a:buNone/>
            </a:pPr>
            <a:endParaRPr lang="en-US" dirty="0" smtClean="0">
              <a:solidFill>
                <a:schemeClr val="accent1"/>
              </a:solidFill>
            </a:endParaRPr>
          </a:p>
        </p:txBody>
      </p:sp>
    </p:spTree>
    <p:extLst>
      <p:ext uri="{BB962C8B-B14F-4D97-AF65-F5344CB8AC3E}">
        <p14:creationId xmlns:p14="http://schemas.microsoft.com/office/powerpoint/2010/main" val="315511600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rPr>
              <a:t>Do a Fresh Intake  </a:t>
            </a:r>
            <a:endParaRPr lang="en-US" sz="4400" b="1" dirty="0">
              <a:solidFill>
                <a:schemeClr val="tx1"/>
              </a:solidFill>
            </a:endParaRPr>
          </a:p>
        </p:txBody>
      </p:sp>
      <p:sp>
        <p:nvSpPr>
          <p:cNvPr id="3" name="Content Placeholder 2"/>
          <p:cNvSpPr>
            <a:spLocks noGrp="1"/>
          </p:cNvSpPr>
          <p:nvPr>
            <p:ph sz="quarter" idx="1"/>
          </p:nvPr>
        </p:nvSpPr>
        <p:spPr>
          <a:xfrm>
            <a:off x="457200" y="1600200"/>
            <a:ext cx="8229600" cy="4724400"/>
          </a:xfrm>
        </p:spPr>
        <p:txBody>
          <a:bodyPr>
            <a:normAutofit/>
          </a:bodyPr>
          <a:lstStyle/>
          <a:p>
            <a:r>
              <a:rPr lang="en-US" sz="4000" dirty="0" smtClean="0"/>
              <a:t>Immigration law in constant evolution</a:t>
            </a:r>
          </a:p>
          <a:p>
            <a:pPr lvl="1"/>
            <a:r>
              <a:rPr lang="en-US" sz="3500" dirty="0" smtClean="0">
                <a:solidFill>
                  <a:schemeClr val="tx1"/>
                </a:solidFill>
              </a:rPr>
              <a:t>Executive programs (DACA; P.D.)</a:t>
            </a:r>
          </a:p>
          <a:p>
            <a:pPr lvl="1"/>
            <a:r>
              <a:rPr lang="en-US" sz="3500" dirty="0" smtClean="0">
                <a:solidFill>
                  <a:schemeClr val="tx1"/>
                </a:solidFill>
              </a:rPr>
              <a:t>DAPA/DACA litigation</a:t>
            </a:r>
          </a:p>
          <a:p>
            <a:r>
              <a:rPr lang="en-US" sz="4000" dirty="0" smtClean="0"/>
              <a:t>Client’s facts may change</a:t>
            </a:r>
          </a:p>
          <a:p>
            <a:pPr lvl="1"/>
            <a:r>
              <a:rPr lang="en-US" sz="3500" dirty="0" smtClean="0">
                <a:solidFill>
                  <a:schemeClr val="tx1"/>
                </a:solidFill>
              </a:rPr>
              <a:t>U visa and VAWA eligibility can change</a:t>
            </a:r>
          </a:p>
          <a:p>
            <a:pPr lvl="1"/>
            <a:endParaRPr lang="en-US" sz="3500" dirty="0" smtClean="0">
              <a:solidFill>
                <a:schemeClr val="tx1"/>
              </a:solidFill>
            </a:endParaRPr>
          </a:p>
        </p:txBody>
      </p:sp>
    </p:spTree>
    <p:extLst>
      <p:ext uri="{BB962C8B-B14F-4D97-AF65-F5344CB8AC3E}">
        <p14:creationId xmlns:p14="http://schemas.microsoft.com/office/powerpoint/2010/main" val="12850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Copperplate" charset="0"/>
                <a:ea typeface="Copperplate" charset="0"/>
                <a:cs typeface="Copperplate" charset="0"/>
              </a:rPr>
              <a:t>Government Motions</a:t>
            </a:r>
            <a:endParaRPr lang="en-US" sz="4400" dirty="0">
              <a:latin typeface="Copperplate" charset="0"/>
              <a:ea typeface="Copperplate" charset="0"/>
              <a:cs typeface="Copperplate" charset="0"/>
            </a:endParaRPr>
          </a:p>
        </p:txBody>
      </p:sp>
      <p:sp>
        <p:nvSpPr>
          <p:cNvPr id="3" name="Content Placeholder 2"/>
          <p:cNvSpPr>
            <a:spLocks noGrp="1"/>
          </p:cNvSpPr>
          <p:nvPr>
            <p:ph sz="quarter" idx="1"/>
          </p:nvPr>
        </p:nvSpPr>
        <p:spPr/>
        <p:txBody>
          <a:bodyPr>
            <a:normAutofit/>
          </a:bodyPr>
          <a:lstStyle/>
          <a:p>
            <a:r>
              <a:rPr lang="en-US" sz="2400" dirty="0" smtClean="0">
                <a:latin typeface="American Typewriter" charset="0"/>
                <a:ea typeface="American Typewriter" charset="0"/>
                <a:cs typeface="American Typewriter" charset="0"/>
              </a:rPr>
              <a:t>Motions for Summary Disposition</a:t>
            </a:r>
          </a:p>
          <a:p>
            <a:r>
              <a:rPr lang="en-US" sz="2400" dirty="0" smtClean="0">
                <a:latin typeface="American Typewriter" charset="0"/>
                <a:ea typeface="American Typewriter" charset="0"/>
                <a:cs typeface="American Typewriter" charset="0"/>
              </a:rPr>
              <a:t>Motions to Dismiss (usually for lack of jurisdiction)</a:t>
            </a:r>
          </a:p>
          <a:p>
            <a:r>
              <a:rPr lang="en-US" sz="2400" dirty="0" smtClean="0">
                <a:latin typeface="American Typewriter" charset="0"/>
                <a:ea typeface="American Typewriter" charset="0"/>
                <a:cs typeface="American Typewriter" charset="0"/>
              </a:rPr>
              <a:t>Petitioner’s failure to respond may be construed as a statement of non-opposition</a:t>
            </a:r>
          </a:p>
          <a:p>
            <a:pPr marL="82296" indent="0">
              <a:buNone/>
            </a:pPr>
            <a:endParaRPr lang="en-US" sz="2400" dirty="0" smtClean="0">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87925894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solidFill>
                  <a:schemeClr val="tx1"/>
                </a:solidFill>
              </a:rPr>
              <a:t>Do a Fresh Intake </a:t>
            </a:r>
            <a:endParaRPr lang="en-US" sz="4400" b="1" dirty="0"/>
          </a:p>
        </p:txBody>
      </p:sp>
      <p:sp>
        <p:nvSpPr>
          <p:cNvPr id="3" name="Content Placeholder 2"/>
          <p:cNvSpPr>
            <a:spLocks noGrp="1"/>
          </p:cNvSpPr>
          <p:nvPr>
            <p:ph sz="quarter" idx="1"/>
          </p:nvPr>
        </p:nvSpPr>
        <p:spPr/>
        <p:txBody>
          <a:bodyPr>
            <a:normAutofit/>
          </a:bodyPr>
          <a:lstStyle/>
          <a:p>
            <a:r>
              <a:rPr lang="en-US" sz="3200" dirty="0" smtClean="0"/>
              <a:t>Lawyers make legal errors</a:t>
            </a:r>
          </a:p>
          <a:p>
            <a:pPr marL="548640" lvl="2">
              <a:buClr>
                <a:schemeClr val="accent1"/>
              </a:buClr>
              <a:buSzPct val="85000"/>
              <a:buFont typeface="Wingdings 2"/>
              <a:buChar char=""/>
            </a:pPr>
            <a:r>
              <a:rPr lang="en-US" sz="3200" dirty="0"/>
              <a:t>Overlook citizenship claims</a:t>
            </a:r>
          </a:p>
          <a:p>
            <a:r>
              <a:rPr lang="en-US" sz="3200" dirty="0" smtClean="0"/>
              <a:t>Changes in the law applicable to arguments and issues already raised below</a:t>
            </a:r>
          </a:p>
          <a:p>
            <a:pPr lvl="1"/>
            <a:r>
              <a:rPr lang="en-US" sz="3200" dirty="0" smtClean="0">
                <a:solidFill>
                  <a:schemeClr val="tx1"/>
                </a:solidFill>
              </a:rPr>
              <a:t>E.g.) </a:t>
            </a:r>
            <a:r>
              <a:rPr lang="en-US" sz="3200" i="1" dirty="0" err="1" smtClean="0">
                <a:solidFill>
                  <a:schemeClr val="tx1"/>
                </a:solidFill>
              </a:rPr>
              <a:t>Dimaya</a:t>
            </a:r>
            <a:r>
              <a:rPr lang="en-US" sz="3200" i="1" dirty="0" smtClean="0">
                <a:solidFill>
                  <a:schemeClr val="tx1"/>
                </a:solidFill>
              </a:rPr>
              <a:t> v. Lynch- </a:t>
            </a:r>
            <a:r>
              <a:rPr lang="en-US" sz="3200" dirty="0" smtClean="0">
                <a:solidFill>
                  <a:schemeClr val="tx1"/>
                </a:solidFill>
              </a:rPr>
              <a:t>finding a portion of the statutory definition of crime of violence void for vagueness.</a:t>
            </a:r>
          </a:p>
          <a:p>
            <a:pPr marL="274320" lvl="1" indent="0">
              <a:buNone/>
            </a:pPr>
            <a:endParaRPr lang="en-US" sz="3200" dirty="0" smtClean="0">
              <a:solidFill>
                <a:schemeClr val="tx1"/>
              </a:solidFill>
            </a:endParaRPr>
          </a:p>
          <a:p>
            <a:pPr marL="274320" lvl="1" indent="0">
              <a:buNone/>
            </a:pPr>
            <a:endParaRPr lang="en-US" sz="3200" dirty="0">
              <a:solidFill>
                <a:schemeClr val="tx1"/>
              </a:solidFill>
            </a:endParaRPr>
          </a:p>
          <a:p>
            <a:pPr lvl="1"/>
            <a:endParaRPr lang="en-US" sz="3200" dirty="0" smtClean="0">
              <a:solidFill>
                <a:schemeClr val="tx1"/>
              </a:solidFill>
            </a:endParaRPr>
          </a:p>
          <a:p>
            <a:pPr lvl="1"/>
            <a:endParaRPr lang="en-US" sz="3200" dirty="0" smtClean="0">
              <a:solidFill>
                <a:schemeClr val="tx1"/>
              </a:solidFill>
            </a:endParaRPr>
          </a:p>
          <a:p>
            <a:pPr lvl="1"/>
            <a:endParaRPr lang="en-US" dirty="0"/>
          </a:p>
        </p:txBody>
      </p:sp>
    </p:spTree>
    <p:extLst>
      <p:ext uri="{BB962C8B-B14F-4D97-AF65-F5344CB8AC3E}">
        <p14:creationId xmlns:p14="http://schemas.microsoft.com/office/powerpoint/2010/main" val="395987261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chemeClr val="tx1"/>
                </a:solidFill>
              </a:rPr>
              <a:t>Mediation</a:t>
            </a:r>
            <a:endParaRPr lang="en-US" sz="4400" b="1" dirty="0">
              <a:solidFill>
                <a:schemeClr val="tx1"/>
              </a:solidFill>
            </a:endParaRPr>
          </a:p>
        </p:txBody>
      </p:sp>
      <p:sp>
        <p:nvSpPr>
          <p:cNvPr id="3" name="Content Placeholder 2"/>
          <p:cNvSpPr>
            <a:spLocks noGrp="1"/>
          </p:cNvSpPr>
          <p:nvPr>
            <p:ph sz="quarter" idx="1"/>
          </p:nvPr>
        </p:nvSpPr>
        <p:spPr/>
        <p:txBody>
          <a:bodyPr>
            <a:normAutofit fontScale="92500"/>
          </a:bodyPr>
          <a:lstStyle/>
          <a:p>
            <a:r>
              <a:rPr lang="en-US" sz="3600" dirty="0" smtClean="0"/>
              <a:t>You should consider mediation if your client qualifies for new executive action, new benefits due to a change in his/her facts, or if the law changes.</a:t>
            </a:r>
          </a:p>
          <a:p>
            <a:r>
              <a:rPr lang="en-US" sz="3600" dirty="0" smtClean="0"/>
              <a:t>Don’t waste the court’s time if you and the government can come to an agreement.</a:t>
            </a:r>
          </a:p>
          <a:p>
            <a:r>
              <a:rPr lang="en-US" sz="3600" dirty="0" smtClean="0"/>
              <a:t>If Motion to Reopen filed with BIA, request stay of briefing before the Court</a:t>
            </a:r>
            <a:endParaRPr lang="en-US" sz="3600" dirty="0"/>
          </a:p>
        </p:txBody>
      </p:sp>
    </p:spTree>
    <p:extLst>
      <p:ext uri="{BB962C8B-B14F-4D97-AF65-F5344CB8AC3E}">
        <p14:creationId xmlns:p14="http://schemas.microsoft.com/office/powerpoint/2010/main" val="44690824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Know the Rules; Apply them Carefully</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Rules:</a:t>
            </a:r>
          </a:p>
          <a:p>
            <a:pPr lvl="1"/>
            <a:r>
              <a:rPr lang="en-US" dirty="0" smtClean="0"/>
              <a:t>Follow the FRAP and the 9</a:t>
            </a:r>
            <a:r>
              <a:rPr lang="en-US" baseline="30000" dirty="0" smtClean="0"/>
              <a:t>th</a:t>
            </a:r>
            <a:r>
              <a:rPr lang="en-US" dirty="0" smtClean="0"/>
              <a:t> Cir rules</a:t>
            </a:r>
          </a:p>
          <a:p>
            <a:pPr lvl="1"/>
            <a:r>
              <a:rPr lang="en-US" dirty="0" smtClean="0"/>
              <a:t>Rule 28: Briefs – include all required sections and observe all requirements</a:t>
            </a:r>
          </a:p>
          <a:p>
            <a:r>
              <a:rPr lang="en-US" dirty="0" smtClean="0"/>
              <a:t>Application of the rules to a brief:</a:t>
            </a:r>
          </a:p>
          <a:p>
            <a:pPr lvl="1"/>
            <a:r>
              <a:rPr lang="en-US" dirty="0" smtClean="0"/>
              <a:t>Think about the perspective of the reader</a:t>
            </a:r>
          </a:p>
          <a:p>
            <a:pPr lvl="1"/>
            <a:r>
              <a:rPr lang="en-US" dirty="0" smtClean="0"/>
              <a:t>Make sure your client’s story comes through</a:t>
            </a:r>
          </a:p>
          <a:p>
            <a:pPr lvl="1"/>
            <a:r>
              <a:rPr lang="en-US" dirty="0" smtClean="0"/>
              <a:t>Make sure your client’s legal theory is clearly presented</a:t>
            </a:r>
          </a:p>
          <a:p>
            <a:pPr lvl="2"/>
            <a:r>
              <a:rPr lang="en-US" dirty="0" smtClean="0"/>
              <a:t>Table of Contents</a:t>
            </a:r>
          </a:p>
          <a:p>
            <a:pPr lvl="2"/>
            <a:r>
              <a:rPr lang="en-US" dirty="0" smtClean="0"/>
              <a:t>Introduction</a:t>
            </a:r>
          </a:p>
          <a:p>
            <a:pPr lvl="2"/>
            <a:r>
              <a:rPr lang="en-US" dirty="0" smtClean="0"/>
              <a:t>Summary of Argument</a:t>
            </a:r>
            <a:endParaRPr lang="en-US" dirty="0"/>
          </a:p>
        </p:txBody>
      </p:sp>
    </p:spTree>
    <p:extLst>
      <p:ext uri="{BB962C8B-B14F-4D97-AF65-F5344CB8AC3E}">
        <p14:creationId xmlns:p14="http://schemas.microsoft.com/office/powerpoint/2010/main" val="14176029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Identify the Decision on Appeal</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sz="2800" dirty="0" smtClean="0"/>
              <a:t>Immigration judge’s decision </a:t>
            </a:r>
          </a:p>
          <a:p>
            <a:pPr lvl="1"/>
            <a:r>
              <a:rPr lang="en-US" sz="2800" dirty="0" smtClean="0">
                <a:solidFill>
                  <a:schemeClr val="tx1"/>
                </a:solidFill>
              </a:rPr>
              <a:t>On review where BIA affirms the IJ’s decision </a:t>
            </a:r>
          </a:p>
          <a:p>
            <a:r>
              <a:rPr lang="en-US" sz="2800" dirty="0" smtClean="0"/>
              <a:t>Board of Immigration Appeals’ decision</a:t>
            </a:r>
          </a:p>
          <a:p>
            <a:pPr lvl="1"/>
            <a:r>
              <a:rPr lang="en-US" sz="2800" dirty="0" smtClean="0">
                <a:solidFill>
                  <a:schemeClr val="tx1"/>
                </a:solidFill>
              </a:rPr>
              <a:t>On review where it provides new or additional reasoning.</a:t>
            </a:r>
          </a:p>
          <a:p>
            <a:pPr lvl="1"/>
            <a:r>
              <a:rPr lang="en-US" sz="2800" dirty="0" smtClean="0">
                <a:solidFill>
                  <a:schemeClr val="tx1"/>
                </a:solidFill>
              </a:rPr>
              <a:t>Both IJ and BIA decisions may be on review (</a:t>
            </a:r>
            <a:r>
              <a:rPr lang="en-US" sz="2800" dirty="0" err="1" smtClean="0">
                <a:solidFill>
                  <a:schemeClr val="tx1"/>
                </a:solidFill>
              </a:rPr>
              <a:t>ie</a:t>
            </a:r>
            <a:r>
              <a:rPr lang="en-US" sz="2800" dirty="0" smtClean="0">
                <a:solidFill>
                  <a:schemeClr val="tx1"/>
                </a:solidFill>
              </a:rPr>
              <a:t>. if BIA affirms IJ on some issues, but provides new, additional reasoning on other claims).</a:t>
            </a:r>
          </a:p>
          <a:p>
            <a:endParaRPr lang="en-US" dirty="0" smtClean="0"/>
          </a:p>
        </p:txBody>
      </p:sp>
    </p:spTree>
    <p:extLst>
      <p:ext uri="{BB962C8B-B14F-4D97-AF65-F5344CB8AC3E}">
        <p14:creationId xmlns:p14="http://schemas.microsoft.com/office/powerpoint/2010/main" val="396433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Checklist for Issue Spotting</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u="sng" dirty="0" smtClean="0"/>
              <a:t>Standard of proof</a:t>
            </a:r>
            <a:r>
              <a:rPr lang="en-US" dirty="0" smtClean="0"/>
              <a:t>—did IJ and BIA use the correct standard of proof or any standard of proof at all?</a:t>
            </a:r>
          </a:p>
          <a:p>
            <a:r>
              <a:rPr lang="en-US" u="sng" dirty="0" smtClean="0"/>
              <a:t>Legal standard</a:t>
            </a:r>
            <a:r>
              <a:rPr lang="en-US" dirty="0" smtClean="0"/>
              <a:t>—did IJ and BIA use the correct legal standard applicable to your client’s case?</a:t>
            </a:r>
          </a:p>
          <a:p>
            <a:r>
              <a:rPr lang="en-US" u="sng" dirty="0" smtClean="0"/>
              <a:t>Evidence</a:t>
            </a:r>
            <a:r>
              <a:rPr lang="en-US" dirty="0" smtClean="0"/>
              <a:t>—did the IJ and BIA weigh all relevant evidence?</a:t>
            </a:r>
          </a:p>
          <a:p>
            <a:r>
              <a:rPr lang="en-US" u="sng" dirty="0" smtClean="0"/>
              <a:t>Proper waivers</a:t>
            </a:r>
            <a:r>
              <a:rPr lang="en-US" dirty="0" smtClean="0"/>
              <a:t>—did the IJ obtain the proper waivers from pro se respondent? (</a:t>
            </a:r>
            <a:r>
              <a:rPr lang="en-US" dirty="0" err="1" smtClean="0"/>
              <a:t>ie</a:t>
            </a:r>
            <a:r>
              <a:rPr lang="en-US" dirty="0" smtClean="0"/>
              <a:t>. waiver of right to counsel, waiver of right to present evidence).</a:t>
            </a:r>
          </a:p>
        </p:txBody>
      </p:sp>
    </p:spTree>
    <p:extLst>
      <p:ext uri="{BB962C8B-B14F-4D97-AF65-F5344CB8AC3E}">
        <p14:creationId xmlns:p14="http://schemas.microsoft.com/office/powerpoint/2010/main" val="176723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SEC v. </a:t>
            </a:r>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332 U.S. 194 (1947)</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buNone/>
            </a:pPr>
            <a:r>
              <a:rPr lang="en-US" sz="3600" dirty="0" smtClean="0"/>
              <a:t>“a reviewing court, in dealing with a determination or judgment which an administrative agency alone is authorized to make, must judge the propriety of such action solely by the grounds invoked by the agency,”</a:t>
            </a:r>
          </a:p>
          <a:p>
            <a:pPr>
              <a:buNone/>
            </a:pPr>
            <a:r>
              <a:rPr lang="en-US" sz="3600" dirty="0" smtClean="0"/>
              <a:t>332 U.S. at 196.</a:t>
            </a:r>
          </a:p>
        </p:txBody>
      </p:sp>
    </p:spTree>
    <p:extLst>
      <p:ext uri="{BB962C8B-B14F-4D97-AF65-F5344CB8AC3E}">
        <p14:creationId xmlns:p14="http://schemas.microsoft.com/office/powerpoint/2010/main" val="327645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Doctrine cont.</a:t>
            </a:r>
            <a:endParaRPr lang="es-MX"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First determine the basis  provided by the agency</a:t>
            </a:r>
          </a:p>
          <a:p>
            <a:endParaRPr lang="en-US" dirty="0" smtClean="0"/>
          </a:p>
          <a:p>
            <a:pPr lvl="1"/>
            <a:r>
              <a:rPr lang="en-US" dirty="0" smtClean="0">
                <a:solidFill>
                  <a:schemeClr val="tx1"/>
                </a:solidFill>
              </a:rPr>
              <a:t>Did the BIA adopt the IJ’s rationale or replace it?</a:t>
            </a:r>
          </a:p>
          <a:p>
            <a:pPr lvl="1"/>
            <a:endParaRPr lang="en-US" dirty="0" smtClean="0">
              <a:solidFill>
                <a:schemeClr val="tx1"/>
              </a:solidFill>
            </a:endParaRPr>
          </a:p>
          <a:p>
            <a:r>
              <a:rPr lang="en-US" dirty="0" smtClean="0"/>
              <a:t>If unclear , then remand may be appropriate:</a:t>
            </a:r>
          </a:p>
          <a:p>
            <a:pPr>
              <a:buNone/>
            </a:pPr>
            <a:endParaRPr lang="en-US" dirty="0" smtClean="0"/>
          </a:p>
          <a:p>
            <a:pPr lvl="1"/>
            <a:r>
              <a:rPr lang="en-US" dirty="0" smtClean="0">
                <a:solidFill>
                  <a:schemeClr val="tx1"/>
                </a:solidFill>
              </a:rPr>
              <a:t>“ It will not do for a court to be compelled to guess at the theory underlying the agency's action; nor can a court be expected to chisel that which must be precise from what the agency has left vague and indecisive.”</a:t>
            </a:r>
          </a:p>
          <a:p>
            <a:pPr>
              <a:buNone/>
            </a:pPr>
            <a:r>
              <a:rPr lang="en-US" i="1" dirty="0" err="1" smtClean="0"/>
              <a:t>Chenery</a:t>
            </a:r>
            <a:r>
              <a:rPr lang="en-US" dirty="0" smtClean="0"/>
              <a:t>, 322 U.S. at 196.</a:t>
            </a:r>
            <a:endParaRPr lang="en-US" i="1" dirty="0" smtClean="0"/>
          </a:p>
          <a:p>
            <a:pPr lvl="1"/>
            <a:endParaRPr lang="en-US" dirty="0" smtClean="0"/>
          </a:p>
        </p:txBody>
      </p:sp>
    </p:spTree>
    <p:extLst>
      <p:ext uri="{BB962C8B-B14F-4D97-AF65-F5344CB8AC3E}">
        <p14:creationId xmlns:p14="http://schemas.microsoft.com/office/powerpoint/2010/main" val="427939469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chemeClr val="tx1"/>
                </a:solidFill>
              </a:rPr>
              <a:t>Chenery</a:t>
            </a:r>
            <a:r>
              <a:rPr lang="en-US" b="1" i="1" dirty="0" smtClean="0">
                <a:solidFill>
                  <a:schemeClr val="tx1"/>
                </a:solidFill>
              </a:rPr>
              <a:t> </a:t>
            </a:r>
            <a:r>
              <a:rPr lang="en-US" b="1" dirty="0" smtClean="0">
                <a:solidFill>
                  <a:schemeClr val="tx1"/>
                </a:solidFill>
              </a:rPr>
              <a:t>Doctrine cont.</a:t>
            </a:r>
            <a:endParaRPr lang="es-MX" b="1" dirty="0">
              <a:solidFill>
                <a:schemeClr val="tx1"/>
              </a:solidFill>
            </a:endParaRPr>
          </a:p>
        </p:txBody>
      </p:sp>
      <p:sp>
        <p:nvSpPr>
          <p:cNvPr id="3" name="Content Placeholder 2"/>
          <p:cNvSpPr>
            <a:spLocks noGrp="1"/>
          </p:cNvSpPr>
          <p:nvPr>
            <p:ph sz="quarter" idx="1"/>
          </p:nvPr>
        </p:nvSpPr>
        <p:spPr/>
        <p:txBody>
          <a:bodyPr/>
          <a:lstStyle/>
          <a:p>
            <a:r>
              <a:rPr lang="en-US" dirty="0" smtClean="0"/>
              <a:t>Reject any attempt to provide alternative or missing rationale</a:t>
            </a:r>
          </a:p>
          <a:p>
            <a:endParaRPr lang="en-US" dirty="0" smtClean="0"/>
          </a:p>
          <a:p>
            <a:pPr lvl="1"/>
            <a:r>
              <a:rPr lang="en-US" dirty="0" smtClean="0">
                <a:solidFill>
                  <a:schemeClr val="tx1"/>
                </a:solidFill>
              </a:rPr>
              <a:t>“Justice Department’s lawyers are not allowed to supply the agency’s missing rationale in its brief—nor are we.”</a:t>
            </a:r>
          </a:p>
          <a:p>
            <a:pPr lvl="1"/>
            <a:endParaRPr lang="en-US" dirty="0" smtClean="0"/>
          </a:p>
          <a:p>
            <a:pPr>
              <a:buNone/>
            </a:pPr>
            <a:r>
              <a:rPr lang="en-US" sz="2800" i="1" dirty="0" err="1" smtClean="0"/>
              <a:t>Gattem</a:t>
            </a:r>
            <a:r>
              <a:rPr lang="en-US" sz="2800" i="1" dirty="0" smtClean="0"/>
              <a:t> v. Gonzales,</a:t>
            </a:r>
            <a:r>
              <a:rPr lang="en-US" sz="2800" dirty="0" smtClean="0"/>
              <a:t> 412 F.3d 758, 768 (7</a:t>
            </a:r>
            <a:r>
              <a:rPr lang="en-US" sz="2800" baseline="30000" dirty="0" smtClean="0"/>
              <a:t>th</a:t>
            </a:r>
            <a:r>
              <a:rPr lang="en-US" sz="2800" dirty="0" smtClean="0"/>
              <a:t> Cir. 2005) (Posner dissent).</a:t>
            </a:r>
          </a:p>
          <a:p>
            <a:endParaRPr lang="es-MX" dirty="0"/>
          </a:p>
        </p:txBody>
      </p:sp>
    </p:spTree>
    <p:extLst>
      <p:ext uri="{BB962C8B-B14F-4D97-AF65-F5344CB8AC3E}">
        <p14:creationId xmlns:p14="http://schemas.microsoft.com/office/powerpoint/2010/main" val="180526781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tx1"/>
                </a:solidFill>
              </a:rPr>
              <a:t>Chevron </a:t>
            </a:r>
            <a:r>
              <a:rPr lang="en-US" b="1" dirty="0" smtClean="0">
                <a:solidFill>
                  <a:schemeClr val="tx1"/>
                </a:solidFill>
              </a:rPr>
              <a:t>Deference</a:t>
            </a:r>
            <a:endParaRPr lang="es-MX" b="1" i="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b="1" u="sng" dirty="0" smtClean="0"/>
              <a:t>Step one:</a:t>
            </a:r>
            <a:r>
              <a:rPr lang="en-US" b="1" dirty="0" smtClean="0"/>
              <a:t>  </a:t>
            </a:r>
            <a:r>
              <a:rPr lang="en-US" dirty="0" smtClean="0"/>
              <a:t>Court must analyze the plain language of statute to determine if intent is clear. If intent is clear there is no room to defer to agency interpretation.</a:t>
            </a:r>
          </a:p>
          <a:p>
            <a:endParaRPr lang="en-US" dirty="0" smtClean="0"/>
          </a:p>
          <a:p>
            <a:r>
              <a:rPr lang="en-US" b="1" u="sng" dirty="0" smtClean="0"/>
              <a:t>Step two</a:t>
            </a:r>
            <a:r>
              <a:rPr lang="en-US" b="1" dirty="0" smtClean="0"/>
              <a:t>:  </a:t>
            </a:r>
            <a:r>
              <a:rPr lang="en-US" dirty="0" smtClean="0"/>
              <a:t>If intent is not clear, Court will defer to reasonable agency interpretation of a statutory scheme it is entrusted to administer.</a:t>
            </a:r>
          </a:p>
          <a:p>
            <a:endParaRPr lang="en-US" dirty="0" smtClean="0"/>
          </a:p>
          <a:p>
            <a:pPr>
              <a:buNone/>
            </a:pPr>
            <a:r>
              <a:rPr lang="en-US" i="1" dirty="0" smtClean="0"/>
              <a:t>Chevron, U.S.A., Inc. v. Nat'l Res. Def. Council, Inc</a:t>
            </a:r>
            <a:r>
              <a:rPr lang="en-US" dirty="0" smtClean="0"/>
              <a:t>., 467 U.S. 837 (1984)</a:t>
            </a:r>
            <a:endParaRPr lang="es-MX" dirty="0"/>
          </a:p>
        </p:txBody>
      </p:sp>
    </p:spTree>
    <p:extLst>
      <p:ext uri="{BB962C8B-B14F-4D97-AF65-F5344CB8AC3E}">
        <p14:creationId xmlns:p14="http://schemas.microsoft.com/office/powerpoint/2010/main" val="242905725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tx1"/>
                </a:solidFill>
              </a:rPr>
              <a:t>Chevron </a:t>
            </a:r>
            <a:r>
              <a:rPr lang="en-US" b="1" dirty="0" smtClean="0">
                <a:solidFill>
                  <a:schemeClr val="tx1"/>
                </a:solidFill>
              </a:rPr>
              <a:t>Deference</a:t>
            </a:r>
            <a:endParaRPr lang="es-MX" b="1" dirty="0">
              <a:solidFill>
                <a:schemeClr val="tx1"/>
              </a:solidFill>
            </a:endParaRPr>
          </a:p>
        </p:txBody>
      </p:sp>
      <p:sp>
        <p:nvSpPr>
          <p:cNvPr id="3" name="Content Placeholder 2"/>
          <p:cNvSpPr>
            <a:spLocks noGrp="1"/>
          </p:cNvSpPr>
          <p:nvPr>
            <p:ph sz="quarter" idx="1"/>
          </p:nvPr>
        </p:nvSpPr>
        <p:spPr/>
        <p:txBody>
          <a:bodyPr>
            <a:normAutofit/>
          </a:bodyPr>
          <a:lstStyle/>
          <a:p>
            <a:r>
              <a:rPr lang="en-US" b="1" u="sng" dirty="0" smtClean="0"/>
              <a:t>Step One</a:t>
            </a:r>
            <a:r>
              <a:rPr lang="en-US" b="1" dirty="0" smtClean="0"/>
              <a:t>: </a:t>
            </a:r>
            <a:r>
              <a:rPr lang="en-US" dirty="0" smtClean="0"/>
              <a:t>Is the statute clear?</a:t>
            </a:r>
          </a:p>
          <a:p>
            <a:pPr lvl="1"/>
            <a:r>
              <a:rPr lang="en-US" sz="2800" dirty="0" smtClean="0">
                <a:solidFill>
                  <a:schemeClr val="tx1"/>
                </a:solidFill>
              </a:rPr>
              <a:t>Start with the plain language, but don’t be limited by it</a:t>
            </a:r>
          </a:p>
          <a:p>
            <a:pPr lvl="1"/>
            <a:r>
              <a:rPr lang="en-US" sz="2800" dirty="0" smtClean="0">
                <a:solidFill>
                  <a:schemeClr val="tx1"/>
                </a:solidFill>
              </a:rPr>
              <a:t>Court will apply the “traditional tools of statutory construction” to determine statutory meaning and whether it is ambiguous</a:t>
            </a:r>
          </a:p>
          <a:p>
            <a:pPr lvl="1"/>
            <a:r>
              <a:rPr lang="en-US" sz="2800" dirty="0" smtClean="0">
                <a:solidFill>
                  <a:schemeClr val="tx1"/>
                </a:solidFill>
              </a:rPr>
              <a:t>Whether the statute is ambiguous is a legal issue determined de novo by the Court of Appeals</a:t>
            </a:r>
          </a:p>
          <a:p>
            <a:pPr lvl="1"/>
            <a:endParaRPr lang="en-US" dirty="0" smtClean="0"/>
          </a:p>
          <a:p>
            <a:endParaRPr lang="es-MX" dirty="0"/>
          </a:p>
        </p:txBody>
      </p:sp>
    </p:spTree>
    <p:extLst>
      <p:ext uri="{BB962C8B-B14F-4D97-AF65-F5344CB8AC3E}">
        <p14:creationId xmlns:p14="http://schemas.microsoft.com/office/powerpoint/2010/main" val="3634272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805</TotalTime>
  <Words>7410</Words>
  <Application>Microsoft Office PowerPoint</Application>
  <PresentationFormat>On-screen Show (4:3)</PresentationFormat>
  <Paragraphs>770</Paragraphs>
  <Slides>128</Slides>
  <Notes>32</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Civic</vt:lpstr>
      <vt:lpstr> Ninth Circuit  Motion Practice And Jurisdictional  Issues</vt:lpstr>
      <vt:lpstr>Petitions for Review</vt:lpstr>
      <vt:lpstr>    Petition for Review Tips </vt:lpstr>
      <vt:lpstr>Motion for Stay of Removal</vt:lpstr>
      <vt:lpstr>Motion for Stay of Removal</vt:lpstr>
      <vt:lpstr>Motion for Stay of Removal</vt:lpstr>
      <vt:lpstr>Motion for Stay of Removal: Practice Pointers </vt:lpstr>
      <vt:lpstr>Motions practice: Tips and rules</vt:lpstr>
      <vt:lpstr>Government Motions</vt:lpstr>
      <vt:lpstr>Jurisdiction</vt:lpstr>
      <vt:lpstr>Administrative exhaustion</vt:lpstr>
      <vt:lpstr>Exceptions to exhaustion </vt:lpstr>
      <vt:lpstr>Final agency order jurisdictional prerequisite</vt:lpstr>
      <vt:lpstr>Jurisdiction over motions to reopen  </vt:lpstr>
      <vt:lpstr>Statutory bars to review </vt:lpstr>
      <vt:lpstr>Statutory exception for legal and constitutional questions</vt:lpstr>
      <vt:lpstr>     </vt:lpstr>
      <vt:lpstr>  …Questions? </vt:lpstr>
      <vt:lpstr>Other Motions </vt:lpstr>
      <vt:lpstr>Other Motions ctd…</vt:lpstr>
      <vt:lpstr>Statutory bars for judicial review of certain applications</vt:lpstr>
      <vt:lpstr>Statutory bars of certain discretionary decisions</vt:lpstr>
      <vt:lpstr>Jurisdiction to review denials of motions to reopen</vt:lpstr>
      <vt:lpstr>Denials of timely motions to reopen reviewable</vt:lpstr>
      <vt:lpstr>               Statutory bars for immigrants with certain criminal convictions</vt:lpstr>
      <vt:lpstr>Review of denials of motions to reopen</vt:lpstr>
      <vt:lpstr>Discretionary decisions</vt:lpstr>
      <vt:lpstr>Zipper clause</vt:lpstr>
      <vt:lpstr>Habeas corpus</vt:lpstr>
      <vt:lpstr>Mediation, Prosecutorial Discretion and Remand</vt:lpstr>
      <vt:lpstr>Panelists</vt:lpstr>
      <vt:lpstr>Mediation in the Ninth Circuit</vt:lpstr>
      <vt:lpstr>Immigration Cases Received by Mediation 2012 - 2015</vt:lpstr>
      <vt:lpstr>PowerPoint Presentation</vt:lpstr>
      <vt:lpstr>PowerPoint Presentation</vt:lpstr>
      <vt:lpstr>Unopposed Remands</vt:lpstr>
      <vt:lpstr>How does the mediation program work, and how has it changed since the President’s Executive Order?</vt:lpstr>
      <vt:lpstr>How Can Mediation Help the Petitioner?</vt:lpstr>
      <vt:lpstr>When might you NOT want to settle the case for prosecutorial discretion?</vt:lpstr>
      <vt:lpstr>How to seek relief?</vt:lpstr>
      <vt:lpstr>What is the role of OIL regarding these various forms of relief?</vt:lpstr>
      <vt:lpstr>Remands</vt:lpstr>
      <vt:lpstr>Questions?</vt:lpstr>
      <vt:lpstr> </vt:lpstr>
      <vt:lpstr>DO’S AND DON’TS IN NINTH CIRCUIT</vt:lpstr>
      <vt:lpstr>DO’S AND DON’TS IN NINTH CIRCUIT</vt:lpstr>
      <vt:lpstr>PowerPoint Presentation</vt:lpstr>
      <vt:lpstr>Hot Topics</vt:lpstr>
      <vt:lpstr>I.  Categorical Approach</vt:lpstr>
      <vt:lpstr>Determining when a Conviction Triggers Immigration Consequences</vt:lpstr>
      <vt:lpstr> Step 1: Categorical Approach Important Terminology</vt:lpstr>
      <vt:lpstr>Step 1: Categorical Approach</vt:lpstr>
      <vt:lpstr>Step 1: Categorical Approach As Applied to Burglary</vt:lpstr>
      <vt:lpstr>Step 1: Categorical Approach  As Applied to Burglary</vt:lpstr>
      <vt:lpstr> Step 2: Divisibility Descamps v. United States, 133 S. Ct. 2276 (2013)</vt:lpstr>
      <vt:lpstr>Step 3: Modified Categorical Approach</vt:lpstr>
      <vt:lpstr>Step 3: Modified Categorical Approach</vt:lpstr>
      <vt:lpstr>Step 3: Modified Categorical Approach As Applied to Burglary</vt:lpstr>
      <vt:lpstr>Step 3: Modified Categorical Approach As Applied to Burglary</vt:lpstr>
      <vt:lpstr>Categorical Approach Road Map</vt:lpstr>
      <vt:lpstr>Case Example</vt:lpstr>
      <vt:lpstr>Step 1.  Categorical Match?</vt:lpstr>
      <vt:lpstr>Step 1:  Is § 10851 a Categorical CIMT?</vt:lpstr>
      <vt:lpstr>   No Categorical Match -- Criminal statute is “overbroad”   </vt:lpstr>
      <vt:lpstr>Step 2:  Is the Statute Divisible?</vt:lpstr>
      <vt:lpstr>Is § 10851 Divisible?</vt:lpstr>
      <vt:lpstr>How much does divisibility matter?</vt:lpstr>
      <vt:lpstr>Divisibility Debate:  Descamps Text</vt:lpstr>
      <vt:lpstr>Descamps Fn 2</vt:lpstr>
      <vt:lpstr>What to Do with Footnote 2? </vt:lpstr>
      <vt:lpstr>Almanza-Arenas Majority: Divisibility Analysis  </vt:lpstr>
      <vt:lpstr>Determining Divisibility, Cont’d</vt:lpstr>
      <vt:lpstr>Determining Divisibility, cont’d</vt:lpstr>
      <vt:lpstr>Overbroad, Indivisible Statute =  Immigrant Wins</vt:lpstr>
      <vt:lpstr>If Statute is Divisible, Go to  Step 3:  Modified Categorical Approach</vt:lpstr>
      <vt:lpstr>Young Issue:  Divisible Statutes and Eligibility for Relief</vt:lpstr>
      <vt:lpstr>Young Ninth Circuit Holding</vt:lpstr>
      <vt:lpstr>Argument that Moncrieffe overturned Young</vt:lpstr>
      <vt:lpstr>Young Issue Resources</vt:lpstr>
      <vt:lpstr>II.   Crimes of Violence (COV)</vt:lpstr>
      <vt:lpstr>18 USC § 16</vt:lpstr>
      <vt:lpstr>Dimaya v. Lynch  </vt:lpstr>
      <vt:lpstr>CA Felonies Held COVs  Only under § 16(b)</vt:lpstr>
      <vt:lpstr>Will § 16(b) Go To Supreme Court?</vt:lpstr>
      <vt:lpstr>See also</vt:lpstr>
      <vt:lpstr>  </vt:lpstr>
      <vt:lpstr>  </vt:lpstr>
      <vt:lpstr>PowerPoint Presentation</vt:lpstr>
      <vt:lpstr>Do a Fresh Intake  </vt:lpstr>
      <vt:lpstr>Do a Fresh Intake </vt:lpstr>
      <vt:lpstr>Mediation</vt:lpstr>
      <vt:lpstr>Know the Rules; Apply them Carefully</vt:lpstr>
      <vt:lpstr>Identify the Decision on Appeal</vt:lpstr>
      <vt:lpstr>Checklist for Issue Spotting</vt:lpstr>
      <vt:lpstr>SEC v. Chenery, 332 U.S. 194 (1947)</vt:lpstr>
      <vt:lpstr>Chenery Doctrine cont.</vt:lpstr>
      <vt:lpstr>Chenery Doctrine cont.</vt:lpstr>
      <vt:lpstr>Chevron Deference</vt:lpstr>
      <vt:lpstr>Chevron Deference</vt:lpstr>
      <vt:lpstr>Chevron Deference</vt:lpstr>
      <vt:lpstr>Chevron Deference</vt:lpstr>
      <vt:lpstr>Retroactivity</vt:lpstr>
      <vt:lpstr>Case Digest</vt:lpstr>
      <vt:lpstr>Waiver</vt:lpstr>
      <vt:lpstr>PowerPoint Presentation</vt:lpstr>
      <vt:lpstr>Tip #1:  Know Your (Time) Limits  </vt:lpstr>
      <vt:lpstr>PowerPoint Presentation</vt:lpstr>
      <vt:lpstr>PowerPoint Presentation</vt:lpstr>
      <vt:lpstr>Tip #3:  Know How to Pivot  </vt:lpstr>
      <vt:lpstr>Tip #5:  Don’t Avoid Tough Issues</vt:lpstr>
      <vt:lpstr>Tip #6:  Prepare for argument</vt:lpstr>
      <vt:lpstr>Tip #7:  Listen!</vt:lpstr>
      <vt:lpstr>Tip #8: Be Specific on What you Want</vt:lpstr>
      <vt:lpstr>Last Thoughts</vt:lpstr>
      <vt:lpstr>Ninth Circuit:  After the Decision</vt:lpstr>
      <vt:lpstr>After the judgment: timeline</vt:lpstr>
      <vt:lpstr>Petitions for Rehearing</vt:lpstr>
      <vt:lpstr>Petitions for Rehearing </vt:lpstr>
      <vt:lpstr>Motions to Reconsider</vt:lpstr>
      <vt:lpstr>Motions to Stay the Mandate </vt:lpstr>
      <vt:lpstr>Motions to Stay the Mandate </vt:lpstr>
      <vt:lpstr>Motions to Stay the Mandate</vt:lpstr>
      <vt:lpstr>Motions to Stay the Mandate</vt:lpstr>
      <vt:lpstr>Motions for Attorneys’ Fees</vt:lpstr>
      <vt:lpstr>Motions for Attorneys’ Fees</vt:lpstr>
      <vt:lpstr>Motion for Attorneys’ Fees </vt:lpstr>
      <vt:lpstr>Returning Your Client After Removal</vt:lpstr>
      <vt:lpstr>Returning Your Client After Removal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Circuit Motion Practice</dc:title>
  <dc:creator>Stacy Tolchin</dc:creator>
  <cp:lastModifiedBy>Stacy Tolchin</cp:lastModifiedBy>
  <cp:revision>120</cp:revision>
  <dcterms:created xsi:type="dcterms:W3CDTF">2016-03-07T19:07:22Z</dcterms:created>
  <dcterms:modified xsi:type="dcterms:W3CDTF">2016-03-22T01:12:39Z</dcterms:modified>
</cp:coreProperties>
</file>