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8" r:id="rId2"/>
    <p:sldId id="268" r:id="rId3"/>
    <p:sldId id="287" r:id="rId4"/>
    <p:sldId id="288" r:id="rId5"/>
    <p:sldId id="269" r:id="rId6"/>
    <p:sldId id="270" r:id="rId7"/>
    <p:sldId id="271" r:id="rId8"/>
    <p:sldId id="282" r:id="rId9"/>
    <p:sldId id="283" r:id="rId10"/>
    <p:sldId id="278" r:id="rId11"/>
    <p:sldId id="284" r:id="rId12"/>
    <p:sldId id="285" r:id="rId13"/>
    <p:sldId id="286" r:id="rId14"/>
    <p:sldId id="279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60D8C-9AE3-4740-9044-AD0B348621C6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CF4AF-36F7-462F-9D05-39636745D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2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E3F043-1552-415D-839B-D5D8577A84AB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6EC399-A457-4CB9-AADB-D3B1E7310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Preparing Your Brief on a</a:t>
            </a:r>
          </a:p>
          <a:p>
            <a:pPr marL="0" indent="0" algn="ctr">
              <a:buNone/>
            </a:pPr>
            <a:r>
              <a:rPr lang="en-US" sz="4400" dirty="0" smtClean="0"/>
              <a:t>Petition For Review of Removal Order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spcBef>
                <a:spcPts val="168"/>
              </a:spcBef>
              <a:buNone/>
            </a:pPr>
            <a:r>
              <a:rPr lang="en-US" dirty="0" smtClean="0"/>
              <a:t>Holly </a:t>
            </a:r>
            <a:r>
              <a:rPr lang="en-US" dirty="0" err="1" smtClean="0"/>
              <a:t>Cooper,U.C</a:t>
            </a:r>
            <a:r>
              <a:rPr lang="en-US" dirty="0" smtClean="0"/>
              <a:t>. Davis Law School</a:t>
            </a:r>
          </a:p>
          <a:p>
            <a:pPr marL="0" indent="0" algn="ctr">
              <a:spcBef>
                <a:spcPts val="168"/>
              </a:spcBef>
              <a:buNone/>
            </a:pPr>
            <a:r>
              <a:rPr lang="en-US" dirty="0" smtClean="0"/>
              <a:t>Matt </a:t>
            </a:r>
            <a:r>
              <a:rPr lang="en-US" dirty="0" err="1" smtClean="0"/>
              <a:t>Adams,Northwest</a:t>
            </a:r>
            <a:r>
              <a:rPr lang="en-US" dirty="0" smtClean="0"/>
              <a:t> Immigrant Rights Project</a:t>
            </a:r>
          </a:p>
          <a:p>
            <a:pPr marL="0" indent="0" algn="ctr">
              <a:spcBef>
                <a:spcPts val="168"/>
              </a:spcBef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5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Chevron </a:t>
            </a:r>
            <a:r>
              <a:rPr lang="en-US" b="1" dirty="0" smtClean="0">
                <a:solidFill>
                  <a:schemeClr val="tx1"/>
                </a:solidFill>
              </a:rPr>
              <a:t>Deference</a:t>
            </a:r>
            <a:endParaRPr lang="es-MX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Step one:</a:t>
            </a:r>
            <a:r>
              <a:rPr lang="en-US" b="1" dirty="0" smtClean="0"/>
              <a:t>  </a:t>
            </a:r>
            <a:r>
              <a:rPr lang="en-US" dirty="0" smtClean="0"/>
              <a:t>Court must analyze the plain language of statute to determine if intent is clear. If intent is clear there is no room to defer to agency interpretation.</a:t>
            </a:r>
          </a:p>
          <a:p>
            <a:endParaRPr lang="en-US" dirty="0" smtClean="0"/>
          </a:p>
          <a:p>
            <a:r>
              <a:rPr lang="en-US" b="1" u="sng" dirty="0" smtClean="0"/>
              <a:t>Step two</a:t>
            </a:r>
            <a:r>
              <a:rPr lang="en-US" b="1" dirty="0" smtClean="0"/>
              <a:t>:  </a:t>
            </a:r>
            <a:r>
              <a:rPr lang="en-US" dirty="0" smtClean="0"/>
              <a:t>If intent is not clear, Court will defer to reasonable agency interpretation of a statutory scheme it is entrusted to administer.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Chevron, U.S.A., Inc. v. Nat'l Res. Def. Council, Inc</a:t>
            </a:r>
            <a:r>
              <a:rPr lang="en-US" dirty="0" smtClean="0"/>
              <a:t>., 467 U.S. 837 (1984)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Chevron </a:t>
            </a:r>
            <a:r>
              <a:rPr lang="en-US" b="1" dirty="0" smtClean="0">
                <a:solidFill>
                  <a:schemeClr val="tx1"/>
                </a:solidFill>
              </a:rPr>
              <a:t>Deference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Step One</a:t>
            </a:r>
            <a:r>
              <a:rPr lang="en-US" b="1" dirty="0" smtClean="0"/>
              <a:t>: </a:t>
            </a:r>
            <a:r>
              <a:rPr lang="en-US" dirty="0" smtClean="0"/>
              <a:t>Is the statute clear?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Go beyond the plain language (any creative advocate can almost always argue there are alternative interpretations)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Court will apply the “traditional tools of statutory construction”  to determine if statue is ambiguous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Whether the statute is ambiguous is a legal issue determined de novo by the Court of Appeals</a:t>
            </a:r>
          </a:p>
          <a:p>
            <a:pPr lvl="1"/>
            <a:endParaRPr lang="en-US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Chevron </a:t>
            </a:r>
            <a:r>
              <a:rPr lang="en-US" b="1" dirty="0" smtClean="0">
                <a:solidFill>
                  <a:schemeClr val="tx1"/>
                </a:solidFill>
              </a:rPr>
              <a:t>Deference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two—when to defer to the agency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 statute at issue one over which the agency is responsible to administer?</a:t>
            </a:r>
          </a:p>
          <a:p>
            <a:pPr marL="914400" lvl="1" indent="-514350"/>
            <a:endParaRPr lang="en-US" dirty="0" smtClean="0"/>
          </a:p>
          <a:p>
            <a:pPr marL="914400" lvl="1" indent="-514350"/>
            <a:r>
              <a:rPr lang="en-US" sz="2800" dirty="0" smtClean="0"/>
              <a:t>E.g., is the agency interpreting the INA or a </a:t>
            </a:r>
            <a:r>
              <a:rPr lang="en-US" sz="2800" dirty="0" smtClean="0"/>
              <a:t>criminal </a:t>
            </a:r>
            <a:r>
              <a:rPr lang="en-US" sz="2800" dirty="0" smtClean="0"/>
              <a:t>statute, even one referenced in the INA?</a:t>
            </a:r>
          </a:p>
          <a:p>
            <a:pPr marL="914400" lvl="1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Chevron </a:t>
            </a:r>
            <a:r>
              <a:rPr lang="en-US" b="1" dirty="0" smtClean="0">
                <a:solidFill>
                  <a:schemeClr val="tx1"/>
                </a:solidFill>
              </a:rPr>
              <a:t>Deference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two (cont.)—when to defer to the agency?</a:t>
            </a:r>
          </a:p>
          <a:p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Did agency rely on precedent decision?</a:t>
            </a:r>
          </a:p>
          <a:p>
            <a:pPr marL="914400" lvl="1" indent="-514350"/>
            <a:r>
              <a:rPr lang="en-US" dirty="0" smtClean="0">
                <a:solidFill>
                  <a:schemeClr val="tx1"/>
                </a:solidFill>
              </a:rPr>
              <a:t>“interpretations promulgated in a non-precedential manner are ‘beyond the </a:t>
            </a:r>
            <a:r>
              <a:rPr lang="en-US" i="1" dirty="0" smtClean="0">
                <a:solidFill>
                  <a:schemeClr val="tx1"/>
                </a:solidFill>
              </a:rPr>
              <a:t>Chevron</a:t>
            </a:r>
            <a:r>
              <a:rPr lang="en-US" dirty="0" smtClean="0">
                <a:solidFill>
                  <a:schemeClr val="tx1"/>
                </a:solidFill>
              </a:rPr>
              <a:t> pale.’ ”</a:t>
            </a:r>
            <a:r>
              <a:rPr lang="en-US" i="1" dirty="0" smtClean="0">
                <a:solidFill>
                  <a:schemeClr val="tx1"/>
                </a:solidFill>
              </a:rPr>
              <a:t>Estrada-Rodriguez v. </a:t>
            </a:r>
            <a:r>
              <a:rPr lang="en-US" i="1" dirty="0" err="1" smtClean="0">
                <a:solidFill>
                  <a:schemeClr val="tx1"/>
                </a:solidFill>
              </a:rPr>
              <a:t>Mukasey</a:t>
            </a:r>
            <a:r>
              <a:rPr lang="en-US" dirty="0" smtClean="0">
                <a:solidFill>
                  <a:schemeClr val="tx1"/>
                </a:solidFill>
              </a:rPr>
              <a:t>, 512 F.3d 517, 520 (9th Cir. 2007).</a:t>
            </a:r>
          </a:p>
          <a:p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Is the interpretation reasonable? </a:t>
            </a:r>
          </a:p>
          <a:p>
            <a:pPr marL="914400" lvl="1" indent="-514350"/>
            <a:r>
              <a:rPr lang="en-US" dirty="0" smtClean="0">
                <a:solidFill>
                  <a:schemeClr val="tx1"/>
                </a:solidFill>
              </a:rPr>
              <a:t>Is it clear, does it contradict prior interpretations?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Retroactivity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Identify the correct immigration statute, regulation, and agency decisions that will govern your case.</a:t>
            </a:r>
          </a:p>
          <a:p>
            <a:r>
              <a:rPr lang="en-US" sz="3600" dirty="0" smtClean="0"/>
              <a:t>Generally, the law in effect at the time of your client’s conviction will govern.</a:t>
            </a:r>
          </a:p>
          <a:p>
            <a:r>
              <a:rPr lang="en-US" sz="3600" dirty="0" smtClean="0"/>
              <a:t>If US citizenship claim, laws in effect at the time of birth or when the last condition precedent was </a:t>
            </a:r>
            <a:r>
              <a:rPr lang="en-US" sz="3600" dirty="0" err="1" smtClean="0"/>
              <a:t>fullfilled</a:t>
            </a:r>
            <a:r>
              <a:rPr lang="en-US" sz="36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Case Digest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en-US" i="1" dirty="0" err="1" smtClean="0"/>
              <a:t>Vartelas</a:t>
            </a:r>
            <a:r>
              <a:rPr lang="en-US" i="1" dirty="0" smtClean="0"/>
              <a:t> v. Holder</a:t>
            </a:r>
            <a:r>
              <a:rPr lang="en-US" dirty="0" smtClean="0"/>
              <a:t>, 132 </a:t>
            </a:r>
            <a:r>
              <a:rPr lang="en-US" dirty="0" err="1" smtClean="0"/>
              <a:t>S.Ct</a:t>
            </a:r>
            <a:r>
              <a:rPr lang="en-US" dirty="0" smtClean="0"/>
              <a:t>. 1479 (2012)</a:t>
            </a:r>
          </a:p>
          <a:p>
            <a:r>
              <a:rPr lang="en-US" i="1" dirty="0" smtClean="0"/>
              <a:t>INS v. St. Cyr</a:t>
            </a:r>
            <a:r>
              <a:rPr lang="en-US" dirty="0" smtClean="0"/>
              <a:t>, 533 U.S. 289 (2001)</a:t>
            </a:r>
          </a:p>
          <a:p>
            <a:r>
              <a:rPr lang="en-US" i="1" dirty="0" smtClean="0"/>
              <a:t>Miguel </a:t>
            </a:r>
            <a:r>
              <a:rPr lang="en-US" i="1" dirty="0" err="1" smtClean="0"/>
              <a:t>Miguel</a:t>
            </a:r>
            <a:r>
              <a:rPr lang="en-US" i="1" dirty="0" smtClean="0"/>
              <a:t> v. Gonzales</a:t>
            </a:r>
            <a:r>
              <a:rPr lang="en-US" dirty="0" smtClean="0"/>
              <a:t>, 500 F.3d 941 (9th Cir. 2007)</a:t>
            </a:r>
          </a:p>
          <a:p>
            <a:r>
              <a:rPr lang="en-US" i="1" dirty="0" err="1" smtClean="0"/>
              <a:t>Toia</a:t>
            </a:r>
            <a:r>
              <a:rPr lang="en-US" i="1" dirty="0" smtClean="0"/>
              <a:t> v. Fasano</a:t>
            </a:r>
            <a:r>
              <a:rPr lang="en-US" dirty="0" smtClean="0"/>
              <a:t>, 334 F.3d 917 (9th Cir. 2003)</a:t>
            </a:r>
          </a:p>
          <a:p>
            <a:r>
              <a:rPr lang="en-US" i="1" dirty="0" smtClean="0"/>
              <a:t>Nunez-Reyes v. Holder</a:t>
            </a:r>
            <a:r>
              <a:rPr lang="en-US" dirty="0" smtClean="0"/>
              <a:t>, 646 F.3d 684 (9th Cir. 2011)(</a:t>
            </a:r>
            <a:r>
              <a:rPr lang="en-US" dirty="0" err="1" smtClean="0"/>
              <a:t>en</a:t>
            </a:r>
            <a:r>
              <a:rPr lang="en-US" dirty="0" smtClean="0"/>
              <a:t> banc)</a:t>
            </a:r>
          </a:p>
          <a:p>
            <a:r>
              <a:rPr lang="en-US" i="1" dirty="0" smtClean="0"/>
              <a:t>Montgomery Ward v. FTC</a:t>
            </a:r>
            <a:r>
              <a:rPr lang="en-US" dirty="0" smtClean="0"/>
              <a:t>, 691 F.2d 1322 (9th Cir. 1982)</a:t>
            </a:r>
          </a:p>
          <a:p>
            <a:r>
              <a:rPr lang="en-US" i="1" dirty="0"/>
              <a:t>Matter of </a:t>
            </a:r>
            <a:r>
              <a:rPr lang="en-US" i="1" dirty="0" err="1"/>
              <a:t>Abdelghany</a:t>
            </a:r>
            <a:r>
              <a:rPr lang="en-US" dirty="0"/>
              <a:t>, 26 I&amp;N Dec. 254 (BIA 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69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Waiver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Legal issues must be raised in your opening brief or you risk waiving them.</a:t>
            </a:r>
          </a:p>
          <a:p>
            <a:r>
              <a:rPr lang="en-US" dirty="0" smtClean="0"/>
              <a:t>If government fails to raise an issue in its response brief, argue the issue is waived in your reply.</a:t>
            </a:r>
          </a:p>
          <a:p>
            <a:r>
              <a:rPr lang="en-US" dirty="0" smtClean="0"/>
              <a:t>If the issue was not raised before the agency, try and meet an exception to waiver (issue of law, etc.).</a:t>
            </a:r>
          </a:p>
          <a:p>
            <a:r>
              <a:rPr lang="en-US" dirty="0" smtClean="0"/>
              <a:t>Waiver is separate from exhaustion—do not confuse the two. Exhaustion is jurisdictional, but waiver is not jurisdictional and has exceptions.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233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Do a Fresh Intake 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Immigration law in constant evolution</a:t>
            </a:r>
          </a:p>
          <a:p>
            <a:pPr lvl="1"/>
            <a:r>
              <a:rPr lang="en-US" sz="3500" dirty="0" smtClean="0">
                <a:solidFill>
                  <a:schemeClr val="tx1"/>
                </a:solidFill>
              </a:rPr>
              <a:t>Executive programs (DACA)</a:t>
            </a:r>
          </a:p>
          <a:p>
            <a:pPr lvl="1"/>
            <a:r>
              <a:rPr lang="en-US" sz="3500" dirty="0" smtClean="0">
                <a:solidFill>
                  <a:schemeClr val="tx1"/>
                </a:solidFill>
              </a:rPr>
              <a:t>DAPA/DACA litigation</a:t>
            </a:r>
          </a:p>
          <a:p>
            <a:r>
              <a:rPr lang="en-US" sz="4000" dirty="0" smtClean="0"/>
              <a:t>Client’s facts may change</a:t>
            </a:r>
          </a:p>
          <a:p>
            <a:pPr lvl="1"/>
            <a:r>
              <a:rPr lang="en-US" sz="3500" dirty="0" smtClean="0">
                <a:solidFill>
                  <a:schemeClr val="tx1"/>
                </a:solidFill>
              </a:rPr>
              <a:t>U visa and VAWA eligibility can change</a:t>
            </a:r>
          </a:p>
          <a:p>
            <a:pPr lvl="1"/>
            <a:endParaRPr lang="en-US" sz="3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97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Do a Fresh Intake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Lawyers make legal errors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Overlook citizenship claims</a:t>
            </a:r>
          </a:p>
          <a:p>
            <a:r>
              <a:rPr lang="en-US" sz="3200" dirty="0" smtClean="0"/>
              <a:t>Changes in the law</a:t>
            </a:r>
          </a:p>
          <a:p>
            <a:pPr lvl="1"/>
            <a:r>
              <a:rPr lang="en-US" sz="3200" dirty="0" err="1" smtClean="0">
                <a:solidFill>
                  <a:schemeClr val="tx1"/>
                </a:solidFill>
              </a:rPr>
              <a:t>Ie</a:t>
            </a:r>
            <a:r>
              <a:rPr lang="en-US" sz="3200" dirty="0" smtClean="0">
                <a:solidFill>
                  <a:schemeClr val="tx1"/>
                </a:solidFill>
              </a:rPr>
              <a:t>) </a:t>
            </a:r>
            <a:r>
              <a:rPr lang="en-US" sz="3200" i="1" dirty="0" err="1" smtClean="0">
                <a:solidFill>
                  <a:schemeClr val="tx1"/>
                </a:solidFill>
              </a:rPr>
              <a:t>Dimaya</a:t>
            </a:r>
            <a:r>
              <a:rPr lang="en-US" sz="3200" i="1" dirty="0" smtClean="0">
                <a:solidFill>
                  <a:schemeClr val="tx1"/>
                </a:solidFill>
              </a:rPr>
              <a:t> v. Lynch- </a:t>
            </a:r>
            <a:r>
              <a:rPr lang="en-US" sz="3200" dirty="0" smtClean="0">
                <a:solidFill>
                  <a:schemeClr val="tx1"/>
                </a:solidFill>
              </a:rPr>
              <a:t>finding a portion of the statutory definition of crime of violence void for vagueness.</a:t>
            </a:r>
          </a:p>
          <a:p>
            <a:pPr marL="274320" lvl="1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lvl="1"/>
            <a:endParaRPr lang="en-US" sz="3200" dirty="0" smtClean="0">
              <a:solidFill>
                <a:schemeClr val="tx1"/>
              </a:solidFill>
            </a:endParaRPr>
          </a:p>
          <a:p>
            <a:pPr lvl="1"/>
            <a:endParaRPr lang="en-US" sz="3200" dirty="0" smtClean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54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Mediation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should consider mediation if your client qualifies for new executive action, new benefits due to a change in his/her facts, or if the law changes.</a:t>
            </a:r>
          </a:p>
          <a:p>
            <a:r>
              <a:rPr lang="en-US" sz="3600" dirty="0" smtClean="0"/>
              <a:t>Don’t waste the court’s time if you and the government can come to an agreement.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2273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Identify the Decision on Appeal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Immigration judge’s decision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On review where BIA affirms the IJ’s decision </a:t>
            </a:r>
          </a:p>
          <a:p>
            <a:r>
              <a:rPr lang="en-US" sz="2800" dirty="0" smtClean="0"/>
              <a:t>Board of Immigration Appeals’ decision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On review where it provides new or additional reasoning.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Both IJ and BIA decisions may be on review (</a:t>
            </a:r>
            <a:r>
              <a:rPr lang="en-US" sz="2800" dirty="0" err="1" smtClean="0">
                <a:solidFill>
                  <a:schemeClr val="tx1"/>
                </a:solidFill>
              </a:rPr>
              <a:t>ie</a:t>
            </a:r>
            <a:r>
              <a:rPr lang="en-US" sz="2800" dirty="0" smtClean="0">
                <a:solidFill>
                  <a:schemeClr val="tx1"/>
                </a:solidFill>
              </a:rPr>
              <a:t>. if BIA affirms IJ on some issues, but provides new, additional reasoning on other claims).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6199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Checklist for Issue Spotting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Standard of proof</a:t>
            </a:r>
            <a:r>
              <a:rPr lang="en-US" dirty="0" smtClean="0"/>
              <a:t>—did IJ and BIA use the correct standard of proof or any standard of proof at all?</a:t>
            </a:r>
          </a:p>
          <a:p>
            <a:r>
              <a:rPr lang="en-US" u="sng" dirty="0" smtClean="0"/>
              <a:t>Legal standard</a:t>
            </a:r>
            <a:r>
              <a:rPr lang="en-US" dirty="0" smtClean="0"/>
              <a:t>—did IJ and BIA use the correct legal standard applicable to your client’s case?</a:t>
            </a:r>
          </a:p>
          <a:p>
            <a:r>
              <a:rPr lang="en-US" u="sng" dirty="0" smtClean="0"/>
              <a:t>Evidence</a:t>
            </a:r>
            <a:r>
              <a:rPr lang="en-US" dirty="0" smtClean="0"/>
              <a:t>—did the IJ and BIA weigh all relevant evidence?</a:t>
            </a:r>
          </a:p>
          <a:p>
            <a:r>
              <a:rPr lang="en-US" u="sng" dirty="0" smtClean="0"/>
              <a:t>Proper waivers</a:t>
            </a:r>
            <a:r>
              <a:rPr lang="en-US" dirty="0" smtClean="0"/>
              <a:t>—did the IJ obtain the proper waivers from pro se respondent? (</a:t>
            </a:r>
            <a:r>
              <a:rPr lang="en-US" dirty="0" err="1" smtClean="0"/>
              <a:t>ie</a:t>
            </a:r>
            <a:r>
              <a:rPr lang="en-US" dirty="0" smtClean="0"/>
              <a:t>. waiver of right to counsel, waiver of right to present evidence).</a:t>
            </a:r>
          </a:p>
        </p:txBody>
      </p:sp>
    </p:spTree>
    <p:extLst>
      <p:ext uri="{BB962C8B-B14F-4D97-AF65-F5344CB8AC3E}">
        <p14:creationId xmlns:p14="http://schemas.microsoft.com/office/powerpoint/2010/main" xmlns="" val="422901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SEC v. </a:t>
            </a:r>
            <a:r>
              <a:rPr lang="en-US" b="1" i="1" dirty="0" err="1" smtClean="0">
                <a:solidFill>
                  <a:schemeClr val="tx1"/>
                </a:solidFill>
              </a:rPr>
              <a:t>Chenery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332 U.S. 194 (1947)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“a reviewing court, in dealing with a determination or judgment which an administrative agency alone is authorized to make, must judge the propriety of such action solely by the grounds invoked by the agency,”</a:t>
            </a:r>
          </a:p>
          <a:p>
            <a:pPr>
              <a:buNone/>
            </a:pPr>
            <a:r>
              <a:rPr lang="en-US" sz="3600" dirty="0" smtClean="0"/>
              <a:t>332 U.S. at 196.</a:t>
            </a:r>
          </a:p>
        </p:txBody>
      </p:sp>
    </p:spTree>
    <p:extLst>
      <p:ext uri="{BB962C8B-B14F-4D97-AF65-F5344CB8AC3E}">
        <p14:creationId xmlns:p14="http://schemas.microsoft.com/office/powerpoint/2010/main" xmlns="" val="403279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chemeClr val="tx1"/>
                </a:solidFill>
              </a:rPr>
              <a:t>Chenery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Doctrine cont.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determine the basis  provided by the agency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Did the BIA adopt the IJ’s rationale or replace it?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If unclear , then remand may be appropriate: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 It will not do for a court to be compelled to guess at the theory underlying the agency's action; nor can a court be expected to chisel that which must be precise from what the agency has left vague and indecisive.”</a:t>
            </a:r>
          </a:p>
          <a:p>
            <a:pPr>
              <a:buNone/>
            </a:pPr>
            <a:r>
              <a:rPr lang="en-US" i="1" dirty="0" err="1" smtClean="0"/>
              <a:t>Chenery</a:t>
            </a:r>
            <a:r>
              <a:rPr lang="en-US" dirty="0" smtClean="0"/>
              <a:t>, 322 U.S. at 196.</a:t>
            </a:r>
            <a:endParaRPr lang="en-US" i="1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chemeClr val="tx1"/>
                </a:solidFill>
              </a:rPr>
              <a:t>Chenery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Doctrine cont.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Reject any attempt to provide alternative or missing rationale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“Justice Department’s lawyers are not allowed to supply the agency’s missing rationale in its brief—nor are we.”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800" i="1" dirty="0" err="1" smtClean="0"/>
              <a:t>Gattem</a:t>
            </a:r>
            <a:r>
              <a:rPr lang="en-US" sz="2800" i="1" dirty="0" smtClean="0"/>
              <a:t> v. Gonzales,</a:t>
            </a:r>
            <a:r>
              <a:rPr lang="en-US" sz="2800" dirty="0" smtClean="0"/>
              <a:t> 412 F.3d 758, 768 (7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Cir. 2005) (Posner dissent).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8771</TotalTime>
  <Words>966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Slide 1</vt:lpstr>
      <vt:lpstr>Do a Fresh Intake  </vt:lpstr>
      <vt:lpstr>Do a Fresh Intake </vt:lpstr>
      <vt:lpstr>Mediation</vt:lpstr>
      <vt:lpstr>Identify the Decision on Appeal</vt:lpstr>
      <vt:lpstr>Checklist for Issue Spotting</vt:lpstr>
      <vt:lpstr>SEC v. Chenery, 332 U.S. 194 (1947)</vt:lpstr>
      <vt:lpstr>Chenery Doctrine cont.</vt:lpstr>
      <vt:lpstr>Chenery Doctrine cont.</vt:lpstr>
      <vt:lpstr>Chevron Deference</vt:lpstr>
      <vt:lpstr>Chevron Deference</vt:lpstr>
      <vt:lpstr>Chevron Deference</vt:lpstr>
      <vt:lpstr>Chevron Deference</vt:lpstr>
      <vt:lpstr>Retroactivity</vt:lpstr>
      <vt:lpstr>Case Digest</vt:lpstr>
      <vt:lpstr>Waiver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Global Context  For 1326 Mitigation</dc:title>
  <dc:creator>Matt Adams</dc:creator>
  <cp:lastModifiedBy>Matt Adams</cp:lastModifiedBy>
  <cp:revision>240</cp:revision>
  <dcterms:created xsi:type="dcterms:W3CDTF">2014-10-04T23:41:29Z</dcterms:created>
  <dcterms:modified xsi:type="dcterms:W3CDTF">2016-01-13T17:55:06Z</dcterms:modified>
</cp:coreProperties>
</file>